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258" r:id="rId3"/>
    <p:sldId id="276" r:id="rId4"/>
    <p:sldId id="259" r:id="rId5"/>
    <p:sldId id="260" r:id="rId6"/>
    <p:sldId id="261" r:id="rId7"/>
    <p:sldId id="262" r:id="rId8"/>
    <p:sldId id="264" r:id="rId9"/>
    <p:sldId id="265" r:id="rId10"/>
    <p:sldId id="263" r:id="rId11"/>
    <p:sldId id="266" r:id="rId12"/>
    <p:sldId id="268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140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CBA0AB-A796-4735-BA45-BF4272507640}" type="datetimeFigureOut">
              <a:rPr lang="en-US" smtClean="0"/>
              <a:pPr/>
              <a:t>05/08/2012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32DBFB-8F9A-4A09-91C6-15CBB2896FF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9495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04AE60-B9DE-480C-91B5-943D03E9506B}" type="slidenum">
              <a:rPr lang="en-US" altLang="ja-JP"/>
              <a:pPr/>
              <a:t>1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04AE60-B9DE-480C-91B5-943D03E9506B}" type="slidenum">
              <a:rPr lang="en-US" altLang="ja-JP"/>
              <a:pPr/>
              <a:t>10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04AE60-B9DE-480C-91B5-943D03E9506B}" type="slidenum">
              <a:rPr lang="en-US" altLang="ja-JP"/>
              <a:pPr/>
              <a:t>11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04AE60-B9DE-480C-91B5-943D03E9506B}" type="slidenum">
              <a:rPr lang="en-US" altLang="ja-JP"/>
              <a:pPr/>
              <a:t>12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04AE60-B9DE-480C-91B5-943D03E9506B}" type="slidenum">
              <a:rPr lang="en-US" altLang="ja-JP"/>
              <a:pPr/>
              <a:t>13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04AE60-B9DE-480C-91B5-943D03E9506B}" type="slidenum">
              <a:rPr lang="en-US" altLang="ja-JP"/>
              <a:pPr/>
              <a:t>14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04AE60-B9DE-480C-91B5-943D03E9506B}" type="slidenum">
              <a:rPr lang="en-US" altLang="ja-JP"/>
              <a:pPr/>
              <a:t>15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DF2AD1-237B-4D28-B189-CED6488151E0}" type="slidenum">
              <a:rPr lang="en-US" altLang="ja-JP"/>
              <a:pPr/>
              <a:t>16</a:t>
            </a:fld>
            <a:endParaRPr lang="en-US" altLang="ja-JP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DFD6F7-F8D1-4DE7-BB9B-B33B7D19295C}" type="slidenum">
              <a:rPr lang="en-US" altLang="ja-JP"/>
              <a:pPr/>
              <a:t>17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7D2A1A-3795-496A-B9AA-E124D408F4C9}" type="slidenum">
              <a:rPr lang="en-US" altLang="ja-JP"/>
              <a:pPr/>
              <a:t>18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7D2A1A-3795-496A-B9AA-E124D408F4C9}" type="slidenum">
              <a:rPr lang="en-US" altLang="ja-JP"/>
              <a:pPr/>
              <a:t>19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A288E4-C9D2-4A31-8289-9E1657A143ED}" type="slidenum">
              <a:rPr lang="en-US" altLang="ja-JP"/>
              <a:pPr/>
              <a:t>2</a:t>
            </a:fld>
            <a:endParaRPr lang="en-US" altLang="ja-JP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04AE60-B9DE-480C-91B5-943D03E9506B}" type="slidenum">
              <a:rPr lang="en-US" altLang="ja-JP"/>
              <a:pPr/>
              <a:t>20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04AE60-B9DE-480C-91B5-943D03E9506B}" type="slidenum">
              <a:rPr lang="en-US" altLang="ja-JP"/>
              <a:pPr/>
              <a:t>21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04AE60-B9DE-480C-91B5-943D03E9506B}" type="slidenum">
              <a:rPr lang="en-US" altLang="ja-JP"/>
              <a:pPr/>
              <a:t>22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2DBFB-8F9A-4A09-91C6-15CBB2896FFD}" type="slidenum">
              <a:rPr lang="en-GB" smtClean="0"/>
              <a:pPr/>
              <a:t>23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A288E4-C9D2-4A31-8289-9E1657A143ED}" type="slidenum">
              <a:rPr lang="en-US" altLang="ja-JP"/>
              <a:pPr/>
              <a:t>3</a:t>
            </a:fld>
            <a:endParaRPr lang="en-US" altLang="ja-JP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04AE60-B9DE-480C-91B5-943D03E9506B}" type="slidenum">
              <a:rPr lang="en-US" altLang="ja-JP"/>
              <a:pPr/>
              <a:t>4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04AE60-B9DE-480C-91B5-943D03E9506B}" type="slidenum">
              <a:rPr lang="en-US" altLang="ja-JP"/>
              <a:pPr/>
              <a:t>5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04AE60-B9DE-480C-91B5-943D03E9506B}" type="slidenum">
              <a:rPr lang="en-US" altLang="ja-JP"/>
              <a:pPr/>
              <a:t>6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04AE60-B9DE-480C-91B5-943D03E9506B}" type="slidenum">
              <a:rPr lang="en-US" altLang="ja-JP"/>
              <a:pPr/>
              <a:t>7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04AE60-B9DE-480C-91B5-943D03E9506B}" type="slidenum">
              <a:rPr lang="en-US" altLang="ja-JP"/>
              <a:pPr/>
              <a:t>8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04AE60-B9DE-480C-91B5-943D03E9506B}" type="slidenum">
              <a:rPr lang="en-US" altLang="ja-JP"/>
              <a:pPr/>
              <a:t>9</a:t>
            </a:fld>
            <a:endParaRPr lang="en-US" altLang="ja-JP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05/08/2012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05/08/2012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05/08/2012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05/08/2012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05/08/2012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05/08/2012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05/08/2012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05/08/2012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05/08/2012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05/08/2012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05/08/2012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05/08/2012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6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71563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2051" name="Title 4"/>
          <p:cNvSpPr>
            <a:spLocks noGrp="1"/>
          </p:cNvSpPr>
          <p:nvPr>
            <p:ph type="ctrTitle"/>
          </p:nvPr>
        </p:nvSpPr>
        <p:spPr>
          <a:xfrm>
            <a:off x="1357313" y="1571625"/>
            <a:ext cx="7100887" cy="2028825"/>
          </a:xfrm>
          <a:solidFill>
            <a:srgbClr val="FFCC99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ja-JP" sz="3200" dirty="0" smtClean="0">
                <a:solidFill>
                  <a:srgbClr val="002060"/>
                </a:solidFill>
                <a:latin typeface="Verdana" pitchFamily="34" charset="0"/>
              </a:rPr>
              <a:t>An approach for addressing </a:t>
            </a:r>
            <a:br>
              <a:rPr lang="en-US" altLang="ja-JP" sz="3200" dirty="0" smtClean="0">
                <a:solidFill>
                  <a:srgbClr val="002060"/>
                </a:solidFill>
                <a:latin typeface="Verdana" pitchFamily="34" charset="0"/>
              </a:rPr>
            </a:br>
            <a:r>
              <a:rPr lang="en-US" altLang="ja-JP" sz="3200" dirty="0" smtClean="0">
                <a:solidFill>
                  <a:srgbClr val="002060"/>
                </a:solidFill>
                <a:latin typeface="Verdana" pitchFamily="34" charset="0"/>
              </a:rPr>
              <a:t>the memories and concept of client who has suffered traumatic experiences</a:t>
            </a:r>
            <a:r>
              <a:rPr lang="en-US" altLang="ja-JP" sz="3200" b="1" dirty="0" smtClean="0">
                <a:solidFill>
                  <a:srgbClr val="002060"/>
                </a:solidFill>
                <a:latin typeface="Verdana" pitchFamily="34" charset="0"/>
              </a:rPr>
              <a:t> </a:t>
            </a:r>
            <a:endParaRPr lang="en-GB" sz="3200" dirty="0" smtClean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2052" name="Subtitle 5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986588" cy="1752600"/>
          </a:xfrm>
          <a:solidFill>
            <a:srgbClr val="FF99FF"/>
          </a:solidFill>
        </p:spPr>
        <p:txBody>
          <a:bodyPr>
            <a:normAutofit fontScale="77500" lnSpcReduction="20000"/>
          </a:bodyPr>
          <a:lstStyle/>
          <a:p>
            <a:pPr eaLnBrk="1" hangingPunct="1"/>
            <a:r>
              <a:rPr lang="en-US" altLang="ja-JP" dirty="0" err="1" smtClean="0">
                <a:solidFill>
                  <a:schemeClr val="tx1"/>
                </a:solidFill>
                <a:latin typeface="Verdana" pitchFamily="34" charset="0"/>
              </a:rPr>
              <a:t>Hizen</a:t>
            </a:r>
            <a:r>
              <a:rPr lang="en-US" altLang="ja-JP" dirty="0" smtClean="0">
                <a:solidFill>
                  <a:schemeClr val="tx1"/>
                </a:solidFill>
                <a:latin typeface="Verdana" pitchFamily="34" charset="0"/>
              </a:rPr>
              <a:t> Psychiatric Medical Centre</a:t>
            </a:r>
          </a:p>
          <a:p>
            <a:pPr eaLnBrk="1" hangingPunct="1"/>
            <a:r>
              <a:rPr lang="en-US" altLang="ja-JP" dirty="0" smtClean="0">
                <a:solidFill>
                  <a:schemeClr val="tx1"/>
                </a:solidFill>
                <a:latin typeface="Verdana" pitchFamily="34" charset="0"/>
              </a:rPr>
              <a:t>Yoshiko </a:t>
            </a:r>
            <a:r>
              <a:rPr lang="en-US" altLang="ja-JP" dirty="0" smtClean="0">
                <a:solidFill>
                  <a:schemeClr val="tx1"/>
                </a:solidFill>
                <a:latin typeface="Verdana" pitchFamily="34" charset="0"/>
              </a:rPr>
              <a:t>Nakano</a:t>
            </a:r>
          </a:p>
          <a:p>
            <a:pPr eaLnBrk="1" hangingPunct="1"/>
            <a:r>
              <a:rPr lang="en-US" altLang="ja-JP" dirty="0" smtClean="0">
                <a:solidFill>
                  <a:schemeClr val="tx1"/>
                </a:solidFill>
                <a:latin typeface="Verdana" pitchFamily="34" charset="0"/>
              </a:rPr>
              <a:t>Presentation at the International </a:t>
            </a:r>
            <a:r>
              <a:rPr lang="en-US" altLang="ja-JP" dirty="0" err="1" smtClean="0">
                <a:solidFill>
                  <a:schemeClr val="tx1"/>
                </a:solidFill>
                <a:latin typeface="Verdana" pitchFamily="34" charset="0"/>
              </a:rPr>
              <a:t>VdT</a:t>
            </a:r>
            <a:r>
              <a:rPr lang="en-US" altLang="ja-JP" dirty="0" smtClean="0">
                <a:solidFill>
                  <a:schemeClr val="tx1"/>
                </a:solidFill>
                <a:latin typeface="Verdana" pitchFamily="34" charset="0"/>
              </a:rPr>
              <a:t> Model of Creative </a:t>
            </a:r>
            <a:r>
              <a:rPr lang="en-US" altLang="ja-JP" smtClean="0">
                <a:solidFill>
                  <a:schemeClr val="tx1"/>
                </a:solidFill>
                <a:latin typeface="Verdana" pitchFamily="34" charset="0"/>
              </a:rPr>
              <a:t>Ability conference, 2010</a:t>
            </a:r>
            <a:endParaRPr lang="en-US" altLang="ja-JP" dirty="0" smtClean="0">
              <a:solidFill>
                <a:schemeClr val="tx1"/>
              </a:solidFill>
              <a:latin typeface="Verdana" pitchFamily="34" charset="0"/>
            </a:endParaRPr>
          </a:p>
          <a:p>
            <a:pPr eaLnBrk="1" hangingPunct="1"/>
            <a:endParaRPr lang="en-GB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762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639762"/>
          </a:xfrm>
        </p:spPr>
        <p:txBody>
          <a:bodyPr>
            <a:normAutofit/>
          </a:bodyPr>
          <a:lstStyle/>
          <a:p>
            <a:r>
              <a:rPr lang="en-GB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Use of Free Time</a:t>
            </a:r>
            <a:endParaRPr lang="en-GB" sz="3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990600" y="1066800"/>
            <a:ext cx="7696200" cy="505936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GB" altLang="ja-JP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Lying on bed with curtains closed</a:t>
            </a:r>
          </a:p>
          <a:p>
            <a:pPr>
              <a:lnSpc>
                <a:spcPct val="90000"/>
              </a:lnSpc>
            </a:pPr>
            <a:r>
              <a:rPr lang="en-GB" altLang="ja-JP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Reorganising belongings</a:t>
            </a:r>
          </a:p>
          <a:p>
            <a:pPr>
              <a:lnSpc>
                <a:spcPct val="90000"/>
              </a:lnSpc>
            </a:pPr>
            <a:r>
              <a:rPr lang="en-GB" altLang="ja-JP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Tearing plastic / paper </a:t>
            </a:r>
          </a:p>
          <a:p>
            <a:pPr>
              <a:lnSpc>
                <a:spcPct val="90000"/>
              </a:lnSpc>
            </a:pPr>
            <a:r>
              <a:rPr lang="en-GB" altLang="ja-JP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Tai Chi</a:t>
            </a:r>
          </a:p>
          <a:p>
            <a:pPr>
              <a:lnSpc>
                <a:spcPct val="90000"/>
              </a:lnSpc>
              <a:buNone/>
            </a:pPr>
            <a:endParaRPr lang="en-GB" altLang="ja-JP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90000"/>
              </a:lnSpc>
            </a:pPr>
            <a:r>
              <a:rPr lang="en-GB" altLang="ja-JP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Smoking  = most relaxed</a:t>
            </a:r>
            <a:endParaRPr lang="en-US" altLang="ja-JP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90000"/>
              </a:lnSpc>
              <a:buFontTx/>
              <a:buChar char="-"/>
            </a:pPr>
            <a:endParaRPr lang="en-US" altLang="ja-JP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90000"/>
              </a:lnSpc>
              <a:buFontTx/>
              <a:buChar char="-"/>
            </a:pPr>
            <a:endParaRPr lang="en-US" altLang="ja-JP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762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639762"/>
          </a:xfrm>
        </p:spPr>
        <p:txBody>
          <a:bodyPr>
            <a:normAutofit/>
          </a:bodyPr>
          <a:lstStyle/>
          <a:p>
            <a:r>
              <a:rPr lang="en-GB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Control of emotion</a:t>
            </a:r>
            <a:endParaRPr lang="en-GB" sz="3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990600" y="1066800"/>
            <a:ext cx="7696200" cy="505936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GB" altLang="ja-JP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Violent towards people x 2</a:t>
            </a:r>
          </a:p>
          <a:p>
            <a:pPr>
              <a:lnSpc>
                <a:spcPct val="90000"/>
              </a:lnSpc>
            </a:pPr>
            <a:r>
              <a:rPr lang="en-GB" altLang="ja-JP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Sudden</a:t>
            </a:r>
          </a:p>
          <a:p>
            <a:pPr>
              <a:lnSpc>
                <a:spcPct val="90000"/>
              </a:lnSpc>
            </a:pPr>
            <a:r>
              <a:rPr lang="en-GB" altLang="ja-JP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Inconsistent explanation</a:t>
            </a:r>
          </a:p>
          <a:p>
            <a:pPr>
              <a:lnSpc>
                <a:spcPct val="90000"/>
              </a:lnSpc>
            </a:pPr>
            <a:r>
              <a:rPr lang="en-GB" altLang="ja-JP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Shadow boxing</a:t>
            </a:r>
          </a:p>
          <a:p>
            <a:pPr>
              <a:lnSpc>
                <a:spcPct val="90000"/>
              </a:lnSpc>
            </a:pPr>
            <a:r>
              <a:rPr lang="en-GB" altLang="ja-JP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Hits wall and hurts self; kicks doors</a:t>
            </a:r>
          </a:p>
          <a:p>
            <a:pPr>
              <a:lnSpc>
                <a:spcPct val="90000"/>
              </a:lnSpc>
              <a:buNone/>
            </a:pPr>
            <a:endParaRPr lang="en-GB" altLang="ja-JP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90000"/>
              </a:lnSpc>
              <a:buNone/>
            </a:pPr>
            <a:r>
              <a:rPr lang="en-GB" altLang="ja-JP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? Flashbacks / auditory hallucinations </a:t>
            </a:r>
          </a:p>
          <a:p>
            <a:pPr>
              <a:lnSpc>
                <a:spcPct val="90000"/>
              </a:lnSpc>
              <a:buNone/>
            </a:pPr>
            <a:r>
              <a:rPr lang="en-GB" altLang="ja-JP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Stress / irritation</a:t>
            </a:r>
          </a:p>
          <a:p>
            <a:pPr>
              <a:lnSpc>
                <a:spcPct val="90000"/>
              </a:lnSpc>
              <a:buNone/>
            </a:pPr>
            <a:endParaRPr lang="en-GB" altLang="ja-JP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90000"/>
              </a:lnSpc>
            </a:pPr>
            <a:r>
              <a:rPr lang="en-GB" altLang="ja-JP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Expresses desire to drink alcohol</a:t>
            </a:r>
            <a:endParaRPr lang="en-US" altLang="ja-JP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90000"/>
              </a:lnSpc>
              <a:buFontTx/>
              <a:buChar char="-"/>
            </a:pPr>
            <a:endParaRPr lang="en-US" altLang="ja-JP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90000"/>
              </a:lnSpc>
              <a:buFontTx/>
              <a:buChar char="-"/>
            </a:pPr>
            <a:endParaRPr lang="en-US" altLang="ja-JP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762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639762"/>
          </a:xfrm>
        </p:spPr>
        <p:txBody>
          <a:bodyPr>
            <a:normAutofit/>
          </a:bodyPr>
          <a:lstStyle/>
          <a:p>
            <a:r>
              <a:rPr lang="en-GB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Problems</a:t>
            </a:r>
            <a:endParaRPr lang="en-GB" sz="3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990600" y="1066800"/>
            <a:ext cx="7696200" cy="505936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en-GB" altLang="ja-JP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1.	Using verbal and written communication</a:t>
            </a:r>
          </a:p>
          <a:p>
            <a:pPr>
              <a:lnSpc>
                <a:spcPct val="90000"/>
              </a:lnSpc>
            </a:pPr>
            <a:r>
              <a:rPr lang="en-GB" altLang="ja-JP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Unable to process information quickly</a:t>
            </a:r>
          </a:p>
          <a:p>
            <a:pPr>
              <a:lnSpc>
                <a:spcPct val="90000"/>
              </a:lnSpc>
            </a:pPr>
            <a:r>
              <a:rPr lang="en-GB" altLang="ja-JP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Obsesses with literal meanings of words</a:t>
            </a:r>
          </a:p>
          <a:p>
            <a:pPr>
              <a:lnSpc>
                <a:spcPct val="90000"/>
              </a:lnSpc>
            </a:pPr>
            <a:endParaRPr lang="en-GB" altLang="ja-JP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>
              <a:lnSpc>
                <a:spcPct val="90000"/>
              </a:lnSpc>
              <a:buAutoNum type="arabicPeriod" startAt="2"/>
            </a:pPr>
            <a:r>
              <a:rPr lang="en-GB" altLang="ja-JP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Violence – outwards and self-harming</a:t>
            </a:r>
          </a:p>
          <a:p>
            <a:pPr marL="457200" indent="-457200">
              <a:lnSpc>
                <a:spcPct val="90000"/>
              </a:lnSpc>
            </a:pPr>
            <a:r>
              <a:rPr lang="en-GB" altLang="ja-JP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Poor stress management</a:t>
            </a:r>
          </a:p>
          <a:p>
            <a:pPr marL="457200" indent="-457200">
              <a:lnSpc>
                <a:spcPct val="90000"/>
              </a:lnSpc>
            </a:pPr>
            <a:r>
              <a:rPr lang="en-GB" altLang="ja-JP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Emotion control / hallucinations?</a:t>
            </a:r>
            <a:endParaRPr lang="en-US" altLang="ja-JP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90000"/>
              </a:lnSpc>
              <a:buFontTx/>
              <a:buChar char="-"/>
            </a:pPr>
            <a:endParaRPr lang="en-US" altLang="ja-JP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90000"/>
              </a:lnSpc>
              <a:buFontTx/>
              <a:buChar char="-"/>
            </a:pPr>
            <a:r>
              <a:rPr lang="en-US" altLang="ja-JP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Difficult to discuss violent actions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n-US" altLang="ja-JP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Connects with past bullying; unable to stay focused on discussion of his actions in the here and now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n-US" altLang="ja-JP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Self-defensive: feels threatened</a:t>
            </a:r>
          </a:p>
        </p:txBody>
      </p:sp>
      <p:pic>
        <p:nvPicPr>
          <p:cNvPr id="5" name="Picture 4" descr="18572_18506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91400" y="2514600"/>
            <a:ext cx="155257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762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639762"/>
          </a:xfrm>
        </p:spPr>
        <p:txBody>
          <a:bodyPr>
            <a:normAutofit/>
          </a:bodyPr>
          <a:lstStyle/>
          <a:p>
            <a:r>
              <a:rPr lang="en-GB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Problems</a:t>
            </a:r>
            <a:endParaRPr lang="en-GB" sz="3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990600" y="1066800"/>
            <a:ext cx="7696200" cy="505936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en-GB" altLang="ja-JP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3.	Negative thinking</a:t>
            </a:r>
          </a:p>
          <a:p>
            <a:pPr>
              <a:lnSpc>
                <a:spcPct val="90000"/>
              </a:lnSpc>
            </a:pPr>
            <a:r>
              <a:rPr lang="en-GB" altLang="ja-JP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Difficulty with evaluation of feelings</a:t>
            </a:r>
          </a:p>
          <a:p>
            <a:pPr>
              <a:lnSpc>
                <a:spcPct val="90000"/>
              </a:lnSpc>
            </a:pPr>
            <a:r>
              <a:rPr lang="en-GB" altLang="ja-JP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Misunderstands the world: acts defensively</a:t>
            </a:r>
          </a:p>
          <a:p>
            <a:pPr>
              <a:lnSpc>
                <a:spcPct val="90000"/>
              </a:lnSpc>
            </a:pPr>
            <a:endParaRPr lang="en-GB" altLang="ja-JP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>
              <a:lnSpc>
                <a:spcPct val="90000"/>
              </a:lnSpc>
              <a:buAutoNum type="arabicPeriod" startAt="4"/>
            </a:pPr>
            <a:r>
              <a:rPr lang="en-GB" altLang="ja-JP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Talking about problem with alcohol results in him thinking about drinking</a:t>
            </a:r>
          </a:p>
          <a:p>
            <a:pPr marL="457200" indent="-457200">
              <a:lnSpc>
                <a:spcPct val="90000"/>
              </a:lnSpc>
              <a:buAutoNum type="arabicPeriod" startAt="4"/>
            </a:pPr>
            <a:endParaRPr lang="en-GB" altLang="ja-JP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>
              <a:lnSpc>
                <a:spcPct val="90000"/>
              </a:lnSpc>
              <a:buAutoNum type="arabicPeriod" startAt="4"/>
            </a:pPr>
            <a:r>
              <a:rPr lang="en-GB" altLang="ja-JP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Associates ‘discharge’ with work</a:t>
            </a:r>
          </a:p>
          <a:p>
            <a:pPr marL="457200" indent="-457200">
              <a:lnSpc>
                <a:spcPct val="90000"/>
              </a:lnSpc>
              <a:buAutoNum type="arabicPeriod" startAt="4"/>
            </a:pPr>
            <a:endParaRPr lang="en-GB" altLang="ja-JP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>
              <a:lnSpc>
                <a:spcPct val="90000"/>
              </a:lnSpc>
              <a:buAutoNum type="arabicPeriod" startAt="4"/>
            </a:pPr>
            <a:r>
              <a:rPr lang="en-GB" altLang="ja-JP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Environmental/situational changes are stressful</a:t>
            </a:r>
            <a:endParaRPr lang="en-US" altLang="ja-JP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90000"/>
              </a:lnSpc>
              <a:buFontTx/>
              <a:buChar char="-"/>
            </a:pPr>
            <a:endParaRPr lang="en-US" altLang="ja-JP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90000"/>
              </a:lnSpc>
              <a:buFontTx/>
              <a:buChar char="-"/>
            </a:pPr>
            <a:endParaRPr lang="en-US" altLang="ja-JP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762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639762"/>
          </a:xfrm>
        </p:spPr>
        <p:txBody>
          <a:bodyPr>
            <a:normAutofit/>
          </a:bodyPr>
          <a:lstStyle/>
          <a:p>
            <a:r>
              <a:rPr lang="en-GB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Main aims</a:t>
            </a:r>
            <a:endParaRPr lang="en-GB" sz="3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990600" y="1066800"/>
            <a:ext cx="7696200" cy="505936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GB" altLang="ja-JP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Understand current state</a:t>
            </a:r>
          </a:p>
          <a:p>
            <a:pPr>
              <a:lnSpc>
                <a:spcPct val="90000"/>
              </a:lnSpc>
            </a:pPr>
            <a:r>
              <a:rPr lang="en-GB" altLang="ja-JP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Express physical feelings/emotion</a:t>
            </a:r>
          </a:p>
          <a:p>
            <a:pPr>
              <a:lnSpc>
                <a:spcPct val="90000"/>
              </a:lnSpc>
            </a:pPr>
            <a:r>
              <a:rPr lang="en-GB" altLang="ja-JP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Identify when stressed</a:t>
            </a:r>
          </a:p>
          <a:p>
            <a:pPr>
              <a:lnSpc>
                <a:spcPct val="90000"/>
              </a:lnSpc>
            </a:pPr>
            <a:r>
              <a:rPr lang="en-GB" altLang="ja-JP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Express / manage stress non-violently</a:t>
            </a:r>
          </a:p>
          <a:p>
            <a:pPr>
              <a:lnSpc>
                <a:spcPct val="90000"/>
              </a:lnSpc>
            </a:pPr>
            <a:r>
              <a:rPr lang="en-GB" altLang="ja-JP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Understand effect of actions on others</a:t>
            </a:r>
          </a:p>
          <a:p>
            <a:pPr>
              <a:lnSpc>
                <a:spcPct val="90000"/>
              </a:lnSpc>
            </a:pPr>
            <a:r>
              <a:rPr lang="en-GB" altLang="ja-JP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Communicate</a:t>
            </a:r>
          </a:p>
          <a:p>
            <a:pPr>
              <a:lnSpc>
                <a:spcPct val="90000"/>
              </a:lnSpc>
            </a:pPr>
            <a:r>
              <a:rPr lang="en-GB" altLang="ja-JP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Relate to others as non-threatening</a:t>
            </a:r>
          </a:p>
          <a:p>
            <a:pPr>
              <a:lnSpc>
                <a:spcPct val="90000"/>
              </a:lnSpc>
            </a:pPr>
            <a:r>
              <a:rPr lang="en-GB" altLang="ja-JP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Develop positive sense of self</a:t>
            </a:r>
          </a:p>
          <a:p>
            <a:pPr>
              <a:lnSpc>
                <a:spcPct val="90000"/>
              </a:lnSpc>
              <a:buNone/>
            </a:pPr>
            <a:r>
              <a:rPr lang="en-GB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Long term goals</a:t>
            </a:r>
          </a:p>
          <a:p>
            <a:pPr>
              <a:lnSpc>
                <a:spcPct val="90000"/>
              </a:lnSpc>
            </a:pPr>
            <a:r>
              <a:rPr lang="en-GB" altLang="ja-JP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Live at home</a:t>
            </a:r>
          </a:p>
          <a:p>
            <a:pPr>
              <a:lnSpc>
                <a:spcPct val="90000"/>
              </a:lnSpc>
            </a:pPr>
            <a:r>
              <a:rPr lang="en-GB" altLang="ja-JP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Integrate / relate to community</a:t>
            </a:r>
          </a:p>
          <a:p>
            <a:pPr>
              <a:lnSpc>
                <a:spcPct val="90000"/>
              </a:lnSpc>
            </a:pPr>
            <a:r>
              <a:rPr lang="en-GB" altLang="ja-JP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Work</a:t>
            </a:r>
            <a:endParaRPr lang="en-US" altLang="ja-JP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90000"/>
              </a:lnSpc>
              <a:buNone/>
            </a:pPr>
            <a:endParaRPr lang="en-GB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90000"/>
              </a:lnSpc>
              <a:buNone/>
            </a:pPr>
            <a:endParaRPr lang="en-US" altLang="ja-JP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90000"/>
              </a:lnSpc>
              <a:buFontTx/>
              <a:buChar char="-"/>
            </a:pPr>
            <a:endParaRPr lang="en-US" altLang="ja-JP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90000"/>
              </a:lnSpc>
              <a:buFontTx/>
              <a:buChar char="-"/>
            </a:pPr>
            <a:endParaRPr lang="en-US" altLang="ja-JP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762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>
                <a:solidFill>
                  <a:srgbClr val="7030A0"/>
                </a:solidFill>
                <a:latin typeface="Arial" charset="0"/>
                <a:cs typeface="Arial" charset="0"/>
              </a:rPr>
              <a:t/>
            </a:r>
            <a:br>
              <a:rPr lang="en-US" altLang="ja-JP" dirty="0" smtClean="0">
                <a:solidFill>
                  <a:srgbClr val="7030A0"/>
                </a:solidFill>
                <a:latin typeface="Arial" charset="0"/>
                <a:cs typeface="Arial" charset="0"/>
              </a:rPr>
            </a:br>
            <a:r>
              <a:rPr lang="en-US" altLang="ja-JP" dirty="0" smtClean="0">
                <a:solidFill>
                  <a:srgbClr val="7030A0"/>
                </a:solidFill>
                <a:latin typeface="Arial" charset="0"/>
                <a:cs typeface="Arial" charset="0"/>
              </a:rPr>
              <a:t>Concept training </a:t>
            </a:r>
            <a:r>
              <a:rPr lang="en-US" altLang="ja-JP" dirty="0" smtClean="0">
                <a:solidFill>
                  <a:srgbClr val="7030A0"/>
                </a:solidFill>
                <a:ea typeface="Arial Unicode MS" pitchFamily="50" charset="-128"/>
                <a:cs typeface="Arial Unicode MS" pitchFamily="50" charset="-128"/>
              </a:rPr>
              <a:t/>
            </a:r>
            <a:br>
              <a:rPr lang="en-US" altLang="ja-JP" dirty="0" smtClean="0">
                <a:solidFill>
                  <a:srgbClr val="7030A0"/>
                </a:solidFill>
                <a:ea typeface="Arial Unicode MS" pitchFamily="50" charset="-128"/>
                <a:cs typeface="Arial Unicode MS" pitchFamily="50" charset="-128"/>
              </a:rPr>
            </a:br>
            <a:endParaRPr lang="en-GB" dirty="0">
              <a:solidFill>
                <a:srgbClr val="7030A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990600" y="1066800"/>
            <a:ext cx="7696200" cy="5059363"/>
          </a:xfrm>
        </p:spPr>
        <p:txBody>
          <a:bodyPr>
            <a:noAutofit/>
          </a:bodyPr>
          <a:lstStyle/>
          <a:p>
            <a:pPr indent="0">
              <a:buNone/>
            </a:pPr>
            <a:r>
              <a:rPr lang="en-US" altLang="ja-JP" sz="24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Dealing with physical sensations</a:t>
            </a:r>
          </a:p>
          <a:p>
            <a:pPr indent="0">
              <a:buNone/>
            </a:pPr>
            <a:r>
              <a:rPr lang="en-US" altLang="ja-JP" sz="24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Daily Routine</a:t>
            </a:r>
          </a:p>
          <a:p>
            <a:pPr indent="0">
              <a:buNone/>
            </a:pPr>
            <a:endParaRPr lang="en-US" altLang="ja-JP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indent="0">
              <a:buNone/>
            </a:pPr>
            <a:r>
              <a:rPr lang="en-US" altLang="ja-JP" sz="24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Approaching emotions through physical sensations</a:t>
            </a:r>
            <a:endParaRPr lang="en-US" altLang="ja-JP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indent="0">
              <a:buNone/>
            </a:pPr>
            <a:r>
              <a:rPr lang="en-US" altLang="ja-JP" sz="24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Using common experiences to discover common expressions</a:t>
            </a:r>
            <a:endParaRPr lang="en-US" altLang="ja-JP" sz="2400" dirty="0" smtClean="0">
              <a:solidFill>
                <a:srgbClr val="7030A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indent="0"/>
            <a:r>
              <a:rPr lang="en-US" altLang="ja-JP" sz="2400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Starting with things John likes / interested in</a:t>
            </a:r>
          </a:p>
          <a:p>
            <a:pPr indent="0"/>
            <a:r>
              <a:rPr lang="en-US" altLang="ja-JP" sz="2400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Reality orientation </a:t>
            </a:r>
          </a:p>
          <a:p>
            <a:pPr indent="0"/>
            <a:r>
              <a:rPr lang="en-US" altLang="ja-JP" sz="2400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Interact with John receptively, using his actions and words resulting from his interests and initiative.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838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ja-JP" sz="4000" b="1" dirty="0" smtClean="0">
                <a:solidFill>
                  <a:srgbClr val="7030A0"/>
                </a:solidFill>
                <a:latin typeface="Arial" charset="0"/>
                <a:cs typeface="Arial" charset="0"/>
              </a:rPr>
              <a:t>Body Work</a:t>
            </a:r>
            <a:r>
              <a:rPr lang="en-US" altLang="ja-JP" dirty="0" smtClean="0">
                <a:solidFill>
                  <a:srgbClr val="D60093"/>
                </a:solidFill>
                <a:ea typeface="Arial Unicode MS" pitchFamily="50" charset="-128"/>
                <a:cs typeface="Arial Unicode MS" pitchFamily="50" charset="-128"/>
              </a:rPr>
              <a:t/>
            </a:r>
            <a:br>
              <a:rPr lang="en-US" altLang="ja-JP" dirty="0" smtClean="0">
                <a:solidFill>
                  <a:srgbClr val="D60093"/>
                </a:solidFill>
                <a:ea typeface="Arial Unicode MS" pitchFamily="50" charset="-128"/>
                <a:cs typeface="Arial Unicode MS" pitchFamily="50" charset="-128"/>
              </a:rPr>
            </a:br>
            <a:endParaRPr lang="en-US" altLang="ja-JP" dirty="0" smtClean="0">
              <a:solidFill>
                <a:srgbClr val="D60093"/>
              </a:solidFill>
              <a:ea typeface="Arial Unicode MS" pitchFamily="50" charset="-128"/>
              <a:cs typeface="Arial Unicode MS" pitchFamily="50" charset="-128"/>
            </a:endParaRPr>
          </a:p>
        </p:txBody>
      </p:sp>
      <p:pic>
        <p:nvPicPr>
          <p:cNvPr id="34819" name="Picture 12" descr="G:\MCA photo\photo 12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762000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13" descr="G:\MCA photo\photo 12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3819152"/>
            <a:ext cx="3733800" cy="2868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14" descr="G:\MCA photo\photo 13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98666" y="762000"/>
            <a:ext cx="3864334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Picture 9" descr="G:\MCA photo\photo 12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53000" y="3829050"/>
            <a:ext cx="3810000" cy="2804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 descr="G:\MCA photo\photo 121.jpg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 rot="5400000">
            <a:off x="5168503" y="3899297"/>
            <a:ext cx="3152775" cy="2364581"/>
          </a:xfrm>
          <a:noFill/>
        </p:spPr>
      </p:pic>
      <p:pic>
        <p:nvPicPr>
          <p:cNvPr id="35843" name="Picture 5" descr="G:\MCA photo\photo 12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3581400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6" descr="G:\MCA photo\photo 13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304800"/>
            <a:ext cx="3886200" cy="305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7" descr="G:\MCA photo\photo 12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" y="318655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ine 4"/>
          <p:cNvSpPr>
            <a:spLocks noChangeShapeType="1"/>
          </p:cNvSpPr>
          <p:nvPr/>
        </p:nvSpPr>
        <p:spPr bwMode="auto">
          <a:xfrm>
            <a:off x="1600200" y="2514600"/>
            <a:ext cx="5181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6866" name="AutoShape 8"/>
          <p:cNvSpPr>
            <a:spLocks noChangeArrowheads="1"/>
          </p:cNvSpPr>
          <p:nvPr/>
        </p:nvSpPr>
        <p:spPr bwMode="auto">
          <a:xfrm>
            <a:off x="304800" y="457200"/>
            <a:ext cx="8610600" cy="617220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457200"/>
            <a:ext cx="7696200" cy="762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ja-JP" dirty="0" smtClean="0">
                <a:solidFill>
                  <a:srgbClr val="008080"/>
                </a:solidFill>
                <a:latin typeface="Arial" charset="0"/>
                <a:cs typeface="Arial" charset="0"/>
              </a:rPr>
              <a:t/>
            </a:r>
            <a:br>
              <a:rPr lang="en-US" altLang="ja-JP" dirty="0" smtClean="0">
                <a:solidFill>
                  <a:srgbClr val="008080"/>
                </a:solidFill>
                <a:latin typeface="Arial" charset="0"/>
                <a:cs typeface="Arial" charset="0"/>
              </a:rPr>
            </a:br>
            <a:r>
              <a:rPr lang="en-US" altLang="ja-JP" dirty="0" smtClean="0">
                <a:solidFill>
                  <a:srgbClr val="008080"/>
                </a:solidFill>
                <a:latin typeface="Arial" charset="0"/>
                <a:cs typeface="Arial" charset="0"/>
              </a:rPr>
              <a:t>Physical Change Survey</a:t>
            </a:r>
            <a:r>
              <a:rPr lang="en-US" altLang="ja-JP" dirty="0" smtClean="0">
                <a:ea typeface="Arial Unicode MS" pitchFamily="50" charset="-128"/>
                <a:cs typeface="Arial Unicode MS" pitchFamily="50" charset="-128"/>
              </a:rPr>
              <a:t/>
            </a:r>
            <a:br>
              <a:rPr lang="en-US" altLang="ja-JP" dirty="0" smtClean="0">
                <a:ea typeface="Arial Unicode MS" pitchFamily="50" charset="-128"/>
                <a:cs typeface="Arial Unicode MS" pitchFamily="50" charset="-128"/>
              </a:rPr>
            </a:br>
            <a:endParaRPr lang="en-US" altLang="ja-JP" dirty="0" smtClean="0"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ja-JP" sz="2800" dirty="0" smtClean="0">
                <a:solidFill>
                  <a:srgbClr val="6600CC"/>
                </a:solidFill>
                <a:latin typeface="Arial" charset="0"/>
                <a:cs typeface="Arial" charset="0"/>
              </a:rPr>
              <a:t>Breathing</a:t>
            </a:r>
            <a:endParaRPr lang="en-US" altLang="ja-JP" sz="2800" dirty="0" smtClean="0">
              <a:solidFill>
                <a:srgbClr val="6600CC"/>
              </a:solidFill>
              <a:ea typeface="Arial Unicode MS" pitchFamily="50" charset="-128"/>
              <a:cs typeface="Arial Unicode MS" pitchFamily="50" charset="-128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ja-JP" sz="2400" dirty="0" smtClean="0"/>
              <a:t>        </a:t>
            </a:r>
            <a:r>
              <a:rPr lang="en-US" altLang="ja-JP" sz="24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slow                                                           heavy</a:t>
            </a:r>
            <a:endParaRPr lang="en-US" altLang="ja-JP" sz="24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ja-JP" sz="2800" dirty="0" smtClean="0">
                <a:solidFill>
                  <a:srgbClr val="6600CC"/>
                </a:solidFill>
                <a:latin typeface="Arial" charset="0"/>
                <a:cs typeface="Arial" charset="0"/>
              </a:rPr>
              <a:t>Body temp</a:t>
            </a:r>
            <a:endParaRPr lang="en-US" altLang="ja-JP" sz="28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ja-JP" altLang="en-US" sz="2400" smtClean="0"/>
              <a:t>　　　</a:t>
            </a:r>
            <a:r>
              <a:rPr lang="en-US" altLang="ja-JP" sz="24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cold                                                           warm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ja-JP" sz="2800" dirty="0" smtClean="0">
                <a:solidFill>
                  <a:srgbClr val="6600CC"/>
                </a:solidFill>
                <a:latin typeface="Arial" charset="0"/>
                <a:cs typeface="Arial" charset="0"/>
              </a:rPr>
              <a:t>Fatigue</a:t>
            </a:r>
            <a:r>
              <a:rPr lang="en-US" altLang="ja-JP" sz="3600" dirty="0" smtClean="0"/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ja-JP" altLang="en-US" sz="2400" smtClean="0"/>
              <a:t>　　　</a:t>
            </a:r>
            <a:r>
              <a:rPr lang="en-US" altLang="ja-JP" sz="24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none                                                          tired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ja-JP" sz="2800" dirty="0" smtClean="0">
                <a:solidFill>
                  <a:srgbClr val="6600CC"/>
                </a:solidFill>
                <a:latin typeface="Arial" charset="0"/>
                <a:cs typeface="Arial" charset="0"/>
              </a:rPr>
              <a:t>Body Heaviness</a:t>
            </a:r>
            <a:r>
              <a:rPr lang="en-US" altLang="ja-JP" sz="2800" dirty="0" smtClean="0"/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ja-JP" altLang="en-US" sz="2400" smtClean="0"/>
              <a:t>　　　</a:t>
            </a:r>
            <a:r>
              <a:rPr lang="en-US" altLang="ja-JP" sz="24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light                                                           heavy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ja-JP" sz="3600" dirty="0" smtClean="0"/>
          </a:p>
        </p:txBody>
      </p:sp>
      <p:sp>
        <p:nvSpPr>
          <p:cNvPr id="36869" name="Line 4"/>
          <p:cNvSpPr>
            <a:spLocks noChangeShapeType="1"/>
          </p:cNvSpPr>
          <p:nvPr/>
        </p:nvSpPr>
        <p:spPr bwMode="auto">
          <a:xfrm>
            <a:off x="1524000" y="3276600"/>
            <a:ext cx="5181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6870" name="Line 5"/>
          <p:cNvSpPr>
            <a:spLocks noChangeShapeType="1"/>
          </p:cNvSpPr>
          <p:nvPr/>
        </p:nvSpPr>
        <p:spPr bwMode="auto">
          <a:xfrm>
            <a:off x="1676400" y="4343400"/>
            <a:ext cx="5181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6871" name="Line 6"/>
          <p:cNvSpPr>
            <a:spLocks noChangeShapeType="1"/>
          </p:cNvSpPr>
          <p:nvPr/>
        </p:nvSpPr>
        <p:spPr bwMode="auto">
          <a:xfrm>
            <a:off x="1676400" y="5334000"/>
            <a:ext cx="5181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2" name="Line 4"/>
          <p:cNvSpPr>
            <a:spLocks noChangeShapeType="1"/>
          </p:cNvSpPr>
          <p:nvPr/>
        </p:nvSpPr>
        <p:spPr bwMode="auto">
          <a:xfrm>
            <a:off x="1600200" y="2514600"/>
            <a:ext cx="5181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" name="Rectangular Callout 9"/>
          <p:cNvSpPr/>
          <p:nvPr/>
        </p:nvSpPr>
        <p:spPr>
          <a:xfrm>
            <a:off x="1143000" y="1828800"/>
            <a:ext cx="3810000" cy="1676400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1447800" y="1981200"/>
            <a:ext cx="3048000" cy="136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ja-JP" sz="24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“Emotional fatigue (stress) has  gone. I feel refreshed.”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AutoShape 8"/>
          <p:cNvSpPr>
            <a:spLocks noChangeArrowheads="1"/>
          </p:cNvSpPr>
          <p:nvPr/>
        </p:nvSpPr>
        <p:spPr bwMode="auto">
          <a:xfrm>
            <a:off x="304800" y="457200"/>
            <a:ext cx="8610600" cy="617220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81000"/>
            <a:ext cx="7696200" cy="762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ja-JP" dirty="0" smtClean="0">
                <a:solidFill>
                  <a:srgbClr val="008080"/>
                </a:solidFill>
                <a:latin typeface="Arial" charset="0"/>
                <a:cs typeface="Arial" charset="0"/>
              </a:rPr>
              <a:t/>
            </a:r>
            <a:br>
              <a:rPr lang="en-US" altLang="ja-JP" dirty="0" smtClean="0">
                <a:solidFill>
                  <a:srgbClr val="008080"/>
                </a:solidFill>
                <a:latin typeface="Arial" charset="0"/>
                <a:cs typeface="Arial" charset="0"/>
              </a:rPr>
            </a:br>
            <a:r>
              <a:rPr lang="en-US" altLang="ja-JP" dirty="0" smtClean="0">
                <a:solidFill>
                  <a:srgbClr val="008080"/>
                </a:solidFill>
                <a:latin typeface="Arial" charset="0"/>
                <a:cs typeface="Arial" charset="0"/>
              </a:rPr>
              <a:t>Physical Change Survey</a:t>
            </a:r>
            <a:r>
              <a:rPr lang="en-US" altLang="ja-JP" dirty="0" smtClean="0">
                <a:ea typeface="Arial Unicode MS" pitchFamily="50" charset="-128"/>
                <a:cs typeface="Arial Unicode MS" pitchFamily="50" charset="-128"/>
              </a:rPr>
              <a:t/>
            </a:r>
            <a:br>
              <a:rPr lang="en-US" altLang="ja-JP" dirty="0" smtClean="0">
                <a:ea typeface="Arial Unicode MS" pitchFamily="50" charset="-128"/>
                <a:cs typeface="Arial Unicode MS" pitchFamily="50" charset="-128"/>
              </a:rPr>
            </a:br>
            <a:endParaRPr lang="en-US" altLang="ja-JP" dirty="0" smtClean="0"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ja-JP" sz="2800" dirty="0" smtClean="0">
                <a:solidFill>
                  <a:srgbClr val="6600CC"/>
                </a:solidFill>
                <a:latin typeface="Arial" charset="0"/>
                <a:cs typeface="Arial" charset="0"/>
              </a:rPr>
              <a:t>Breathing</a:t>
            </a:r>
            <a:endParaRPr lang="en-US" altLang="ja-JP" sz="2800" dirty="0" smtClean="0">
              <a:solidFill>
                <a:srgbClr val="6600CC"/>
              </a:solidFill>
              <a:ea typeface="Arial Unicode MS" pitchFamily="50" charset="-128"/>
              <a:cs typeface="Arial Unicode MS" pitchFamily="50" charset="-128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ja-JP" sz="2400" dirty="0" smtClean="0"/>
              <a:t>        </a:t>
            </a:r>
            <a:r>
              <a:rPr lang="en-US" altLang="ja-JP" sz="24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slow                                                           heavy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ja-JP" sz="24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ja-JP" sz="2800" dirty="0" smtClean="0">
                <a:solidFill>
                  <a:srgbClr val="6600CC"/>
                </a:solidFill>
                <a:latin typeface="Arial" charset="0"/>
                <a:cs typeface="Arial" charset="0"/>
              </a:rPr>
              <a:t>Body temp</a:t>
            </a:r>
            <a:endParaRPr lang="en-US" altLang="ja-JP" sz="28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ja-JP" altLang="en-US" sz="2400" smtClean="0"/>
              <a:t>　　　</a:t>
            </a:r>
            <a:r>
              <a:rPr lang="en-US" altLang="ja-JP" sz="24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cold                                                           warm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ja-JP" sz="2800" dirty="0" smtClean="0">
                <a:solidFill>
                  <a:srgbClr val="6600CC"/>
                </a:solidFill>
                <a:latin typeface="Arial" charset="0"/>
                <a:cs typeface="Arial" charset="0"/>
              </a:rPr>
              <a:t>Fatigue</a:t>
            </a:r>
            <a:r>
              <a:rPr lang="en-US" altLang="ja-JP" sz="3600" dirty="0" smtClean="0"/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ja-JP" altLang="en-US" sz="2400" smtClean="0"/>
              <a:t>　　　</a:t>
            </a:r>
            <a:r>
              <a:rPr lang="en-US" altLang="ja-JP" sz="24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none                                                          tired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ja-JP" sz="2000" dirty="0" smtClean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ja-JP" sz="2800" dirty="0" smtClean="0">
                <a:solidFill>
                  <a:srgbClr val="6600CC"/>
                </a:solidFill>
                <a:latin typeface="Arial" charset="0"/>
                <a:cs typeface="Arial" charset="0"/>
              </a:rPr>
              <a:t>Body Heaviness</a:t>
            </a:r>
            <a:r>
              <a:rPr lang="en-US" altLang="ja-JP" sz="2800" dirty="0" smtClean="0"/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ja-JP" altLang="en-US" sz="2400" smtClean="0"/>
              <a:t>　　　</a:t>
            </a:r>
            <a:r>
              <a:rPr lang="en-US" altLang="ja-JP" sz="24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light                                                           heavy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ja-JP" sz="3600" dirty="0" smtClean="0"/>
          </a:p>
        </p:txBody>
      </p:sp>
      <p:sp>
        <p:nvSpPr>
          <p:cNvPr id="36869" name="Line 4"/>
          <p:cNvSpPr>
            <a:spLocks noChangeShapeType="1"/>
          </p:cNvSpPr>
          <p:nvPr/>
        </p:nvSpPr>
        <p:spPr bwMode="auto">
          <a:xfrm>
            <a:off x="1752600" y="3505200"/>
            <a:ext cx="5181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6870" name="Line 5"/>
          <p:cNvSpPr>
            <a:spLocks noChangeShapeType="1"/>
          </p:cNvSpPr>
          <p:nvPr/>
        </p:nvSpPr>
        <p:spPr bwMode="auto">
          <a:xfrm>
            <a:off x="1752600" y="4495800"/>
            <a:ext cx="5181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6871" name="Line 6"/>
          <p:cNvSpPr>
            <a:spLocks noChangeShapeType="1"/>
          </p:cNvSpPr>
          <p:nvPr/>
        </p:nvSpPr>
        <p:spPr bwMode="auto">
          <a:xfrm>
            <a:off x="1676400" y="5638800"/>
            <a:ext cx="5181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2" name="Line 6"/>
          <p:cNvSpPr>
            <a:spLocks noChangeShapeType="1"/>
          </p:cNvSpPr>
          <p:nvPr/>
        </p:nvSpPr>
        <p:spPr bwMode="auto">
          <a:xfrm>
            <a:off x="1752600" y="2209800"/>
            <a:ext cx="5181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2286000" y="3048000"/>
            <a:ext cx="4343400" cy="461665"/>
          </a:xfrm>
          <a:prstGeom prst="rect">
            <a:avLst/>
          </a:prstGeom>
          <a:solidFill>
            <a:srgbClr val="FF99FF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Different parts of body: confused</a:t>
            </a:r>
            <a:endParaRPr lang="en-GB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0" y="5257800"/>
            <a:ext cx="4343400" cy="461665"/>
          </a:xfrm>
          <a:prstGeom prst="rect">
            <a:avLst/>
          </a:prstGeom>
          <a:solidFill>
            <a:srgbClr val="FF99FF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Individual body parts in weight</a:t>
            </a:r>
            <a:endParaRPr lang="en-GB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3810000" y="1371600"/>
            <a:ext cx="2819400" cy="830997"/>
          </a:xfrm>
          <a:prstGeom prst="rect">
            <a:avLst/>
          </a:prstGeom>
          <a:solidFill>
            <a:srgbClr val="FF99FF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Smoking is bad for my body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53138" y="0"/>
            <a:ext cx="3090862" cy="990600"/>
          </a:xfrm>
        </p:spPr>
        <p:txBody>
          <a:bodyPr/>
          <a:lstStyle/>
          <a:p>
            <a:pPr eaLnBrk="1" hangingPunct="1"/>
            <a:r>
              <a:rPr lang="en-US" b="1" smtClean="0">
                <a:latin typeface="Verdana" pitchFamily="34" charset="0"/>
              </a:rPr>
              <a:t>History</a:t>
            </a:r>
            <a:endParaRPr lang="en-GB" smtClean="0">
              <a:latin typeface="Verdana" pitchFamily="34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00063" y="642938"/>
            <a:ext cx="8215312" cy="569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800" dirty="0">
                <a:latin typeface="Verdana" pitchFamily="34" charset="0"/>
              </a:rPr>
              <a:t>High school –reduced attention</a:t>
            </a:r>
          </a:p>
          <a:p>
            <a:r>
              <a:rPr lang="en-GB" sz="2800" dirty="0">
                <a:latin typeface="Verdana" pitchFamily="34" charset="0"/>
              </a:rPr>
              <a:t>University – difficulties</a:t>
            </a:r>
          </a:p>
          <a:p>
            <a:pPr>
              <a:buFontTx/>
              <a:buChar char="-"/>
            </a:pPr>
            <a:r>
              <a:rPr lang="en-GB" sz="2800" dirty="0">
                <a:latin typeface="Verdana" pitchFamily="34" charset="0"/>
              </a:rPr>
              <a:t> natural disaster</a:t>
            </a:r>
          </a:p>
          <a:p>
            <a:pPr>
              <a:buFontTx/>
              <a:buChar char="-"/>
            </a:pPr>
            <a:r>
              <a:rPr lang="en-GB" sz="2800" dirty="0">
                <a:latin typeface="Verdana" pitchFamily="34" charset="0"/>
              </a:rPr>
              <a:t> dropped out of </a:t>
            </a:r>
            <a:r>
              <a:rPr lang="en-GB" sz="2800" dirty="0" err="1">
                <a:latin typeface="Verdana" pitchFamily="34" charset="0"/>
              </a:rPr>
              <a:t>uni</a:t>
            </a:r>
            <a:endParaRPr lang="en-GB" sz="2800" dirty="0">
              <a:latin typeface="Verdana" pitchFamily="34" charset="0"/>
            </a:endParaRPr>
          </a:p>
          <a:p>
            <a:endParaRPr lang="en-GB" sz="2800" dirty="0">
              <a:latin typeface="Verdana" pitchFamily="34" charset="0"/>
            </a:endParaRPr>
          </a:p>
          <a:p>
            <a:r>
              <a:rPr lang="en-GB" sz="2800" dirty="0">
                <a:latin typeface="Verdana" pitchFamily="34" charset="0"/>
              </a:rPr>
              <a:t>Personality changed; ‘lazy’</a:t>
            </a:r>
          </a:p>
          <a:p>
            <a:r>
              <a:rPr lang="en-GB" sz="2800" dirty="0">
                <a:latin typeface="Verdana" pitchFamily="34" charset="0"/>
              </a:rPr>
              <a:t>Schizophrenia? - Mental health day care</a:t>
            </a:r>
          </a:p>
          <a:p>
            <a:r>
              <a:rPr lang="en-GB" sz="2800" dirty="0">
                <a:latin typeface="Verdana" pitchFamily="34" charset="0"/>
              </a:rPr>
              <a:t>Worked for 3 years – reprimanded / beaten</a:t>
            </a:r>
          </a:p>
          <a:p>
            <a:r>
              <a:rPr lang="en-GB" sz="2800" dirty="0">
                <a:latin typeface="Verdana" pitchFamily="34" charset="0"/>
              </a:rPr>
              <a:t>– withdrew socially</a:t>
            </a:r>
          </a:p>
          <a:p>
            <a:endParaRPr lang="en-GB" sz="2800" dirty="0">
              <a:latin typeface="Verdana" pitchFamily="34" charset="0"/>
            </a:endParaRPr>
          </a:p>
          <a:p>
            <a:r>
              <a:rPr lang="en-GB" sz="2800" dirty="0">
                <a:latin typeface="Verdana" pitchFamily="34" charset="0"/>
              </a:rPr>
              <a:t>Father died  --- drinking, lazy, violence, hallucinations?</a:t>
            </a:r>
          </a:p>
          <a:p>
            <a:r>
              <a:rPr lang="en-GB" sz="2800" dirty="0">
                <a:latin typeface="Verdana" pitchFamily="34" charset="0"/>
              </a:rPr>
              <a:t>Admitted 2 years ago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143500" y="1500188"/>
            <a:ext cx="3643313" cy="830997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 dirty="0">
                <a:latin typeface="Verdana" pitchFamily="34" charset="0"/>
              </a:rPr>
              <a:t>? Self-presentation – </a:t>
            </a:r>
            <a:endParaRPr lang="en-GB" sz="2400" dirty="0" smtClean="0">
              <a:latin typeface="Verdana" pitchFamily="34" charset="0"/>
            </a:endParaRPr>
          </a:p>
          <a:p>
            <a:r>
              <a:rPr lang="en-GB" sz="2400" dirty="0" smtClean="0">
                <a:latin typeface="Verdana" pitchFamily="34" charset="0"/>
              </a:rPr>
              <a:t>Passive </a:t>
            </a:r>
            <a:r>
              <a:rPr lang="en-GB" sz="2400" dirty="0">
                <a:latin typeface="Verdana" pitchFamily="34" charset="0"/>
              </a:rPr>
              <a:t>participation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762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>
                <a:solidFill>
                  <a:srgbClr val="7030A0"/>
                </a:solidFill>
                <a:latin typeface="Arial" charset="0"/>
                <a:cs typeface="Arial" charset="0"/>
              </a:rPr>
              <a:t/>
            </a:r>
            <a:br>
              <a:rPr lang="en-US" altLang="ja-JP" dirty="0" smtClean="0">
                <a:solidFill>
                  <a:srgbClr val="7030A0"/>
                </a:solidFill>
                <a:latin typeface="Arial" charset="0"/>
                <a:cs typeface="Arial" charset="0"/>
              </a:rPr>
            </a:br>
            <a:r>
              <a:rPr lang="en-US" altLang="ja-JP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Total</a:t>
            </a:r>
            <a:r>
              <a:rPr lang="en-US" altLang="ja-JP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 </a:t>
            </a:r>
            <a:r>
              <a:rPr lang="en-US" altLang="ja-JP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input</a:t>
            </a:r>
            <a:r>
              <a:rPr lang="en-US" altLang="ja-JP" b="1" dirty="0" smtClean="0">
                <a:solidFill>
                  <a:srgbClr val="7030A0"/>
                </a:solidFill>
                <a:ea typeface="Arial Unicode MS" pitchFamily="50" charset="-128"/>
                <a:cs typeface="Arial Unicode MS" pitchFamily="50" charset="-128"/>
              </a:rPr>
              <a:t/>
            </a:r>
            <a:br>
              <a:rPr lang="en-US" altLang="ja-JP" b="1" dirty="0" smtClean="0">
                <a:solidFill>
                  <a:srgbClr val="7030A0"/>
                </a:solidFill>
                <a:ea typeface="Arial Unicode MS" pitchFamily="50" charset="-128"/>
                <a:cs typeface="Arial Unicode MS" pitchFamily="50" charset="-128"/>
              </a:rPr>
            </a:br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990600" y="1066800"/>
            <a:ext cx="7696200" cy="5059363"/>
          </a:xfrm>
        </p:spPr>
        <p:txBody>
          <a:bodyPr>
            <a:noAutofit/>
          </a:bodyPr>
          <a:lstStyle/>
          <a:p>
            <a:pPr indent="0"/>
            <a:r>
              <a:rPr lang="en-US" altLang="ja-JP" sz="28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Body work</a:t>
            </a:r>
          </a:p>
          <a:p>
            <a:pPr indent="0"/>
            <a:r>
              <a:rPr lang="en-US" altLang="ja-JP" sz="28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Table tennis</a:t>
            </a:r>
          </a:p>
          <a:p>
            <a:pPr indent="0"/>
            <a:r>
              <a:rPr lang="en-US" altLang="ja-JP" sz="28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Piano</a:t>
            </a:r>
          </a:p>
          <a:p>
            <a:pPr indent="0"/>
            <a:r>
              <a:rPr lang="en-US" altLang="ja-JP" sz="28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Weekly CP, Nursing input</a:t>
            </a:r>
            <a:endParaRPr lang="en-US" altLang="ja-JP" sz="2800" dirty="0" smtClean="0">
              <a:solidFill>
                <a:srgbClr val="7030A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762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>
                <a:solidFill>
                  <a:srgbClr val="7030A0"/>
                </a:solidFill>
                <a:latin typeface="Arial" charset="0"/>
                <a:cs typeface="Arial" charset="0"/>
              </a:rPr>
              <a:t/>
            </a:r>
            <a:br>
              <a:rPr lang="en-US" altLang="ja-JP" dirty="0" smtClean="0">
                <a:solidFill>
                  <a:srgbClr val="7030A0"/>
                </a:solidFill>
                <a:latin typeface="Arial" charset="0"/>
                <a:cs typeface="Arial" charset="0"/>
              </a:rPr>
            </a:br>
            <a:r>
              <a:rPr lang="en-US" altLang="ja-JP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Plan</a:t>
            </a:r>
            <a:r>
              <a:rPr lang="en-US" altLang="ja-JP" b="1" dirty="0" smtClean="0">
                <a:solidFill>
                  <a:srgbClr val="7030A0"/>
                </a:solidFill>
                <a:ea typeface="Arial Unicode MS" pitchFamily="50" charset="-128"/>
                <a:cs typeface="Arial Unicode MS" pitchFamily="50" charset="-128"/>
              </a:rPr>
              <a:t/>
            </a:r>
            <a:br>
              <a:rPr lang="en-US" altLang="ja-JP" b="1" dirty="0" smtClean="0">
                <a:solidFill>
                  <a:srgbClr val="7030A0"/>
                </a:solidFill>
                <a:ea typeface="Arial Unicode MS" pitchFamily="50" charset="-128"/>
                <a:cs typeface="Arial Unicode MS" pitchFamily="50" charset="-128"/>
              </a:rPr>
            </a:br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762000" y="1066800"/>
            <a:ext cx="8077200" cy="5059363"/>
          </a:xfrm>
        </p:spPr>
        <p:txBody>
          <a:bodyPr>
            <a:noAutofit/>
          </a:bodyPr>
          <a:lstStyle/>
          <a:p>
            <a:pPr indent="0"/>
            <a:r>
              <a:rPr lang="en-US" altLang="ja-JP" sz="28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en-US" altLang="ja-JP" sz="24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Improve communication particularly when violent impulses increase</a:t>
            </a:r>
          </a:p>
          <a:p>
            <a:pPr indent="0"/>
            <a:r>
              <a:rPr lang="en-US" altLang="ja-JP" sz="24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Reduce negative way he relates to the world and himself - increase pleasurable / positive experiences of his actions / of himself</a:t>
            </a:r>
          </a:p>
          <a:p>
            <a:pPr indent="0"/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He is close to having a common understanding with staff of the words “tired” “irritated” and “stress”; linking body work to stress release</a:t>
            </a:r>
          </a:p>
          <a:p>
            <a:pPr indent="0"/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Develop strategies for managing/expressing stress/emotion  </a:t>
            </a:r>
          </a:p>
          <a:p>
            <a:pPr indent="0"/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Increase understanding that noises and people are not a personal threat; no need to act in self-defense. </a:t>
            </a:r>
            <a:endParaRPr lang="en-GB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indent="0"/>
            <a:endParaRPr lang="en-US" altLang="ja-JP" sz="2800" dirty="0" smtClean="0">
              <a:solidFill>
                <a:srgbClr val="7030A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762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762000" y="381000"/>
            <a:ext cx="8077200" cy="57451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W</a:t>
            </a:r>
            <a:r>
              <a:rPr lang="en-US" sz="2800" dirty="0" smtClean="0"/>
              <a:t>e need to develop an environment where John feels safe: express himself in his own way without fear of making mistakes -where he can make many discoveries about himself. </a:t>
            </a:r>
          </a:p>
          <a:p>
            <a:pPr>
              <a:buNone/>
            </a:pPr>
            <a:endParaRPr lang="en-US" sz="800" dirty="0" smtClean="0"/>
          </a:p>
          <a:p>
            <a:pPr>
              <a:buNone/>
            </a:pPr>
            <a:r>
              <a:rPr lang="en-US" sz="2800" dirty="0" smtClean="0"/>
              <a:t>    Build up the number of experiences of having a positive effect on his environment to develop an affirmative view of himself. </a:t>
            </a:r>
          </a:p>
          <a:p>
            <a:pPr>
              <a:buNone/>
            </a:pPr>
            <a:endParaRPr lang="en-US" sz="800" dirty="0" smtClean="0"/>
          </a:p>
          <a:p>
            <a:pPr>
              <a:buNone/>
            </a:pPr>
            <a:r>
              <a:rPr lang="en-US" sz="2800" dirty="0" smtClean="0"/>
              <a:t>    One of the biggest roles for me is to create the kind of communication and interaction </a:t>
            </a:r>
          </a:p>
          <a:p>
            <a:pPr>
              <a:buNone/>
            </a:pPr>
            <a:r>
              <a:rPr lang="en-US" sz="2800" dirty="0" smtClean="0"/>
              <a:t>    needed to achieve these goals. </a:t>
            </a:r>
            <a:endParaRPr lang="en-GB" sz="2800" dirty="0" smtClean="0"/>
          </a:p>
          <a:p>
            <a:pPr indent="0"/>
            <a:endParaRPr lang="en-US" altLang="ja-JP" sz="2800" dirty="0" smtClean="0">
              <a:solidFill>
                <a:srgbClr val="7030A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" name="Picture 3" descr="2010 conf logo-icon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4419600"/>
            <a:ext cx="2036763" cy="2221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28600"/>
            <a:ext cx="1905000" cy="381000"/>
          </a:xfrm>
        </p:spPr>
        <p:txBody>
          <a:bodyPr>
            <a:noAutofit/>
          </a:bodyPr>
          <a:lstStyle/>
          <a:p>
            <a:r>
              <a:rPr lang="en-GB" sz="2800" dirty="0" smtClean="0"/>
              <a:t>problems</a:t>
            </a:r>
            <a:endParaRPr lang="en-GB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838200"/>
            <a:ext cx="4495800" cy="5638800"/>
          </a:xfrm>
          <a:solidFill>
            <a:schemeClr val="bg1"/>
          </a:solidFill>
        </p:spPr>
        <p:txBody>
          <a:bodyPr>
            <a:normAutofit fontScale="62500" lnSpcReduction="20000"/>
          </a:bodyPr>
          <a:lstStyle/>
          <a:p>
            <a:pPr>
              <a:lnSpc>
                <a:spcPct val="90000"/>
              </a:lnSpc>
              <a:buNone/>
            </a:pPr>
            <a:r>
              <a:rPr lang="en-GB" altLang="ja-JP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1.</a:t>
            </a:r>
            <a:r>
              <a:rPr lang="en-GB" altLang="ja-JP" sz="2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en-GB" altLang="ja-JP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Using verbal and written communication</a:t>
            </a:r>
          </a:p>
          <a:p>
            <a:pPr>
              <a:lnSpc>
                <a:spcPct val="90000"/>
              </a:lnSpc>
              <a:buNone/>
            </a:pPr>
            <a:r>
              <a:rPr lang="en-GB" altLang="ja-JP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- Unable to process information quickly / memory?</a:t>
            </a:r>
          </a:p>
          <a:p>
            <a:pPr>
              <a:lnSpc>
                <a:spcPct val="90000"/>
              </a:lnSpc>
              <a:buNone/>
            </a:pPr>
            <a:endParaRPr lang="en-GB" altLang="ja-JP" sz="11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90000"/>
              </a:lnSpc>
              <a:buNone/>
            </a:pPr>
            <a:r>
              <a:rPr lang="en-GB" altLang="ja-JP" sz="2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</a:t>
            </a:r>
            <a:r>
              <a:rPr lang="en-GB" altLang="ja-JP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Literal meanings of words</a:t>
            </a:r>
          </a:p>
          <a:p>
            <a:pPr marL="457200" indent="-457200">
              <a:lnSpc>
                <a:spcPct val="90000"/>
              </a:lnSpc>
              <a:buNone/>
            </a:pPr>
            <a:r>
              <a:rPr lang="en-GB" altLang="ja-JP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2.	Violence  + self-harming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altLang="ja-JP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- Poor stress management + emotion control  hallucinations?</a:t>
            </a:r>
            <a:r>
              <a:rPr lang="en-US" altLang="ja-JP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457200" indent="-457200">
              <a:lnSpc>
                <a:spcPct val="90000"/>
              </a:lnSpc>
              <a:buAutoNum type="arabicPeriod" startAt="3"/>
            </a:pPr>
            <a:r>
              <a:rPr lang="en-GB" altLang="ja-JP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Negative thinking / self esteem</a:t>
            </a:r>
          </a:p>
          <a:p>
            <a:pPr marL="457200" indent="-457200">
              <a:lnSpc>
                <a:spcPct val="90000"/>
              </a:lnSpc>
              <a:buAutoNum type="arabicPeriod" startAt="3"/>
            </a:pPr>
            <a:endParaRPr lang="en-GB" altLang="ja-JP" sz="11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>
              <a:lnSpc>
                <a:spcPct val="90000"/>
              </a:lnSpc>
              <a:buAutoNum type="arabicPeriod" startAt="3"/>
            </a:pPr>
            <a:r>
              <a:rPr lang="en-GB" altLang="ja-JP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Misunderstands the world: acts defensively</a:t>
            </a:r>
          </a:p>
          <a:p>
            <a:pPr>
              <a:lnSpc>
                <a:spcPct val="90000"/>
              </a:lnSpc>
            </a:pPr>
            <a:endParaRPr lang="en-GB" altLang="ja-JP" sz="11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>
              <a:lnSpc>
                <a:spcPct val="90000"/>
              </a:lnSpc>
              <a:buNone/>
            </a:pPr>
            <a:r>
              <a:rPr lang="en-GB" altLang="ja-JP" sz="2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5.	</a:t>
            </a:r>
            <a:r>
              <a:rPr lang="en-GB" altLang="ja-JP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Talking about problem with alcohol results in him thinking about drinking</a:t>
            </a:r>
          </a:p>
          <a:p>
            <a:pPr marL="457200" indent="-457200">
              <a:lnSpc>
                <a:spcPct val="90000"/>
              </a:lnSpc>
              <a:buAutoNum type="arabicPeriod" startAt="4"/>
            </a:pPr>
            <a:endParaRPr lang="en-GB" altLang="ja-JP" sz="11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>
              <a:lnSpc>
                <a:spcPct val="90000"/>
              </a:lnSpc>
              <a:buNone/>
            </a:pPr>
            <a:r>
              <a:rPr lang="en-GB" altLang="ja-JP" sz="2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6.	</a:t>
            </a:r>
            <a:r>
              <a:rPr lang="en-GB" altLang="ja-JP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Associates ‘discharge’ with work</a:t>
            </a:r>
          </a:p>
          <a:p>
            <a:pPr marL="457200" indent="-457200">
              <a:lnSpc>
                <a:spcPct val="90000"/>
              </a:lnSpc>
              <a:buAutoNum type="arabicPeriod" startAt="4"/>
            </a:pPr>
            <a:endParaRPr lang="en-GB" altLang="ja-JP" sz="11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>
              <a:lnSpc>
                <a:spcPct val="90000"/>
              </a:lnSpc>
              <a:buNone/>
            </a:pPr>
            <a:r>
              <a:rPr lang="en-GB" altLang="ja-JP" sz="2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7.	</a:t>
            </a:r>
            <a:r>
              <a:rPr lang="en-GB" altLang="ja-JP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Environmental/situational changes are stressful</a:t>
            </a:r>
            <a:endParaRPr lang="en-US" altLang="ja-JP" sz="3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>
              <a:lnSpc>
                <a:spcPct val="90000"/>
              </a:lnSpc>
            </a:pPr>
            <a:endParaRPr lang="en-US" altLang="ja-JP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34200" y="0"/>
            <a:ext cx="1600200" cy="639762"/>
          </a:xfrm>
        </p:spPr>
        <p:txBody>
          <a:bodyPr/>
          <a:lstStyle/>
          <a:p>
            <a:r>
              <a:rPr lang="en-GB" sz="2800" dirty="0" smtClean="0"/>
              <a:t>plan</a:t>
            </a:r>
            <a:endParaRPr lang="en-GB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81600" y="838200"/>
            <a:ext cx="3810000" cy="5638800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2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evelop an environment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where John feels safe: 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Express himself in his own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way without fear of making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mistakes - make many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discoveries about 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himself. </a:t>
            </a:r>
          </a:p>
          <a:p>
            <a:pPr>
              <a:spcBef>
                <a:spcPts val="0"/>
              </a:spcBef>
              <a:buNone/>
            </a:pPr>
            <a:endParaRPr lang="en-US" sz="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Build up the number of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experiences of having a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positive effect on his 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environment to develop an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affirmative view of himself.</a:t>
            </a:r>
          </a:p>
          <a:p>
            <a:pPr>
              <a:spcBef>
                <a:spcPts val="0"/>
              </a:spcBef>
              <a:buNone/>
            </a:pPr>
            <a:endParaRPr lang="en-US" sz="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Develop communication: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common words /understanding </a:t>
            </a:r>
          </a:p>
          <a:p>
            <a:endParaRPr lang="en-GB" dirty="0"/>
          </a:p>
        </p:txBody>
      </p:sp>
      <p:pic>
        <p:nvPicPr>
          <p:cNvPr id="8" name="Picture 3" descr="2010 conf logo-ico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228600"/>
            <a:ext cx="1128546" cy="1230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Summary</a:t>
            </a:r>
            <a:endParaRPr lang="en-GB" sz="40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295400" y="1752600"/>
            <a:ext cx="73914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problems understanding his environment</a:t>
            </a:r>
          </a:p>
          <a:p>
            <a:r>
              <a:rPr lang="en-US" dirty="0" smtClean="0"/>
              <a:t>difficulty recognizing stress and quick to feel victimized or threatened - lashes out as a result</a:t>
            </a:r>
          </a:p>
          <a:p>
            <a:r>
              <a:rPr lang="en-US" dirty="0" smtClean="0"/>
              <a:t>Self harming to release stress</a:t>
            </a:r>
            <a:endParaRPr lang="en-GB" dirty="0" smtClean="0"/>
          </a:p>
          <a:p>
            <a:r>
              <a:rPr lang="en-US" dirty="0" smtClean="0"/>
              <a:t>Cannot understand jokes – focuses on literal meaning of words in conversation</a:t>
            </a:r>
          </a:p>
          <a:p>
            <a:r>
              <a:rPr lang="en-US" dirty="0" smtClean="0"/>
              <a:t>Likes cigarettes alcohol, the piano, table tennis, </a:t>
            </a:r>
            <a:r>
              <a:rPr lang="en-US" dirty="0" err="1" smtClean="0"/>
              <a:t>shogi</a:t>
            </a:r>
            <a:r>
              <a:rPr lang="en-US" dirty="0" smtClean="0"/>
              <a:t> (similar to chess) and Tai Chi</a:t>
            </a:r>
          </a:p>
          <a:p>
            <a:r>
              <a:rPr lang="en-US" dirty="0" smtClean="0"/>
              <a:t>Failures in life have resulted in a very low self esteem: especially stands out</a:t>
            </a:r>
          </a:p>
          <a:p>
            <a:endParaRPr lang="en-GB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71563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838200" y="152400"/>
            <a:ext cx="8077200" cy="1200329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2400" dirty="0" smtClean="0">
                <a:latin typeface="Verdana" pitchFamily="34" charset="0"/>
              </a:rPr>
              <a:t>Self-differentiation-Self-presentation</a:t>
            </a:r>
          </a:p>
          <a:p>
            <a:r>
              <a:rPr lang="en-GB" sz="2400" dirty="0" smtClean="0">
                <a:latin typeface="Verdana" pitchFamily="34" charset="0"/>
              </a:rPr>
              <a:t>     </a:t>
            </a:r>
          </a:p>
          <a:p>
            <a:r>
              <a:rPr lang="en-GB" sz="2400" b="1" dirty="0" smtClean="0">
                <a:latin typeface="Verdana" pitchFamily="34" charset="0"/>
              </a:rPr>
              <a:t>                Self-differentiation</a:t>
            </a:r>
            <a:endParaRPr lang="en-GB" sz="2400" b="1" dirty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71563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990600" y="1600200"/>
            <a:ext cx="7696200" cy="4525963"/>
          </a:xfrm>
        </p:spPr>
        <p:txBody>
          <a:bodyPr/>
          <a:lstStyle/>
          <a:p>
            <a:r>
              <a:rPr lang="en-GB" dirty="0" smtClean="0"/>
              <a:t>Difficulty with communication but adequate enough to attend OT sessions</a:t>
            </a:r>
          </a:p>
          <a:p>
            <a:r>
              <a:rPr lang="en-GB" dirty="0" smtClean="0"/>
              <a:t>Unpredictable violence</a:t>
            </a:r>
          </a:p>
          <a:p>
            <a:r>
              <a:rPr lang="en-GB" dirty="0" smtClean="0"/>
              <a:t>Confusion re: insignificant things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71563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990600" y="1600200"/>
            <a:ext cx="7696200" cy="4525963"/>
          </a:xfrm>
        </p:spPr>
        <p:txBody>
          <a:bodyPr/>
          <a:lstStyle/>
          <a:p>
            <a:r>
              <a:rPr lang="en-GB" dirty="0" smtClean="0"/>
              <a:t>Deterioration of other patients</a:t>
            </a:r>
          </a:p>
          <a:p>
            <a:r>
              <a:rPr lang="en-GB" dirty="0" smtClean="0"/>
              <a:t>Ward move</a:t>
            </a:r>
          </a:p>
          <a:p>
            <a:endParaRPr lang="en-GB" dirty="0" smtClean="0"/>
          </a:p>
          <a:p>
            <a:r>
              <a:rPr lang="en-GB" dirty="0" smtClean="0"/>
              <a:t>Unstable, self-harming - deteriorated</a:t>
            </a:r>
            <a:endParaRPr lang="en-GB" dirty="0"/>
          </a:p>
        </p:txBody>
      </p:sp>
      <p:sp>
        <p:nvSpPr>
          <p:cNvPr id="5" name="Down Arrow 4"/>
          <p:cNvSpPr/>
          <p:nvPr/>
        </p:nvSpPr>
        <p:spPr>
          <a:xfrm>
            <a:off x="2590800" y="2819400"/>
            <a:ext cx="609600" cy="609600"/>
          </a:xfrm>
          <a:prstGeom prst="dow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762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639762"/>
          </a:xfrm>
        </p:spPr>
        <p:txBody>
          <a:bodyPr>
            <a:normAutofit/>
          </a:bodyPr>
          <a:lstStyle/>
          <a:p>
            <a:r>
              <a:rPr lang="en-GB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Personal management</a:t>
            </a:r>
            <a:endParaRPr lang="en-GB" sz="3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990600" y="1066800"/>
            <a:ext cx="7696200" cy="505936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altLang="ja-JP" sz="2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Meals</a:t>
            </a:r>
            <a:r>
              <a:rPr lang="en-US" altLang="ja-JP" sz="2000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  <a:r>
              <a:rPr lang="en-US" altLang="ja-JP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Sometimes refuses to eat</a:t>
            </a:r>
          </a:p>
          <a:p>
            <a:pPr>
              <a:lnSpc>
                <a:spcPct val="90000"/>
              </a:lnSpc>
              <a:buNone/>
            </a:pPr>
            <a:r>
              <a:rPr lang="en-US" altLang="ja-JP" sz="2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Tooth brushing</a:t>
            </a:r>
            <a:r>
              <a:rPr lang="en-US" altLang="ja-JP" sz="2000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</a:t>
            </a:r>
            <a:r>
              <a:rPr lang="en-US" altLang="ja-JP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After every meal</a:t>
            </a:r>
            <a:r>
              <a:rPr lang="ja-JP" altLang="en-US" sz="2000" smtClean="0">
                <a:latin typeface="Verdana" pitchFamily="34" charset="0"/>
                <a:cs typeface="Verdana" pitchFamily="34" charset="0"/>
              </a:rPr>
              <a:t>　　　　</a:t>
            </a:r>
          </a:p>
          <a:p>
            <a:pPr>
              <a:lnSpc>
                <a:spcPct val="90000"/>
              </a:lnSpc>
              <a:buNone/>
            </a:pPr>
            <a:r>
              <a:rPr lang="en-US" altLang="ja-JP" sz="2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Face washing</a:t>
            </a:r>
            <a:r>
              <a:rPr lang="en-US" altLang="ja-JP" sz="2000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</a:t>
            </a:r>
            <a:r>
              <a:rPr lang="en-US" altLang="ja-JP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Sometimes</a:t>
            </a:r>
          </a:p>
          <a:p>
            <a:pPr>
              <a:lnSpc>
                <a:spcPct val="90000"/>
              </a:lnSpc>
              <a:buNone/>
            </a:pPr>
            <a:r>
              <a:rPr lang="en-US" altLang="ja-JP" sz="2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Hand washing</a:t>
            </a:r>
            <a:r>
              <a:rPr lang="en-US" altLang="ja-JP" sz="2000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</a:t>
            </a:r>
            <a:r>
              <a:rPr lang="en-US" altLang="ja-JP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When needed</a:t>
            </a:r>
          </a:p>
          <a:p>
            <a:pPr>
              <a:lnSpc>
                <a:spcPct val="90000"/>
              </a:lnSpc>
              <a:buNone/>
            </a:pPr>
            <a:r>
              <a:rPr lang="en-US" altLang="ja-JP" sz="2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Bathing</a:t>
            </a:r>
            <a:r>
              <a:rPr lang="en-US" altLang="ja-JP" sz="2000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</a:t>
            </a:r>
            <a:r>
              <a:rPr lang="en-US" altLang="ja-JP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Less than once a week – ‘tiring’</a:t>
            </a:r>
          </a:p>
          <a:p>
            <a:pPr>
              <a:lnSpc>
                <a:spcPct val="90000"/>
              </a:lnSpc>
              <a:buNone/>
            </a:pPr>
            <a:r>
              <a:rPr lang="en-US" altLang="ja-JP" sz="2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Dressing</a:t>
            </a:r>
            <a:r>
              <a:rPr lang="en-US" altLang="ja-JP" sz="2000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</a:t>
            </a:r>
            <a:r>
              <a:rPr lang="en-US" altLang="ja-JP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3 layers on top and bottom. Removes layers for ease of movement</a:t>
            </a:r>
          </a:p>
          <a:p>
            <a:pPr>
              <a:lnSpc>
                <a:spcPct val="90000"/>
              </a:lnSpc>
              <a:buNone/>
            </a:pPr>
            <a:r>
              <a:rPr lang="en-US" altLang="ja-JP" sz="2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Laundry</a:t>
            </a:r>
            <a:r>
              <a:rPr lang="en-US" altLang="ja-JP" sz="2000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</a:t>
            </a:r>
            <a:r>
              <a:rPr lang="en-US" altLang="ja-JP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Sometimes, but is staff responsibility</a:t>
            </a:r>
          </a:p>
          <a:p>
            <a:pPr>
              <a:lnSpc>
                <a:spcPct val="90000"/>
              </a:lnSpc>
              <a:buNone/>
            </a:pPr>
            <a:r>
              <a:rPr lang="en-US" altLang="ja-JP" sz="2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Cleaning and Organization</a:t>
            </a:r>
            <a:r>
              <a:rPr lang="en-US" altLang="ja-JP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: Fastidious, Obsessed with location of objects; rearranges personal objects.        </a:t>
            </a:r>
          </a:p>
          <a:p>
            <a:pPr>
              <a:lnSpc>
                <a:spcPct val="90000"/>
              </a:lnSpc>
              <a:buNone/>
            </a:pPr>
            <a:r>
              <a:rPr lang="en-US" altLang="ja-JP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Staff clean his room.</a:t>
            </a:r>
          </a:p>
          <a:p>
            <a:pPr>
              <a:lnSpc>
                <a:spcPct val="90000"/>
              </a:lnSpc>
              <a:buNone/>
            </a:pPr>
            <a:r>
              <a:rPr lang="en-US" altLang="ja-JP" sz="2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Medication</a:t>
            </a:r>
            <a:r>
              <a:rPr lang="en-US" altLang="ja-JP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: Staff's responsibility</a:t>
            </a:r>
          </a:p>
          <a:p>
            <a:pPr>
              <a:lnSpc>
                <a:spcPct val="90000"/>
              </a:lnSpc>
              <a:buNone/>
            </a:pPr>
            <a:r>
              <a:rPr lang="en-US" altLang="ja-JP" sz="2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Money</a:t>
            </a:r>
            <a:r>
              <a:rPr lang="en-US" altLang="ja-JP" sz="2000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</a:t>
            </a:r>
            <a:r>
              <a:rPr lang="en-US" altLang="ja-JP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Places orders for the hospital store by himself</a:t>
            </a:r>
          </a:p>
          <a:p>
            <a:pPr>
              <a:lnSpc>
                <a:spcPct val="90000"/>
              </a:lnSpc>
              <a:buNone/>
            </a:pPr>
            <a:r>
              <a:rPr lang="en-US" altLang="ja-JP" sz="2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Schedule</a:t>
            </a:r>
            <a:r>
              <a:rPr lang="en-US" altLang="ja-JP" sz="2000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</a:t>
            </a:r>
            <a:r>
              <a:rPr lang="en-US" altLang="ja-JP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Sometimes remembers his appointments but often forgets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762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639762"/>
          </a:xfrm>
        </p:spPr>
        <p:txBody>
          <a:bodyPr>
            <a:normAutofit/>
          </a:bodyPr>
          <a:lstStyle/>
          <a:p>
            <a:r>
              <a:rPr lang="en-GB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Social ability</a:t>
            </a:r>
            <a:endParaRPr lang="en-GB" sz="3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990600" y="1066800"/>
            <a:ext cx="7696200" cy="505936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en-GB" altLang="ja-JP" sz="24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‘Better days/times’</a:t>
            </a:r>
            <a:endParaRPr lang="en-GB" altLang="ja-JP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90000"/>
              </a:lnSpc>
              <a:buFontTx/>
              <a:buChar char="-"/>
            </a:pPr>
            <a:r>
              <a:rPr lang="en-GB" altLang="ja-JP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acceptable behaviour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n-GB" altLang="ja-JP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Aware of others; listens, waits turn to speak; short conversation with eye contact</a:t>
            </a:r>
          </a:p>
          <a:p>
            <a:pPr>
              <a:lnSpc>
                <a:spcPct val="90000"/>
              </a:lnSpc>
              <a:buNone/>
            </a:pPr>
            <a:endParaRPr lang="en-GB" altLang="ja-JP" sz="1100" b="1" dirty="0" smtClean="0">
              <a:solidFill>
                <a:srgbClr val="6600CC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90000"/>
              </a:lnSpc>
              <a:buNone/>
            </a:pPr>
            <a:r>
              <a:rPr lang="en-US" altLang="ja-JP" sz="24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Other times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n-US" altLang="ja-JP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Unable to express himself verbally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n-US" altLang="ja-JP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Focuses on literal meaning of words and relates them directly to himself and his life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n-US" altLang="ja-JP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Can’t understand the meaning of what is said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n-US" altLang="ja-JP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Dwells on words and strays from the subject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n-US" altLang="ja-JP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Difficulty answering simple questions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n-US" altLang="ja-JP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Stress expressed with facial expression and body</a:t>
            </a:r>
          </a:p>
          <a:p>
            <a:pPr>
              <a:lnSpc>
                <a:spcPct val="90000"/>
              </a:lnSpc>
              <a:buFontTx/>
              <a:buChar char="-"/>
            </a:pPr>
            <a:endParaRPr lang="en-US" altLang="ja-JP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90000"/>
              </a:lnSpc>
              <a:buFontTx/>
              <a:buChar char="-"/>
            </a:pPr>
            <a:endParaRPr lang="en-US" altLang="ja-JP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762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639762"/>
          </a:xfrm>
        </p:spPr>
        <p:txBody>
          <a:bodyPr>
            <a:normAutofit/>
          </a:bodyPr>
          <a:lstStyle/>
          <a:p>
            <a:r>
              <a:rPr lang="en-GB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Work ability</a:t>
            </a:r>
            <a:endParaRPr lang="en-GB" sz="3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990600" y="1066800"/>
            <a:ext cx="7696200" cy="5059363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Unable to understand meaning of step: written instructions </a:t>
            </a:r>
          </a:p>
          <a:p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Difficulty understanding: some objects </a:t>
            </a:r>
          </a:p>
          <a:p>
            <a:r>
              <a:rPr lang="en-US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Obsessed with words used in the sentences; difficult to grasp the whole meaning</a:t>
            </a:r>
          </a:p>
          <a:p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Difficulty with body coordination: very particular about the way he moves</a:t>
            </a:r>
          </a:p>
          <a:p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Becomes fatigued: help with  1-2 step tasks</a:t>
            </a:r>
          </a:p>
          <a:p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Slow but precise and careful</a:t>
            </a:r>
          </a:p>
          <a:p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20 minutes of body work - rarely distracted</a:t>
            </a:r>
          </a:p>
          <a:p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Playing the piano</a:t>
            </a:r>
          </a:p>
          <a:p>
            <a:pPr>
              <a:lnSpc>
                <a:spcPct val="90000"/>
              </a:lnSpc>
              <a:buFontTx/>
              <a:buChar char="-"/>
            </a:pPr>
            <a:endParaRPr lang="en-US" altLang="ja-JP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90000"/>
              </a:lnSpc>
              <a:buFontTx/>
              <a:buChar char="-"/>
            </a:pPr>
            <a:endParaRPr lang="en-US" altLang="ja-JP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762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639762"/>
          </a:xfrm>
        </p:spPr>
        <p:txBody>
          <a:bodyPr>
            <a:normAutofit/>
          </a:bodyPr>
          <a:lstStyle/>
          <a:p>
            <a:r>
              <a:rPr lang="en-GB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Work ability</a:t>
            </a:r>
            <a:endParaRPr lang="en-GB" sz="3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990600" y="1066800"/>
            <a:ext cx="7696200" cy="5059363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Connects ‘creative activities’ with the word "work" and failure </a:t>
            </a:r>
          </a:p>
          <a:p>
            <a:r>
              <a:rPr lang="en-US" sz="24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"isn't good enough", "I will get beaten" 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or </a:t>
            </a:r>
          </a:p>
          <a:p>
            <a:pPr>
              <a:buNone/>
            </a:pP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en-US" sz="24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“it isn't good enough to sell"</a:t>
            </a:r>
          </a:p>
          <a:p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Table-tennis: </a:t>
            </a:r>
            <a:r>
              <a:rPr lang="en-US" sz="24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“if we were keeping score who would be winning?" </a:t>
            </a:r>
          </a:p>
          <a:p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If we answer that he would be in the lead, he says that he has lost</a:t>
            </a:r>
          </a:p>
          <a:p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Doesn't reflect on the positive aspects of his game but always reflects on the negative aspects </a:t>
            </a:r>
            <a:endParaRPr lang="en-GB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90000"/>
              </a:lnSpc>
              <a:buFontTx/>
              <a:buChar char="-"/>
            </a:pPr>
            <a:endParaRPr lang="en-US" altLang="ja-JP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90000"/>
              </a:lnSpc>
              <a:buFontTx/>
              <a:buChar char="-"/>
            </a:pPr>
            <a:endParaRPr lang="en-US" altLang="ja-JP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859</Words>
  <Application>Microsoft Macintosh PowerPoint</Application>
  <PresentationFormat>On-screen Show (4:3)</PresentationFormat>
  <Paragraphs>239</Paragraphs>
  <Slides>23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An approach for addressing  the memories and concept of client who has suffered traumatic experiences </vt:lpstr>
      <vt:lpstr>History</vt:lpstr>
      <vt:lpstr>Summary</vt:lpstr>
      <vt:lpstr>PowerPoint Presentation</vt:lpstr>
      <vt:lpstr>PowerPoint Presentation</vt:lpstr>
      <vt:lpstr>Personal management</vt:lpstr>
      <vt:lpstr>Social ability</vt:lpstr>
      <vt:lpstr>Work ability</vt:lpstr>
      <vt:lpstr>Work ability</vt:lpstr>
      <vt:lpstr>Use of Free Time</vt:lpstr>
      <vt:lpstr>Control of emotion</vt:lpstr>
      <vt:lpstr>Problems</vt:lpstr>
      <vt:lpstr>Problems</vt:lpstr>
      <vt:lpstr>Main aims</vt:lpstr>
      <vt:lpstr> Concept training  </vt:lpstr>
      <vt:lpstr>Body Work </vt:lpstr>
      <vt:lpstr>PowerPoint Presentation</vt:lpstr>
      <vt:lpstr> Physical Change Survey </vt:lpstr>
      <vt:lpstr> Physical Change Survey </vt:lpstr>
      <vt:lpstr> Total input </vt:lpstr>
      <vt:lpstr> Plan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Wendy</dc:creator>
  <cp:lastModifiedBy>wendy sherwood</cp:lastModifiedBy>
  <cp:revision>23</cp:revision>
  <dcterms:created xsi:type="dcterms:W3CDTF">2006-08-16T00:00:00Z</dcterms:created>
  <dcterms:modified xsi:type="dcterms:W3CDTF">2012-08-05T15:22:10Z</dcterms:modified>
</cp:coreProperties>
</file>