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75" r:id="rId3"/>
    <p:sldId id="264" r:id="rId4"/>
    <p:sldId id="265" r:id="rId5"/>
    <p:sldId id="266" r:id="rId6"/>
    <p:sldId id="267" r:id="rId7"/>
    <p:sldId id="259" r:id="rId8"/>
    <p:sldId id="278" r:id="rId9"/>
    <p:sldId id="263" r:id="rId10"/>
    <p:sldId id="268" r:id="rId11"/>
    <p:sldId id="276" r:id="rId12"/>
    <p:sldId id="279" r:id="rId13"/>
    <p:sldId id="271" r:id="rId14"/>
    <p:sldId id="274"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458BB-2661-4C9D-B9FC-CDBBFB5035AF}" type="datetimeFigureOut">
              <a:rPr lang="en-GB" smtClean="0"/>
              <a:t>17/10/2019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67DBC-7C12-4D2B-9DA6-FB758119A279}" type="slidenum">
              <a:rPr lang="en-GB" smtClean="0"/>
              <a:t>‹#›</a:t>
            </a:fld>
            <a:endParaRPr lang="en-GB"/>
          </a:p>
        </p:txBody>
      </p:sp>
    </p:spTree>
    <p:extLst>
      <p:ext uri="{BB962C8B-B14F-4D97-AF65-F5344CB8AC3E}">
        <p14:creationId xmlns:p14="http://schemas.microsoft.com/office/powerpoint/2010/main" val="66444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dirty="0"/>
              <a:t>I’ve worked with people with a personality disorder for 16 years, mainly males but females  as well and I currently work at WWH, SAH in a medium secure unit  on a ward for males of a working age.</a:t>
            </a:r>
          </a:p>
          <a:p>
            <a:pPr marL="285750" indent="-285750">
              <a:buFont typeface="Arial" pitchFamily="34" charset="0"/>
              <a:buChar char="•"/>
            </a:pPr>
            <a:endParaRPr lang="en-GB" sz="1600" dirty="0"/>
          </a:p>
          <a:p>
            <a:pPr marL="285750" indent="-285750">
              <a:buFont typeface="Arial" pitchFamily="34" charset="0"/>
              <a:buChar char="•"/>
            </a:pPr>
            <a:r>
              <a:rPr lang="en-GB" sz="1600" dirty="0"/>
              <a:t>I am going to talk about a new patient admitted to the ward, who initially portrayed a confusing picture when trying to assess his level of creative ability and sent me in to a state of turmoil.  But through much reflection it has been an invaluable learning experience. </a:t>
            </a:r>
          </a:p>
          <a:p>
            <a:pPr marL="285750" indent="-285750">
              <a:buFont typeface="Arial" pitchFamily="34" charset="0"/>
              <a:buChar char="•"/>
            </a:pPr>
            <a:endParaRPr lang="en-GB" sz="1600" dirty="0"/>
          </a:p>
          <a:p>
            <a:pPr marL="285750" indent="-285750">
              <a:buFont typeface="Arial" pitchFamily="34" charset="0"/>
              <a:buChar char="•"/>
            </a:pPr>
            <a:r>
              <a:rPr lang="en-GB" sz="1600" dirty="0"/>
              <a:t>Although this experience has given me more knowledge and insight in to the model, I am  still at a learning stage, so it gives me great pleasure to have the presence of Wendy and Dain Van Der </a:t>
            </a:r>
            <a:r>
              <a:rPr lang="en-GB" sz="1600" dirty="0" err="1"/>
              <a:t>Reyden</a:t>
            </a:r>
            <a:r>
              <a:rPr lang="en-GB" sz="1600" dirty="0"/>
              <a:t> to assist us in discussions and share their expertise. </a:t>
            </a:r>
          </a:p>
        </p:txBody>
      </p:sp>
      <p:sp>
        <p:nvSpPr>
          <p:cNvPr id="4" name="Slide Number Placeholder 3"/>
          <p:cNvSpPr>
            <a:spLocks noGrp="1"/>
          </p:cNvSpPr>
          <p:nvPr>
            <p:ph type="sldNum" sz="quarter" idx="10"/>
          </p:nvPr>
        </p:nvSpPr>
        <p:spPr/>
        <p:txBody>
          <a:bodyPr/>
          <a:lstStyle/>
          <a:p>
            <a:fld id="{56667DBC-7C12-4D2B-9DA6-FB758119A279}" type="slidenum">
              <a:rPr lang="en-GB" smtClean="0"/>
              <a:t>1</a:t>
            </a:fld>
            <a:endParaRPr lang="en-GB"/>
          </a:p>
        </p:txBody>
      </p:sp>
    </p:spTree>
    <p:extLst>
      <p:ext uri="{BB962C8B-B14F-4D97-AF65-F5344CB8AC3E}">
        <p14:creationId xmlns:p14="http://schemas.microsoft.com/office/powerpoint/2010/main" val="11613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dirty="0"/>
              <a:t>Part of this success was that we had </a:t>
            </a:r>
            <a:r>
              <a:rPr lang="en-GB" sz="1400" i="1" dirty="0"/>
              <a:t>by chance </a:t>
            </a:r>
            <a:r>
              <a:rPr lang="en-GB" sz="1400" dirty="0"/>
              <a:t>found an activity which suited his level of creative ability. </a:t>
            </a:r>
          </a:p>
          <a:p>
            <a:pPr marL="285750" indent="-285750">
              <a:buFont typeface="Arial" pitchFamily="34" charset="0"/>
              <a:buChar char="•"/>
            </a:pPr>
            <a:r>
              <a:rPr lang="en-GB" sz="1400" dirty="0"/>
              <a:t>The success was also down to the therapists handling, allowing him to be him, allowing him to make a mess and not be judged, we remained calm despite the chaos, we showed approval, we contained him safely.</a:t>
            </a:r>
          </a:p>
          <a:p>
            <a:pPr marL="285750" indent="-285750">
              <a:buFont typeface="Arial" pitchFamily="34" charset="0"/>
              <a:buChar char="•"/>
            </a:pPr>
            <a:r>
              <a:rPr lang="en-GB" sz="1400" dirty="0"/>
              <a:t>The task encouraged movement, awareness of the impact of his body on materials., it allowed destruction. </a:t>
            </a:r>
          </a:p>
          <a:p>
            <a:pPr marL="285750" indent="-285750">
              <a:buFont typeface="Arial" pitchFamily="34" charset="0"/>
              <a:buChar char="•"/>
            </a:pPr>
            <a:r>
              <a:rPr lang="en-GB" sz="1400" dirty="0"/>
              <a:t>We used the appropriate tools in the appropriate environment</a:t>
            </a:r>
          </a:p>
          <a:p>
            <a:pPr marL="285750" indent="-285750">
              <a:buFont typeface="Arial" pitchFamily="34" charset="0"/>
              <a:buChar char="•"/>
            </a:pPr>
            <a:r>
              <a:rPr lang="en-GB" sz="1400" dirty="0"/>
              <a:t>Most importantly it was fun – something severely lacking in his life </a:t>
            </a:r>
          </a:p>
          <a:p>
            <a:pPr marL="285750" indent="-285750">
              <a:buFont typeface="Arial" pitchFamily="34" charset="0"/>
              <a:buChar char="•"/>
            </a:pPr>
            <a:r>
              <a:rPr lang="en-GB" sz="1400" dirty="0"/>
              <a:t>At one point the therapists stood back and watched him and looked at each other as if to say “we’ve done it!” </a:t>
            </a:r>
          </a:p>
          <a:p>
            <a:pPr marL="285750" indent="-285750">
              <a:buFont typeface="Arial" pitchFamily="34" charset="0"/>
              <a:buChar char="•"/>
            </a:pPr>
            <a:endParaRPr lang="en-GB" sz="1400" dirty="0"/>
          </a:p>
          <a:p>
            <a:pPr marL="285750" indent="-285750">
              <a:buFont typeface="Arial" pitchFamily="34" charset="0"/>
              <a:buChar char="•"/>
            </a:pPr>
            <a:r>
              <a:rPr lang="en-GB" sz="1400" dirty="0"/>
              <a:t>I realised that previously I had allowed him to choose activities that he was unable to do – I should have been more prescriptive and selected more appropriate tasks but in all honesty I didn’t know how because of his disparate presentation.  </a:t>
            </a:r>
          </a:p>
        </p:txBody>
      </p:sp>
      <p:sp>
        <p:nvSpPr>
          <p:cNvPr id="4" name="Slide Number Placeholder 3"/>
          <p:cNvSpPr>
            <a:spLocks noGrp="1"/>
          </p:cNvSpPr>
          <p:nvPr>
            <p:ph type="sldNum" sz="quarter" idx="10"/>
          </p:nvPr>
        </p:nvSpPr>
        <p:spPr/>
        <p:txBody>
          <a:bodyPr/>
          <a:lstStyle/>
          <a:p>
            <a:fld id="{56667DBC-7C12-4D2B-9DA6-FB758119A279}" type="slidenum">
              <a:rPr lang="en-GB" smtClean="0"/>
              <a:t>10</a:t>
            </a:fld>
            <a:endParaRPr lang="en-GB"/>
          </a:p>
        </p:txBody>
      </p:sp>
    </p:spTree>
    <p:extLst>
      <p:ext uri="{BB962C8B-B14F-4D97-AF65-F5344CB8AC3E}">
        <p14:creationId xmlns:p14="http://schemas.microsoft.com/office/powerpoint/2010/main" val="136840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89040"/>
          </a:xfrm>
        </p:spPr>
        <p:txBody>
          <a:bodyPr/>
          <a:lstStyle/>
          <a:p>
            <a:pPr marL="171450" indent="-171450">
              <a:buFont typeface="Arial" pitchFamily="34" charset="0"/>
              <a:buChar char="•"/>
            </a:pPr>
            <a:r>
              <a:rPr lang="en-GB" sz="1600" dirty="0"/>
              <a:t>So I started again at Level 2 – self diff </a:t>
            </a:r>
          </a:p>
          <a:p>
            <a:pPr marL="171450" indent="-171450">
              <a:buFont typeface="Arial" pitchFamily="34" charset="0"/>
              <a:buChar char="•"/>
            </a:pPr>
            <a:r>
              <a:rPr lang="en-GB" sz="1600" dirty="0"/>
              <a:t>We initially created a ‘Destructive Behaviour’ care plan to contain, maintain boundaries and consistency. We then applied the treatment principles. We were more considerate in the activities we engaged him in and he improved. (Cherry pie, marbling, painting, simple model aeroplanes, cleaning art room - vacuuming) </a:t>
            </a:r>
          </a:p>
          <a:p>
            <a:pPr marL="171450" indent="-171450">
              <a:buFont typeface="Arial" pitchFamily="34" charset="0"/>
              <a:buChar char="•"/>
            </a:pPr>
            <a:r>
              <a:rPr lang="en-GB" sz="1600" dirty="0"/>
              <a:t>It seemed to contain him, made our approach more consistent and focused our treatment. </a:t>
            </a:r>
          </a:p>
          <a:p>
            <a:pPr marL="171450" indent="-171450">
              <a:buFont typeface="Arial" pitchFamily="34" charset="0"/>
              <a:buChar char="•"/>
            </a:pPr>
            <a:r>
              <a:rPr lang="en-GB" sz="1600" dirty="0"/>
              <a:t>The handling was vital in making him feel safe and to trust us and allowed him to express himself freely through creative acts – he said ‘I can use my destructive nature to create’ and he thanked me for allowing him to discover this. </a:t>
            </a:r>
          </a:p>
          <a:p>
            <a:pPr marL="171450" indent="-171450">
              <a:buFont typeface="Arial" pitchFamily="34" charset="0"/>
              <a:buChar char="•"/>
            </a:pPr>
            <a:r>
              <a:rPr lang="en-GB" sz="1600" dirty="0"/>
              <a:t>Here are some pieces he has created and </a:t>
            </a:r>
            <a:r>
              <a:rPr lang="en-GB" sz="1600" i="1" dirty="0"/>
              <a:t>not destroyed </a:t>
            </a:r>
            <a:r>
              <a:rPr lang="en-GB" sz="1600" dirty="0"/>
              <a:t>during the process</a:t>
            </a:r>
          </a:p>
          <a:p>
            <a:pPr marL="171450" indent="-171450">
              <a:buFont typeface="Arial" pitchFamily="34" charset="0"/>
              <a:buChar char="•"/>
            </a:pPr>
            <a:endParaRPr lang="en-GB" sz="1600" dirty="0"/>
          </a:p>
        </p:txBody>
      </p:sp>
      <p:sp>
        <p:nvSpPr>
          <p:cNvPr id="4" name="Slide Number Placeholder 3"/>
          <p:cNvSpPr>
            <a:spLocks noGrp="1"/>
          </p:cNvSpPr>
          <p:nvPr>
            <p:ph type="sldNum" sz="quarter" idx="10"/>
          </p:nvPr>
        </p:nvSpPr>
        <p:spPr/>
        <p:txBody>
          <a:bodyPr/>
          <a:lstStyle/>
          <a:p>
            <a:fld id="{56667DBC-7C12-4D2B-9DA6-FB758119A279}" type="slidenum">
              <a:rPr lang="en-GB" smtClean="0"/>
              <a:t>11</a:t>
            </a:fld>
            <a:endParaRPr lang="en-GB"/>
          </a:p>
        </p:txBody>
      </p:sp>
    </p:spTree>
    <p:extLst>
      <p:ext uri="{BB962C8B-B14F-4D97-AF65-F5344CB8AC3E}">
        <p14:creationId xmlns:p14="http://schemas.microsoft.com/office/powerpoint/2010/main" val="75244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dirty="0"/>
              <a:t>What I was doing at the beginning of the initial assessment phase was separating components because of the disparate presentation  </a:t>
            </a:r>
          </a:p>
          <a:p>
            <a:pPr marL="285750" indent="-285750">
              <a:buFont typeface="Arial" pitchFamily="34" charset="0"/>
              <a:buChar char="•"/>
            </a:pPr>
            <a:r>
              <a:rPr lang="en-GB" sz="1600" dirty="0"/>
              <a:t>Performing tasks– good tool handling, at the time I thought he had task concept because the end product was good and he needed little supervision to do the task</a:t>
            </a:r>
          </a:p>
          <a:p>
            <a:pPr marL="285750" indent="-285750">
              <a:buFont typeface="Arial" pitchFamily="34" charset="0"/>
              <a:buChar char="•"/>
            </a:pPr>
            <a:r>
              <a:rPr lang="en-GB" sz="1600" dirty="0"/>
              <a:t>BUT –he had difficulty relating to people, norm awareness was poor, emotional responses, behaviour, initiative &amp; effort not sustained</a:t>
            </a:r>
          </a:p>
          <a:p>
            <a:pPr marL="285750" indent="-285750">
              <a:buFont typeface="Arial" pitchFamily="34" charset="0"/>
              <a:buChar char="•"/>
            </a:pPr>
            <a:r>
              <a:rPr lang="en-GB" sz="1600" dirty="0"/>
              <a:t>In my mind I created a divide – I thought, he can do these activities we just need to help him manage his emotions, improve norm awareness, relating to people.</a:t>
            </a:r>
          </a:p>
          <a:p>
            <a:pPr marL="285750" indent="-285750">
              <a:buFont typeface="Arial" pitchFamily="34" charset="0"/>
              <a:buChar char="•"/>
            </a:pPr>
            <a:r>
              <a:rPr lang="en-GB" sz="1600" dirty="0"/>
              <a:t>However when I allowed him to choose an activity, because I thought he could do it, he struggled with the more complex cognitive functions – problem solving, judgement, organisation and planning. </a:t>
            </a:r>
          </a:p>
          <a:p>
            <a:endParaRPr lang="en-GB" sz="1600" dirty="0"/>
          </a:p>
          <a:p>
            <a:endParaRPr lang="en-GB" sz="1600" dirty="0"/>
          </a:p>
        </p:txBody>
      </p:sp>
      <p:sp>
        <p:nvSpPr>
          <p:cNvPr id="4" name="Slide Number Placeholder 3"/>
          <p:cNvSpPr>
            <a:spLocks noGrp="1"/>
          </p:cNvSpPr>
          <p:nvPr>
            <p:ph type="sldNum" sz="quarter" idx="10"/>
          </p:nvPr>
        </p:nvSpPr>
        <p:spPr/>
        <p:txBody>
          <a:bodyPr/>
          <a:lstStyle/>
          <a:p>
            <a:fld id="{56667DBC-7C12-4D2B-9DA6-FB758119A279}" type="slidenum">
              <a:rPr lang="en-GB" smtClean="0"/>
              <a:t>12</a:t>
            </a:fld>
            <a:endParaRPr lang="en-GB"/>
          </a:p>
        </p:txBody>
      </p:sp>
    </p:spTree>
    <p:extLst>
      <p:ext uri="{BB962C8B-B14F-4D97-AF65-F5344CB8AC3E}">
        <p14:creationId xmlns:p14="http://schemas.microsoft.com/office/powerpoint/2010/main" val="53056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89040"/>
          </a:xfrm>
        </p:spPr>
        <p:txBody>
          <a:bodyPr/>
          <a:lstStyle/>
          <a:p>
            <a:pPr marL="285750" indent="-285750">
              <a:buFont typeface="Arial" pitchFamily="34" charset="0"/>
              <a:buChar char="•"/>
            </a:pPr>
            <a:r>
              <a:rPr lang="en-GB" sz="1600" dirty="0"/>
              <a:t>Dolls house, recovery tree, model village, coffee stick design, snow! – the demands were too high </a:t>
            </a:r>
            <a:endParaRPr lang="en-GB" sz="1600" b="1" dirty="0"/>
          </a:p>
          <a:p>
            <a:pPr marL="285750" indent="-285750">
              <a:buFont typeface="Arial" pitchFamily="34" charset="0"/>
              <a:buChar char="•"/>
            </a:pPr>
            <a:r>
              <a:rPr lang="en-GB" sz="1600" dirty="0"/>
              <a:t>Task concept – he would choose a task but then just start it</a:t>
            </a:r>
          </a:p>
          <a:p>
            <a:pPr marL="285750" indent="-285750">
              <a:buFont typeface="Arial" pitchFamily="34" charset="0"/>
              <a:buChar char="•"/>
            </a:pPr>
            <a:r>
              <a:rPr lang="en-GB" sz="1600" dirty="0"/>
              <a:t>He was unable to plan, problem solve, judge, be flexible, adapt to problems as they arose </a:t>
            </a:r>
          </a:p>
          <a:p>
            <a:pPr marL="285750" indent="-285750">
              <a:buFont typeface="Arial" pitchFamily="34" charset="0"/>
              <a:buChar char="•"/>
            </a:pPr>
            <a:r>
              <a:rPr lang="en-GB" sz="1600" dirty="0"/>
              <a:t>And when it didn’t work, he could see that it wasn’t working, this required some evaluation, which resulted in poor task satisfaction, thus making him look a failure so he would desperately try and rectify what he had made .</a:t>
            </a:r>
          </a:p>
          <a:p>
            <a:pPr marL="285750" indent="-285750">
              <a:buFont typeface="Arial" pitchFamily="34" charset="0"/>
              <a:buChar char="•"/>
            </a:pPr>
            <a:r>
              <a:rPr lang="en-GB" sz="1600" dirty="0"/>
              <a:t>His emotional response would then affect his ability to maintain effort and initiative, his behaviour became chaotic. </a:t>
            </a:r>
          </a:p>
          <a:p>
            <a:pPr marL="285750" indent="-285750">
              <a:buFont typeface="Arial" pitchFamily="34" charset="0"/>
              <a:buChar char="•"/>
            </a:pPr>
            <a:r>
              <a:rPr lang="en-GB" sz="1600" dirty="0"/>
              <a:t>This impacted on his ability to relate to people at times becoming irritated by their presence. </a:t>
            </a:r>
          </a:p>
          <a:p>
            <a:pPr marL="285750" indent="-285750">
              <a:buFont typeface="Arial" pitchFamily="34" charset="0"/>
              <a:buChar char="•"/>
            </a:pPr>
            <a:r>
              <a:rPr lang="en-GB" sz="1600" dirty="0"/>
              <a:t>A combination of all these factors and demands placed upon him being too high resulted in the destruction of the object.</a:t>
            </a:r>
          </a:p>
          <a:p>
            <a:pPr marL="285750" indent="-285750">
              <a:buFont typeface="Arial" pitchFamily="34" charset="0"/>
              <a:buChar char="•"/>
            </a:pPr>
            <a:r>
              <a:rPr lang="en-GB" sz="1600" dirty="0"/>
              <a:t>And the snow – the social demands were too high!!</a:t>
            </a:r>
          </a:p>
          <a:p>
            <a:pPr marL="285750" indent="-285750">
              <a:buFont typeface="Arial" pitchFamily="34" charset="0"/>
              <a:buChar char="•"/>
            </a:pPr>
            <a:endParaRPr lang="en-GB" sz="1600" dirty="0"/>
          </a:p>
        </p:txBody>
      </p:sp>
      <p:sp>
        <p:nvSpPr>
          <p:cNvPr id="4" name="Slide Number Placeholder 3"/>
          <p:cNvSpPr>
            <a:spLocks noGrp="1"/>
          </p:cNvSpPr>
          <p:nvPr>
            <p:ph type="sldNum" sz="quarter" idx="10"/>
          </p:nvPr>
        </p:nvSpPr>
        <p:spPr/>
        <p:txBody>
          <a:bodyPr/>
          <a:lstStyle/>
          <a:p>
            <a:fld id="{56667DBC-7C12-4D2B-9DA6-FB758119A279}" type="slidenum">
              <a:rPr lang="en-GB" smtClean="0"/>
              <a:t>13</a:t>
            </a:fld>
            <a:endParaRPr lang="en-GB"/>
          </a:p>
        </p:txBody>
      </p:sp>
    </p:spTree>
    <p:extLst>
      <p:ext uri="{BB962C8B-B14F-4D97-AF65-F5344CB8AC3E}">
        <p14:creationId xmlns:p14="http://schemas.microsoft.com/office/powerpoint/2010/main" val="423409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77072"/>
          </a:xfrm>
        </p:spPr>
        <p:txBody>
          <a:bodyPr/>
          <a:lstStyle/>
          <a:p>
            <a:pPr marL="285750" indent="-285750">
              <a:buFont typeface="Arial" pitchFamily="34" charset="0"/>
              <a:buChar char="•"/>
            </a:pPr>
            <a:r>
              <a:rPr lang="en-GB" sz="1600" dirty="0"/>
              <a:t>Without applying the model, I am sure I would still be struggling with this man </a:t>
            </a:r>
          </a:p>
          <a:p>
            <a:pPr marL="285750" indent="-285750">
              <a:buFont typeface="Arial" pitchFamily="34" charset="0"/>
              <a:buChar char="•"/>
            </a:pPr>
            <a:r>
              <a:rPr lang="en-GB" sz="1600" dirty="0"/>
              <a:t>Wendy helped me bring the components back together, take a step back and look at the whole picture. </a:t>
            </a:r>
          </a:p>
          <a:p>
            <a:pPr marL="285750" indent="-285750">
              <a:buFont typeface="Arial" pitchFamily="34" charset="0"/>
              <a:buChar char="•"/>
            </a:pPr>
            <a:r>
              <a:rPr lang="en-GB" sz="1600" dirty="0"/>
              <a:t>I have also been able to take a fresh look at other patients with this diagnosis and realise I was making similar mistakes with allowing them to choose activities they couldn’t achieve. </a:t>
            </a:r>
          </a:p>
          <a:p>
            <a:pPr marL="285750" indent="-285750">
              <a:buFont typeface="Arial" pitchFamily="34" charset="0"/>
              <a:buChar char="•"/>
            </a:pPr>
            <a:r>
              <a:rPr lang="en-GB" sz="1600" dirty="0"/>
              <a:t>Their inability to plan ahead, learn from experience, poor problem solving skills would create extreme reactions due to their poor emotional control, impulsivity, low self esteem and mistrust of people. </a:t>
            </a:r>
          </a:p>
          <a:p>
            <a:pPr marL="285750" indent="-285750">
              <a:buFont typeface="Arial" pitchFamily="34" charset="0"/>
              <a:buChar char="•"/>
            </a:pPr>
            <a:r>
              <a:rPr lang="en-GB" sz="1600" dirty="0"/>
              <a:t>And although these patients can appear to function better as certain times and not others, they do not present with a consistent picture but by correctly applying the principles of the model this has given consistency to a confusing presentation. </a:t>
            </a:r>
          </a:p>
          <a:p>
            <a:endParaRPr lang="en-GB" sz="1600" dirty="0"/>
          </a:p>
        </p:txBody>
      </p:sp>
      <p:sp>
        <p:nvSpPr>
          <p:cNvPr id="4" name="Slide Number Placeholder 3"/>
          <p:cNvSpPr>
            <a:spLocks noGrp="1"/>
          </p:cNvSpPr>
          <p:nvPr>
            <p:ph type="sldNum" sz="quarter" idx="10"/>
          </p:nvPr>
        </p:nvSpPr>
        <p:spPr/>
        <p:txBody>
          <a:bodyPr/>
          <a:lstStyle/>
          <a:p>
            <a:fld id="{56667DBC-7C12-4D2B-9DA6-FB758119A279}" type="slidenum">
              <a:rPr lang="en-GB" smtClean="0"/>
              <a:t>14</a:t>
            </a:fld>
            <a:endParaRPr lang="en-GB"/>
          </a:p>
        </p:txBody>
      </p:sp>
    </p:spTree>
    <p:extLst>
      <p:ext uri="{BB962C8B-B14F-4D97-AF65-F5344CB8AC3E}">
        <p14:creationId xmlns:p14="http://schemas.microsoft.com/office/powerpoint/2010/main" val="93667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dirty="0"/>
              <a:t>I would now like to take this opportunity to invite Wendy and Dain to assist us in further discussions. </a:t>
            </a:r>
          </a:p>
          <a:p>
            <a:endParaRPr lang="en-GB" sz="1400" dirty="0"/>
          </a:p>
        </p:txBody>
      </p:sp>
      <p:sp>
        <p:nvSpPr>
          <p:cNvPr id="4" name="Slide Number Placeholder 3"/>
          <p:cNvSpPr>
            <a:spLocks noGrp="1"/>
          </p:cNvSpPr>
          <p:nvPr>
            <p:ph type="sldNum" sz="quarter" idx="10"/>
          </p:nvPr>
        </p:nvSpPr>
        <p:spPr/>
        <p:txBody>
          <a:bodyPr/>
          <a:lstStyle/>
          <a:p>
            <a:fld id="{56667DBC-7C12-4D2B-9DA6-FB758119A279}" type="slidenum">
              <a:rPr lang="en-GB" smtClean="0"/>
              <a:t>15</a:t>
            </a:fld>
            <a:endParaRPr lang="en-GB"/>
          </a:p>
        </p:txBody>
      </p:sp>
    </p:spTree>
    <p:extLst>
      <p:ext uri="{BB962C8B-B14F-4D97-AF65-F5344CB8AC3E}">
        <p14:creationId xmlns:p14="http://schemas.microsoft.com/office/powerpoint/2010/main" val="175830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dirty="0"/>
              <a:t>You are going to come on a  journey with me through ‘waves of change ‘</a:t>
            </a:r>
          </a:p>
          <a:p>
            <a:pPr marL="285750" indent="-285750">
              <a:buFont typeface="Arial" pitchFamily="34" charset="0"/>
              <a:buChar char="•"/>
            </a:pPr>
            <a:endParaRPr lang="en-GB" sz="1600" dirty="0"/>
          </a:p>
          <a:p>
            <a:pPr marL="285750" indent="-285750">
              <a:buFont typeface="Arial" pitchFamily="34" charset="0"/>
              <a:buChar char="•"/>
            </a:pPr>
            <a:r>
              <a:rPr lang="en-GB" sz="1600" dirty="0"/>
              <a:t>On the flip chart is a series of waves which represent each part of the journey. </a:t>
            </a:r>
          </a:p>
          <a:p>
            <a:pPr marL="285750" indent="-285750">
              <a:buFont typeface="Arial" pitchFamily="34" charset="0"/>
              <a:buChar char="•"/>
            </a:pPr>
            <a:endParaRPr lang="en-GB" sz="1600" dirty="0"/>
          </a:p>
          <a:p>
            <a:pPr marL="285750" indent="-285750">
              <a:buFont typeface="Arial" pitchFamily="34" charset="0"/>
              <a:buChar char="•"/>
            </a:pPr>
            <a:r>
              <a:rPr lang="en-GB" sz="1600" dirty="0"/>
              <a:t>At the end of each stage I shall ask some of you to place markers in the waves at the level of creative ability you think the patient is functioning at</a:t>
            </a:r>
          </a:p>
          <a:p>
            <a:pPr marL="285750" indent="-285750">
              <a:buFont typeface="Arial" pitchFamily="34" charset="0"/>
              <a:buChar char="•"/>
            </a:pPr>
            <a:endParaRPr lang="en-GB" sz="1600" dirty="0"/>
          </a:p>
          <a:p>
            <a:pPr marL="285750" indent="-285750">
              <a:buFont typeface="Arial" pitchFamily="34" charset="0"/>
              <a:buChar char="•"/>
            </a:pPr>
            <a:r>
              <a:rPr lang="en-GB" sz="1600" dirty="0"/>
              <a:t>I know it’s a very false situation with little information due to time, but it should generate some discussion</a:t>
            </a:r>
          </a:p>
        </p:txBody>
      </p:sp>
      <p:sp>
        <p:nvSpPr>
          <p:cNvPr id="4" name="Slide Number Placeholder 3"/>
          <p:cNvSpPr>
            <a:spLocks noGrp="1"/>
          </p:cNvSpPr>
          <p:nvPr>
            <p:ph type="sldNum" sz="quarter" idx="10"/>
          </p:nvPr>
        </p:nvSpPr>
        <p:spPr/>
        <p:txBody>
          <a:bodyPr/>
          <a:lstStyle/>
          <a:p>
            <a:fld id="{56667DBC-7C12-4D2B-9DA6-FB758119A279}" type="slidenum">
              <a:rPr lang="en-GB" smtClean="0"/>
              <a:t>2</a:t>
            </a:fld>
            <a:endParaRPr lang="en-GB"/>
          </a:p>
        </p:txBody>
      </p:sp>
    </p:spTree>
    <p:extLst>
      <p:ext uri="{BB962C8B-B14F-4D97-AF65-F5344CB8AC3E}">
        <p14:creationId xmlns:p14="http://schemas.microsoft.com/office/powerpoint/2010/main" val="325016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b="1" dirty="0"/>
              <a:t>Stage 1 -  read through</a:t>
            </a:r>
          </a:p>
          <a:p>
            <a:pPr marL="285750" indent="-285750">
              <a:buFont typeface="Arial" pitchFamily="34" charset="0"/>
              <a:buChar char="•"/>
            </a:pPr>
            <a:endParaRPr lang="en-GB" sz="1600" dirty="0"/>
          </a:p>
          <a:p>
            <a:pPr marL="285750" indent="-285750">
              <a:buFont typeface="Arial" pitchFamily="34" charset="0"/>
              <a:buChar char="•"/>
            </a:pPr>
            <a:r>
              <a:rPr lang="en-GB" sz="1600" dirty="0"/>
              <a:t>Add – during the handover it was explained that he was very much in to the New Scientist, he was knowledgeable in ecology, physiology, biology, economics</a:t>
            </a:r>
          </a:p>
          <a:p>
            <a:endParaRPr lang="en-GB" sz="1600" dirty="0"/>
          </a:p>
          <a:p>
            <a:pPr marL="285750" indent="-285750">
              <a:buFont typeface="Arial" pitchFamily="34" charset="0"/>
              <a:buChar char="•"/>
            </a:pPr>
            <a:endParaRPr lang="en-GB" sz="1600" dirty="0"/>
          </a:p>
          <a:p>
            <a:pPr marL="285750" indent="-285750">
              <a:buFont typeface="Arial" pitchFamily="34" charset="0"/>
              <a:buChar char="•"/>
            </a:pPr>
            <a:r>
              <a:rPr lang="en-GB" sz="1600" dirty="0"/>
              <a:t>Ask the group to place a fish in the first wave to indicate the perceived level of creative ability  - 3-4 people </a:t>
            </a:r>
          </a:p>
          <a:p>
            <a:endParaRPr lang="en-GB" sz="1600" dirty="0"/>
          </a:p>
          <a:p>
            <a:endParaRPr lang="en-GB" sz="1600" dirty="0"/>
          </a:p>
        </p:txBody>
      </p:sp>
      <p:sp>
        <p:nvSpPr>
          <p:cNvPr id="4" name="Slide Number Placeholder 3"/>
          <p:cNvSpPr>
            <a:spLocks noGrp="1"/>
          </p:cNvSpPr>
          <p:nvPr>
            <p:ph type="sldNum" sz="quarter" idx="10"/>
          </p:nvPr>
        </p:nvSpPr>
        <p:spPr/>
        <p:txBody>
          <a:bodyPr/>
          <a:lstStyle/>
          <a:p>
            <a:fld id="{56667DBC-7C12-4D2B-9DA6-FB758119A279}" type="slidenum">
              <a:rPr lang="en-GB" smtClean="0"/>
              <a:t>3</a:t>
            </a:fld>
            <a:endParaRPr lang="en-GB"/>
          </a:p>
        </p:txBody>
      </p:sp>
    </p:spTree>
    <p:extLst>
      <p:ext uri="{BB962C8B-B14F-4D97-AF65-F5344CB8AC3E}">
        <p14:creationId xmlns:p14="http://schemas.microsoft.com/office/powerpoint/2010/main" val="88477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b="1" dirty="0"/>
              <a:t>Stage 2 - Initial interview </a:t>
            </a:r>
            <a:r>
              <a:rPr lang="en-GB" sz="1600" dirty="0"/>
              <a:t>–  read from separate sheet</a:t>
            </a:r>
          </a:p>
          <a:p>
            <a:endParaRPr lang="en-GB" sz="1600" dirty="0"/>
          </a:p>
          <a:p>
            <a:pPr marL="285750" indent="-285750">
              <a:buFont typeface="Arial" pitchFamily="34" charset="0"/>
              <a:buChar char="•"/>
            </a:pPr>
            <a:r>
              <a:rPr lang="en-GB" sz="1600" dirty="0"/>
              <a:t>Ask the group to place a starfish on the next wave</a:t>
            </a:r>
          </a:p>
          <a:p>
            <a:pPr marL="285750" indent="-285750">
              <a:buFont typeface="Arial" pitchFamily="34" charset="0"/>
              <a:buChar char="•"/>
            </a:pPr>
            <a:endParaRPr lang="en-GB" sz="1600" dirty="0"/>
          </a:p>
          <a:p>
            <a:pPr marL="285750" indent="-285750">
              <a:buFont typeface="Arial" pitchFamily="34" charset="0"/>
              <a:buChar char="•"/>
            </a:pPr>
            <a:r>
              <a:rPr lang="en-GB" sz="1600" b="1" dirty="0"/>
              <a:t>Stage 3 - Task assessments </a:t>
            </a:r>
            <a:r>
              <a:rPr lang="en-GB" sz="1600" dirty="0"/>
              <a:t>– read from separate sheet</a:t>
            </a:r>
          </a:p>
          <a:p>
            <a:endParaRPr lang="en-GB" sz="1600" dirty="0"/>
          </a:p>
          <a:p>
            <a:pPr marL="285750" indent="-285750">
              <a:buFont typeface="Arial" pitchFamily="34" charset="0"/>
              <a:buChar char="•"/>
            </a:pPr>
            <a:r>
              <a:rPr lang="en-GB" sz="1600" dirty="0"/>
              <a:t>Ask the group to place a pebble on the next wave </a:t>
            </a:r>
          </a:p>
          <a:p>
            <a:pPr marL="285750" indent="-285750">
              <a:buFont typeface="Arial" pitchFamily="34" charset="0"/>
              <a:buChar char="•"/>
            </a:pPr>
            <a:endParaRPr lang="en-GB" sz="1600" dirty="0"/>
          </a:p>
          <a:p>
            <a:pPr marL="285750" indent="-285750">
              <a:buFont typeface="Arial" pitchFamily="34" charset="0"/>
              <a:buChar char="•"/>
            </a:pPr>
            <a:r>
              <a:rPr lang="en-GB" sz="1600" b="1" dirty="0"/>
              <a:t>Stage 4 – Café</a:t>
            </a:r>
            <a:r>
              <a:rPr lang="en-GB" sz="1600" dirty="0"/>
              <a:t> – read from separate sheet</a:t>
            </a:r>
          </a:p>
          <a:p>
            <a:endParaRPr lang="en-GB" sz="1600" dirty="0"/>
          </a:p>
          <a:p>
            <a:pPr marL="285750" indent="-285750">
              <a:buFont typeface="Arial" pitchFamily="34" charset="0"/>
              <a:buChar char="•"/>
            </a:pPr>
            <a:r>
              <a:rPr lang="en-GB" sz="1600" dirty="0"/>
              <a:t>Ask the group to place a shell on the next wave</a:t>
            </a:r>
          </a:p>
          <a:p>
            <a:endParaRPr lang="en-GB" sz="1400" dirty="0"/>
          </a:p>
        </p:txBody>
      </p:sp>
      <p:sp>
        <p:nvSpPr>
          <p:cNvPr id="4" name="Slide Number Placeholder 3"/>
          <p:cNvSpPr>
            <a:spLocks noGrp="1"/>
          </p:cNvSpPr>
          <p:nvPr>
            <p:ph type="sldNum" sz="quarter" idx="10"/>
          </p:nvPr>
        </p:nvSpPr>
        <p:spPr/>
        <p:txBody>
          <a:bodyPr/>
          <a:lstStyle/>
          <a:p>
            <a:fld id="{56667DBC-7C12-4D2B-9DA6-FB758119A279}" type="slidenum">
              <a:rPr lang="en-GB" smtClean="0"/>
              <a:t>4</a:t>
            </a:fld>
            <a:endParaRPr lang="en-GB"/>
          </a:p>
        </p:txBody>
      </p:sp>
    </p:spTree>
    <p:extLst>
      <p:ext uri="{BB962C8B-B14F-4D97-AF65-F5344CB8AC3E}">
        <p14:creationId xmlns:p14="http://schemas.microsoft.com/office/powerpoint/2010/main" val="232837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a:p>
            <a:pPr marL="285750" indent="-285750">
              <a:buFont typeface="Arial" pitchFamily="34" charset="0"/>
              <a:buChar char="•"/>
            </a:pPr>
            <a:r>
              <a:rPr lang="en-GB" sz="1600" dirty="0"/>
              <a:t>Having seen him create a perfect cherry pie and an amazing box I thought he would be able to complete this but he couldn’t, he struggled, couldn’t complete it and ultimately over time he destroyed it.  </a:t>
            </a:r>
          </a:p>
          <a:p>
            <a:pPr marL="285750" indent="-285750">
              <a:buFont typeface="Arial" pitchFamily="34" charset="0"/>
              <a:buChar char="•"/>
            </a:pPr>
            <a:r>
              <a:rPr lang="en-GB" sz="1600" dirty="0"/>
              <a:t>This left me somewhat confused</a:t>
            </a:r>
          </a:p>
          <a:p>
            <a:pPr marL="285750" indent="-285750">
              <a:buFont typeface="Arial" pitchFamily="34" charset="0"/>
              <a:buChar char="•"/>
            </a:pPr>
            <a:endParaRPr lang="en-GB" sz="1600" dirty="0"/>
          </a:p>
          <a:p>
            <a:endParaRPr lang="en-GB" sz="1400" dirty="0"/>
          </a:p>
        </p:txBody>
      </p:sp>
      <p:sp>
        <p:nvSpPr>
          <p:cNvPr id="4" name="Slide Number Placeholder 3"/>
          <p:cNvSpPr>
            <a:spLocks noGrp="1"/>
          </p:cNvSpPr>
          <p:nvPr>
            <p:ph type="sldNum" sz="quarter" idx="10"/>
          </p:nvPr>
        </p:nvSpPr>
        <p:spPr/>
        <p:txBody>
          <a:bodyPr/>
          <a:lstStyle/>
          <a:p>
            <a:fld id="{56667DBC-7C12-4D2B-9DA6-FB758119A279}" type="slidenum">
              <a:rPr lang="en-GB" smtClean="0"/>
              <a:t>5</a:t>
            </a:fld>
            <a:endParaRPr lang="en-GB"/>
          </a:p>
        </p:txBody>
      </p:sp>
    </p:spTree>
    <p:extLst>
      <p:ext uri="{BB962C8B-B14F-4D97-AF65-F5344CB8AC3E}">
        <p14:creationId xmlns:p14="http://schemas.microsoft.com/office/powerpoint/2010/main" val="167062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dirty="0"/>
              <a:t>And it was major. We didn’t know how to manage him or contain him and he sent the team in to chaos for a while. </a:t>
            </a:r>
          </a:p>
          <a:p>
            <a:endParaRPr lang="en-GB" dirty="0"/>
          </a:p>
        </p:txBody>
      </p:sp>
      <p:sp>
        <p:nvSpPr>
          <p:cNvPr id="4" name="Slide Number Placeholder 3"/>
          <p:cNvSpPr>
            <a:spLocks noGrp="1"/>
          </p:cNvSpPr>
          <p:nvPr>
            <p:ph type="sldNum" sz="quarter" idx="10"/>
          </p:nvPr>
        </p:nvSpPr>
        <p:spPr/>
        <p:txBody>
          <a:bodyPr/>
          <a:lstStyle/>
          <a:p>
            <a:fld id="{56667DBC-7C12-4D2B-9DA6-FB758119A279}" type="slidenum">
              <a:rPr lang="en-GB" smtClean="0"/>
              <a:t>6</a:t>
            </a:fld>
            <a:endParaRPr lang="en-GB"/>
          </a:p>
        </p:txBody>
      </p:sp>
    </p:spTree>
    <p:extLst>
      <p:ext uri="{BB962C8B-B14F-4D97-AF65-F5344CB8AC3E}">
        <p14:creationId xmlns:p14="http://schemas.microsoft.com/office/powerpoint/2010/main" val="407073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600" b="1" dirty="0"/>
              <a:t>Materials </a:t>
            </a:r>
            <a:r>
              <a:rPr lang="en-GB" sz="1600" dirty="0"/>
              <a:t>– used printing ink to paint his speakers which didn’t dry, (in his bedroom)  He ripped linen bags to make a kite, he tore his clothes</a:t>
            </a:r>
          </a:p>
          <a:p>
            <a:pPr marL="285750" indent="-285750">
              <a:buFont typeface="Arial" pitchFamily="34" charset="0"/>
              <a:buChar char="•"/>
            </a:pPr>
            <a:r>
              <a:rPr lang="en-GB" sz="1600" b="1" dirty="0"/>
              <a:t>Objects </a:t>
            </a:r>
            <a:r>
              <a:rPr lang="en-GB" sz="1600" dirty="0"/>
              <a:t>– he destroyed his  speakers, electrical equipment, his door frame by using it as a tool, everything he  tried to make in therapy sessions he destroyed</a:t>
            </a:r>
          </a:p>
          <a:p>
            <a:pPr marL="285750" indent="-285750">
              <a:buFont typeface="Arial" pitchFamily="34" charset="0"/>
              <a:buChar char="•"/>
            </a:pPr>
            <a:r>
              <a:rPr lang="en-GB" sz="1600" b="1" dirty="0"/>
              <a:t>People </a:t>
            </a:r>
            <a:r>
              <a:rPr lang="en-GB" sz="1600" dirty="0"/>
              <a:t>– he was aggressive &amp; violent towards others</a:t>
            </a:r>
          </a:p>
          <a:p>
            <a:pPr marL="285750" indent="-285750">
              <a:buFont typeface="Arial" pitchFamily="34" charset="0"/>
              <a:buChar char="•"/>
            </a:pPr>
            <a:r>
              <a:rPr lang="en-GB" sz="1600" b="1" dirty="0"/>
              <a:t>Situations</a:t>
            </a:r>
            <a:r>
              <a:rPr lang="en-GB" sz="1600" dirty="0"/>
              <a:t> – he was disruptive in groups, dominate the community </a:t>
            </a:r>
            <a:r>
              <a:rPr lang="en-GB" sz="1600" dirty="0" err="1"/>
              <a:t>mtg</a:t>
            </a:r>
            <a:r>
              <a:rPr lang="en-GB" sz="1600" dirty="0"/>
              <a:t>, be intimidating as a means to manipulate the situation, he stormed out of ward round</a:t>
            </a:r>
          </a:p>
          <a:p>
            <a:pPr marL="285750" indent="-285750">
              <a:buFont typeface="Arial" pitchFamily="34" charset="0"/>
              <a:buChar char="•"/>
            </a:pPr>
            <a:r>
              <a:rPr lang="en-GB" sz="1600" b="1" dirty="0"/>
              <a:t>He also harmed himself  severely </a:t>
            </a:r>
          </a:p>
          <a:p>
            <a:pPr marL="285750" indent="-285750">
              <a:buFont typeface="Arial" pitchFamily="34" charset="0"/>
              <a:buChar char="•"/>
            </a:pPr>
            <a:endParaRPr lang="en-GB" sz="1400" dirty="0"/>
          </a:p>
          <a:p>
            <a:endParaRPr lang="en-GB" sz="1400" dirty="0"/>
          </a:p>
          <a:p>
            <a:endParaRPr lang="en-GB" sz="1400" dirty="0"/>
          </a:p>
        </p:txBody>
      </p:sp>
      <p:sp>
        <p:nvSpPr>
          <p:cNvPr id="4" name="Slide Number Placeholder 3"/>
          <p:cNvSpPr>
            <a:spLocks noGrp="1"/>
          </p:cNvSpPr>
          <p:nvPr>
            <p:ph type="sldNum" sz="quarter" idx="10"/>
          </p:nvPr>
        </p:nvSpPr>
        <p:spPr/>
        <p:txBody>
          <a:bodyPr/>
          <a:lstStyle/>
          <a:p>
            <a:fld id="{56667DBC-7C12-4D2B-9DA6-FB758119A279}" type="slidenum">
              <a:rPr lang="en-GB" smtClean="0"/>
              <a:t>7</a:t>
            </a:fld>
            <a:endParaRPr lang="en-GB"/>
          </a:p>
        </p:txBody>
      </p:sp>
    </p:spTree>
    <p:extLst>
      <p:ext uri="{BB962C8B-B14F-4D97-AF65-F5344CB8AC3E}">
        <p14:creationId xmlns:p14="http://schemas.microsoft.com/office/powerpoint/2010/main" val="122662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b="1" dirty="0">
                <a:latin typeface="+mj-lt"/>
              </a:rPr>
              <a:t>Personal management </a:t>
            </a:r>
            <a:r>
              <a:rPr lang="en-GB" sz="1400" dirty="0">
                <a:latin typeface="+mj-lt"/>
              </a:rPr>
              <a:t>– upon glancing in his room it looked neat and tidy, but closer inspection – toilet/shower room needed a deep clean, the sink stained with ink. The door frame damaged by him using it as a tool to cut/break things. Bed was tidy but sheets were dirty. The paint had been removed from walls in his attempts to stick things to them. There was a bag of wet clothes stuffed in his wardrobe with few, damaged clothes. </a:t>
            </a:r>
          </a:p>
          <a:p>
            <a:pPr marL="285750" indent="-285750">
              <a:buFont typeface="Arial" pitchFamily="34" charset="0"/>
              <a:buChar char="•"/>
            </a:pPr>
            <a:r>
              <a:rPr lang="en-GB" sz="1400" b="1" dirty="0">
                <a:latin typeface="+mj-lt"/>
              </a:rPr>
              <a:t>Social ability </a:t>
            </a:r>
            <a:r>
              <a:rPr lang="en-GB" sz="1400" dirty="0">
                <a:latin typeface="+mj-lt"/>
              </a:rPr>
              <a:t>– he became destructive if staff had to say ‘no’ to him, he would intimidate, talk constantly about paranoid ideas or physical ailments, talk over people, disruptive in group situations, didn’t trust anyone, dismissed people, aggressive and violent towards others</a:t>
            </a:r>
          </a:p>
          <a:p>
            <a:pPr marL="285750" indent="-285750">
              <a:buFont typeface="Arial" pitchFamily="34" charset="0"/>
              <a:buChar char="•"/>
            </a:pPr>
            <a:r>
              <a:rPr lang="en-GB" sz="1400" b="1" dirty="0">
                <a:latin typeface="+mj-lt"/>
              </a:rPr>
              <a:t>Work ability </a:t>
            </a:r>
            <a:r>
              <a:rPr lang="en-GB" sz="1400" dirty="0">
                <a:latin typeface="+mj-lt"/>
              </a:rPr>
              <a:t>– contained within the ward environment and when he was given some access off ward, his behaviour deteriorated. He had conscious interaction with materials and objects but would destroy them and could only sustain this for short periods. Rapidly shift from one activity to another, leaving a trail of destruction. </a:t>
            </a:r>
          </a:p>
          <a:p>
            <a:pPr marL="285750" indent="-285750">
              <a:buFont typeface="Arial" pitchFamily="34" charset="0"/>
              <a:buChar char="•"/>
            </a:pPr>
            <a:r>
              <a:rPr lang="en-GB" sz="1400" b="1" dirty="0">
                <a:latin typeface="+mj-lt"/>
              </a:rPr>
              <a:t>Use of free time </a:t>
            </a:r>
            <a:r>
              <a:rPr lang="en-GB" sz="1400" dirty="0">
                <a:latin typeface="+mj-lt"/>
              </a:rPr>
              <a:t>– required much effort and input from staff to contain him unless highly structured. </a:t>
            </a:r>
          </a:p>
        </p:txBody>
      </p:sp>
      <p:sp>
        <p:nvSpPr>
          <p:cNvPr id="4" name="Slide Number Placeholder 3"/>
          <p:cNvSpPr>
            <a:spLocks noGrp="1"/>
          </p:cNvSpPr>
          <p:nvPr>
            <p:ph type="sldNum" sz="quarter" idx="10"/>
          </p:nvPr>
        </p:nvSpPr>
        <p:spPr/>
        <p:txBody>
          <a:bodyPr/>
          <a:lstStyle/>
          <a:p>
            <a:fld id="{56667DBC-7C12-4D2B-9DA6-FB758119A279}" type="slidenum">
              <a:rPr lang="en-GB" smtClean="0"/>
              <a:t>8</a:t>
            </a:fld>
            <a:endParaRPr lang="en-GB"/>
          </a:p>
        </p:txBody>
      </p:sp>
    </p:spTree>
    <p:extLst>
      <p:ext uri="{BB962C8B-B14F-4D97-AF65-F5344CB8AC3E}">
        <p14:creationId xmlns:p14="http://schemas.microsoft.com/office/powerpoint/2010/main" val="329379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sz="1400" dirty="0"/>
              <a:t>We held a party and the inter-ward competition was to make an ice sculpture. </a:t>
            </a:r>
          </a:p>
          <a:p>
            <a:pPr marL="285750" indent="-285750">
              <a:buFont typeface="Arial" pitchFamily="34" charset="0"/>
              <a:buChar char="•"/>
            </a:pPr>
            <a:r>
              <a:rPr lang="en-GB" sz="1400" dirty="0"/>
              <a:t>It started as an organised project, thinking of an idea, drawing a design, discussing how to build the main structure, it was a group project </a:t>
            </a:r>
            <a:r>
              <a:rPr lang="en-GB" sz="1400" i="1" dirty="0"/>
              <a:t>which he did not engage with</a:t>
            </a:r>
            <a:r>
              <a:rPr lang="en-GB" sz="1400" dirty="0"/>
              <a:t>. </a:t>
            </a:r>
          </a:p>
          <a:p>
            <a:pPr marL="285750" indent="-285750">
              <a:buFont typeface="Arial" pitchFamily="34" charset="0"/>
              <a:buChar char="•"/>
            </a:pPr>
            <a:r>
              <a:rPr lang="en-GB" sz="1400" dirty="0"/>
              <a:t>However once the main body had been constructed he took over the art room which was once a very clean and tidy space.</a:t>
            </a:r>
          </a:p>
          <a:p>
            <a:pPr marL="285750" indent="-285750">
              <a:buFont typeface="Arial" pitchFamily="34" charset="0"/>
              <a:buChar char="•"/>
            </a:pPr>
            <a:r>
              <a:rPr lang="en-GB" sz="1400" dirty="0"/>
              <a:t>We smashed polystyrene blocks, mixed it with glue and toilet paper, we made buckets of paper Mache which covered the goose, the room and the people in it.  </a:t>
            </a:r>
          </a:p>
          <a:p>
            <a:pPr marL="285750" indent="-285750">
              <a:buFont typeface="Arial" pitchFamily="34" charset="0"/>
              <a:buChar char="•"/>
            </a:pPr>
            <a:r>
              <a:rPr lang="en-GB" sz="1400" dirty="0"/>
              <a:t>He presented himself very differently. He was able to maintain effort and initiative for longer, he seemed to enjoy himself, he laughed, he showed some awareness of others – he acknowledged that he had painted them, he shared his thoughts, he was enthusiastic.  His interactions were more focused on the task and he was more aware of the therapist, he initiated contact. </a:t>
            </a:r>
          </a:p>
        </p:txBody>
      </p:sp>
      <p:sp>
        <p:nvSpPr>
          <p:cNvPr id="4" name="Slide Number Placeholder 3"/>
          <p:cNvSpPr>
            <a:spLocks noGrp="1"/>
          </p:cNvSpPr>
          <p:nvPr>
            <p:ph type="sldNum" sz="quarter" idx="10"/>
          </p:nvPr>
        </p:nvSpPr>
        <p:spPr/>
        <p:txBody>
          <a:bodyPr/>
          <a:lstStyle/>
          <a:p>
            <a:fld id="{56667DBC-7C12-4D2B-9DA6-FB758119A279}" type="slidenum">
              <a:rPr lang="en-GB" smtClean="0"/>
              <a:t>9</a:t>
            </a:fld>
            <a:endParaRPr lang="en-GB"/>
          </a:p>
        </p:txBody>
      </p:sp>
    </p:spTree>
    <p:extLst>
      <p:ext uri="{BB962C8B-B14F-4D97-AF65-F5344CB8AC3E}">
        <p14:creationId xmlns:p14="http://schemas.microsoft.com/office/powerpoint/2010/main" val="16869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F20E5F6-4379-4982-BEE5-8327A31A171E}" type="datetimeFigureOut">
              <a:rPr lang="en-GB" smtClean="0"/>
              <a:t>17/10/2019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B150623C-1B63-4FC1-96CD-007BA9E8EC0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20E5F6-4379-4982-BEE5-8327A31A171E}"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20E5F6-4379-4982-BEE5-8327A31A171E}"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20E5F6-4379-4982-BEE5-8327A31A171E}"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F20E5F6-4379-4982-BEE5-8327A31A171E}"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0623C-1B63-4FC1-96CD-007BA9E8EC0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20E5F6-4379-4982-BEE5-8327A31A171E}"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F20E5F6-4379-4982-BEE5-8327A31A171E}" type="datetimeFigureOut">
              <a:rPr lang="en-GB" smtClean="0"/>
              <a:t>17/10/2019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F20E5F6-4379-4982-BEE5-8327A31A171E}" type="datetimeFigureOut">
              <a:rPr lang="en-GB" smtClean="0"/>
              <a:t>17/10/2019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0E5F6-4379-4982-BEE5-8327A31A171E}" type="datetimeFigureOut">
              <a:rPr lang="en-GB" smtClean="0"/>
              <a:t>17/10/2019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20E5F6-4379-4982-BEE5-8327A31A171E}"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0623C-1B63-4FC1-96CD-007BA9E8EC0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F20E5F6-4379-4982-BEE5-8327A31A171E}"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B150623C-1B63-4FC1-96CD-007BA9E8EC0F}"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F20E5F6-4379-4982-BEE5-8327A31A171E}" type="datetimeFigureOut">
              <a:rPr lang="en-GB" smtClean="0"/>
              <a:t>17/10/2019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0623C-1B63-4FC1-96CD-007BA9E8EC0F}"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2"/>
            <a:ext cx="7680960" cy="3355031"/>
          </a:xfrm>
        </p:spPr>
        <p:txBody>
          <a:bodyPr>
            <a:noAutofit/>
          </a:bodyPr>
          <a:lstStyle/>
          <a:p>
            <a:pPr algn="ctr"/>
            <a:br>
              <a:rPr lang="en-GB" sz="3200" dirty="0"/>
            </a:br>
            <a:br>
              <a:rPr lang="en-GB" sz="3200" dirty="0"/>
            </a:br>
            <a:br>
              <a:rPr lang="en-GB" sz="3200" dirty="0"/>
            </a:br>
            <a:br>
              <a:rPr lang="en-GB" sz="3200" dirty="0"/>
            </a:br>
            <a:br>
              <a:rPr lang="en-GB" sz="3200" dirty="0"/>
            </a:br>
            <a:r>
              <a:rPr lang="en-GB" sz="4000" dirty="0"/>
              <a:t>‘Beautifully Disparate -</a:t>
            </a:r>
            <a:br>
              <a:rPr lang="en-GB" sz="4000" dirty="0"/>
            </a:br>
            <a:r>
              <a:rPr lang="en-GB" sz="4000" dirty="0"/>
              <a:t>From Total Destruction to a Beautiful Goose’</a:t>
            </a:r>
            <a:br>
              <a:rPr lang="en-GB" sz="4000" dirty="0"/>
            </a:br>
            <a:br>
              <a:rPr lang="en-GB" sz="4000" dirty="0"/>
            </a:br>
            <a:r>
              <a:rPr lang="en-GB" sz="2400" dirty="0"/>
              <a:t>Applying The </a:t>
            </a:r>
            <a:r>
              <a:rPr lang="en-GB" sz="2400" dirty="0" err="1"/>
              <a:t>VdT</a:t>
            </a:r>
            <a:r>
              <a:rPr lang="en-GB" sz="2400" dirty="0"/>
              <a:t> Model of Creative Ability to a patient with Complex Personality Disorder</a:t>
            </a:r>
            <a:br>
              <a:rPr lang="en-GB" sz="2400" dirty="0"/>
            </a:br>
            <a:endParaRPr lang="en-GB" sz="2400" dirty="0"/>
          </a:p>
        </p:txBody>
      </p:sp>
      <p:sp>
        <p:nvSpPr>
          <p:cNvPr id="3" name="Subtitle 2"/>
          <p:cNvSpPr>
            <a:spLocks noGrp="1"/>
          </p:cNvSpPr>
          <p:nvPr>
            <p:ph type="subTitle" idx="1"/>
          </p:nvPr>
        </p:nvSpPr>
        <p:spPr>
          <a:xfrm>
            <a:off x="1009442" y="4149080"/>
            <a:ext cx="7117180" cy="2160240"/>
          </a:xfrm>
        </p:spPr>
        <p:txBody>
          <a:bodyPr>
            <a:normAutofit/>
          </a:bodyPr>
          <a:lstStyle/>
          <a:p>
            <a:pPr>
              <a:spcBef>
                <a:spcPts val="0"/>
              </a:spcBef>
            </a:pPr>
            <a:r>
              <a:rPr lang="en-GB" sz="2800" b="1" dirty="0">
                <a:latin typeface="+mj-lt"/>
              </a:rPr>
              <a:t>Louise Jeffries </a:t>
            </a:r>
          </a:p>
          <a:p>
            <a:pPr>
              <a:spcBef>
                <a:spcPts val="0"/>
              </a:spcBef>
            </a:pPr>
            <a:r>
              <a:rPr lang="en-GB" sz="2800" b="1" dirty="0">
                <a:latin typeface="+mj-lt"/>
              </a:rPr>
              <a:t>Senior Occupational Therapist</a:t>
            </a:r>
          </a:p>
          <a:p>
            <a:pPr>
              <a:spcBef>
                <a:spcPts val="0"/>
              </a:spcBef>
            </a:pPr>
            <a:r>
              <a:rPr lang="en-GB" sz="2800" b="1" dirty="0" err="1">
                <a:latin typeface="+mj-lt"/>
              </a:rPr>
              <a:t>St.Andrews</a:t>
            </a:r>
            <a:r>
              <a:rPr lang="en-GB" sz="2800" b="1" dirty="0">
                <a:latin typeface="+mj-lt"/>
              </a:rPr>
              <a:t> Healthcare</a:t>
            </a:r>
          </a:p>
          <a:p>
            <a:pPr>
              <a:spcBef>
                <a:spcPts val="0"/>
              </a:spcBef>
            </a:pPr>
            <a:r>
              <a:rPr lang="en-GB" sz="2200" b="1" dirty="0">
                <a:latin typeface="+mj-lt"/>
              </a:rPr>
              <a:t>International </a:t>
            </a:r>
            <a:r>
              <a:rPr lang="en-GB" sz="2200" b="1" dirty="0" err="1">
                <a:latin typeface="+mj-lt"/>
              </a:rPr>
              <a:t>VdT</a:t>
            </a:r>
            <a:r>
              <a:rPr lang="en-GB" sz="2200" b="1" dirty="0">
                <a:latin typeface="+mj-lt"/>
              </a:rPr>
              <a:t> </a:t>
            </a:r>
            <a:r>
              <a:rPr lang="en-GB" sz="2200" b="1" dirty="0" err="1">
                <a:latin typeface="+mj-lt"/>
              </a:rPr>
              <a:t>MoCA</a:t>
            </a:r>
            <a:r>
              <a:rPr lang="en-GB" sz="2200" b="1" dirty="0">
                <a:latin typeface="+mj-lt"/>
              </a:rPr>
              <a:t> Conference June 2013</a:t>
            </a:r>
          </a:p>
          <a:p>
            <a:pPr>
              <a:spcBef>
                <a:spcPts val="0"/>
              </a:spcBef>
            </a:pPr>
            <a:endParaRPr lang="en-GB" sz="4400" b="1" dirty="0">
              <a:latin typeface="+mj-lt"/>
            </a:endParaRPr>
          </a:p>
          <a:p>
            <a:endParaRPr lang="en-GB" dirty="0"/>
          </a:p>
        </p:txBody>
      </p:sp>
    </p:spTree>
    <p:extLst>
      <p:ext uri="{BB962C8B-B14F-4D97-AF65-F5344CB8AC3E}">
        <p14:creationId xmlns:p14="http://schemas.microsoft.com/office/powerpoint/2010/main" val="205777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224136"/>
          </a:xfrm>
        </p:spPr>
        <p:txBody>
          <a:bodyPr>
            <a:noAutofit/>
          </a:bodyPr>
          <a:lstStyle/>
          <a:p>
            <a:pPr algn="ctr"/>
            <a:r>
              <a:rPr lang="en-GB" sz="2800" dirty="0"/>
              <a:t>‘</a:t>
            </a:r>
            <a:br>
              <a:rPr lang="en-GB" sz="2800" dirty="0"/>
            </a:br>
            <a:br>
              <a:rPr lang="en-GB" sz="2800" dirty="0"/>
            </a:br>
            <a:br>
              <a:rPr lang="en-GB" sz="2800" dirty="0"/>
            </a:br>
            <a:br>
              <a:rPr lang="en-GB" sz="2800" dirty="0"/>
            </a:br>
            <a:r>
              <a:rPr lang="en-GB" sz="2800" dirty="0"/>
              <a:t>‘Creative Ability is the ability to present oneself freely, without anxiety, limitations or inhibitions’</a:t>
            </a:r>
            <a:br>
              <a:rPr lang="en-GB" sz="2800" dirty="0"/>
            </a:br>
            <a:endParaRPr lang="en-GB" sz="2800" dirty="0"/>
          </a:p>
        </p:txBody>
      </p:sp>
      <p:sp>
        <p:nvSpPr>
          <p:cNvPr id="3" name="Content Placeholder 2"/>
          <p:cNvSpPr>
            <a:spLocks noGrp="1"/>
          </p:cNvSpPr>
          <p:nvPr>
            <p:ph idx="1"/>
          </p:nvPr>
        </p:nvSpPr>
        <p:spPr>
          <a:xfrm>
            <a:off x="2699791" y="1807361"/>
            <a:ext cx="4608513" cy="4051437"/>
          </a:xfrm>
        </p:spPr>
        <p:txBody>
          <a:bodyPr/>
          <a:lstStyle/>
          <a:p>
            <a:endParaRPr lang="en-GB" dirty="0"/>
          </a:p>
        </p:txBody>
      </p:sp>
      <p:pic>
        <p:nvPicPr>
          <p:cNvPr id="1026" name="Picture 2" descr="C:\Users\Louise\Pictures\2012-12-13\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753482"/>
            <a:ext cx="6912768" cy="438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002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sers\Louise\Pictures\2013-01-24\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764704"/>
            <a:ext cx="7631832" cy="57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C:\Users\Louise\Pictures\paintings for conference\DSCN26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836712"/>
            <a:ext cx="4101920" cy="546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6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then it snowed…………</a:t>
            </a:r>
          </a:p>
        </p:txBody>
      </p:sp>
      <p:sp>
        <p:nvSpPr>
          <p:cNvPr id="3" name="Content Placeholder 2"/>
          <p:cNvSpPr>
            <a:spLocks noGrp="1"/>
          </p:cNvSpPr>
          <p:nvPr>
            <p:ph idx="1"/>
          </p:nvPr>
        </p:nvSpPr>
        <p:spPr>
          <a:xfrm>
            <a:off x="3059831" y="1807361"/>
            <a:ext cx="2952329" cy="3493847"/>
          </a:xfrm>
        </p:spPr>
        <p:txBody>
          <a:bodyPr/>
          <a:lstStyle/>
          <a:p>
            <a:endParaRPr lang="en-GB" dirty="0"/>
          </a:p>
        </p:txBody>
      </p:sp>
      <p:pic>
        <p:nvPicPr>
          <p:cNvPr id="1026" name="Picture 2" descr="C:\Users\Louise\Pictures\2013-01-26\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502" y="1916832"/>
            <a:ext cx="3600400" cy="444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0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May 2013 he said……….</a:t>
            </a:r>
          </a:p>
        </p:txBody>
      </p:sp>
      <p:sp>
        <p:nvSpPr>
          <p:cNvPr id="3" name="Content Placeholder 2"/>
          <p:cNvSpPr>
            <a:spLocks noGrp="1"/>
          </p:cNvSpPr>
          <p:nvPr>
            <p:ph idx="1"/>
          </p:nvPr>
        </p:nvSpPr>
        <p:spPr/>
        <p:txBody>
          <a:bodyPr>
            <a:normAutofit/>
          </a:bodyPr>
          <a:lstStyle/>
          <a:p>
            <a:r>
              <a:rPr lang="en-GB" sz="4000" dirty="0">
                <a:latin typeface="+mj-lt"/>
              </a:rPr>
              <a:t>I’ve come a long way, and you’ve helped me. And you know what started it ………………. The goose!</a:t>
            </a:r>
          </a:p>
        </p:txBody>
      </p:sp>
    </p:spTree>
    <p:extLst>
      <p:ext uri="{BB962C8B-B14F-4D97-AF65-F5344CB8AC3E}">
        <p14:creationId xmlns:p14="http://schemas.microsoft.com/office/powerpoint/2010/main" val="238019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Reflections……………..</a:t>
            </a:r>
          </a:p>
        </p:txBody>
      </p:sp>
      <p:sp>
        <p:nvSpPr>
          <p:cNvPr id="3" name="Content Placeholder 2"/>
          <p:cNvSpPr>
            <a:spLocks noGrp="1"/>
          </p:cNvSpPr>
          <p:nvPr>
            <p:ph idx="1"/>
          </p:nvPr>
        </p:nvSpPr>
        <p:spPr/>
        <p:txBody>
          <a:bodyPr>
            <a:normAutofit/>
          </a:bodyPr>
          <a:lstStyle/>
          <a:p>
            <a:pPr marL="0" indent="0">
              <a:buNone/>
            </a:pPr>
            <a:endParaRPr lang="en-GB" sz="2400" dirty="0">
              <a:latin typeface="+mj-lt"/>
            </a:endParaRPr>
          </a:p>
          <a:p>
            <a:endParaRPr lang="en-GB" sz="4000" dirty="0">
              <a:latin typeface="+mj-lt"/>
            </a:endParaRPr>
          </a:p>
          <a:p>
            <a:endParaRPr lang="en-GB" sz="4000" dirty="0">
              <a:latin typeface="+mj-lt"/>
            </a:endParaRPr>
          </a:p>
          <a:p>
            <a:endParaRPr lang="en-GB" sz="4000" dirty="0">
              <a:latin typeface="+mj-lt"/>
            </a:endParaRPr>
          </a:p>
          <a:p>
            <a:endParaRPr lang="en-GB" sz="4000"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60849"/>
            <a:ext cx="6984776" cy="392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23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728192"/>
          </a:xfrm>
        </p:spPr>
        <p:txBody>
          <a:bodyPr>
            <a:normAutofit fontScale="90000"/>
          </a:bodyPr>
          <a:lstStyle/>
          <a:p>
            <a:br>
              <a:rPr lang="en-GB" sz="5400" dirty="0"/>
            </a:br>
            <a:br>
              <a:rPr lang="en-GB" sz="5400" dirty="0"/>
            </a:br>
            <a:br>
              <a:rPr lang="en-GB" sz="5400" dirty="0"/>
            </a:br>
            <a:endParaRPr lang="en-GB" dirty="0"/>
          </a:p>
        </p:txBody>
      </p:sp>
      <p:sp>
        <p:nvSpPr>
          <p:cNvPr id="3" name="Content Placeholder 2"/>
          <p:cNvSpPr>
            <a:spLocks noGrp="1"/>
          </p:cNvSpPr>
          <p:nvPr>
            <p:ph idx="1"/>
          </p:nvPr>
        </p:nvSpPr>
        <p:spPr>
          <a:xfrm>
            <a:off x="457200" y="2420888"/>
            <a:ext cx="8229600" cy="3903712"/>
          </a:xfrm>
        </p:spPr>
        <p:txBody>
          <a:bodyPr>
            <a:normAutofit/>
          </a:bodyPr>
          <a:lstStyle/>
          <a:p>
            <a:r>
              <a:rPr lang="en-GB" sz="4000" dirty="0">
                <a:solidFill>
                  <a:srgbClr val="002060"/>
                </a:solidFill>
                <a:latin typeface="+mj-lt"/>
              </a:rPr>
              <a:t>Introduce the interactive activity</a:t>
            </a:r>
            <a:br>
              <a:rPr lang="en-GB" sz="4000" dirty="0">
                <a:solidFill>
                  <a:srgbClr val="002060"/>
                </a:solidFill>
                <a:latin typeface="+mj-lt"/>
              </a:rPr>
            </a:br>
            <a:endParaRPr lang="en-GB" sz="4000" dirty="0">
              <a:solidFill>
                <a:srgbClr val="002060"/>
              </a:solidFill>
              <a:latin typeface="+mj-lt"/>
            </a:endParaRPr>
          </a:p>
        </p:txBody>
      </p:sp>
    </p:spTree>
    <p:extLst>
      <p:ext uri="{BB962C8B-B14F-4D97-AF65-F5344CB8AC3E}">
        <p14:creationId xmlns:p14="http://schemas.microsoft.com/office/powerpoint/2010/main" val="378113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impression </a:t>
            </a:r>
          </a:p>
        </p:txBody>
      </p:sp>
      <p:sp>
        <p:nvSpPr>
          <p:cNvPr id="3" name="Content Placeholder 2"/>
          <p:cNvSpPr>
            <a:spLocks noGrp="1"/>
          </p:cNvSpPr>
          <p:nvPr>
            <p:ph idx="1"/>
          </p:nvPr>
        </p:nvSpPr>
        <p:spPr/>
        <p:txBody>
          <a:bodyPr>
            <a:normAutofit/>
          </a:bodyPr>
          <a:lstStyle/>
          <a:p>
            <a:r>
              <a:rPr lang="en-GB" dirty="0">
                <a:latin typeface="+mj-lt"/>
              </a:rPr>
              <a:t>Very tall, muscular man, had a presence</a:t>
            </a:r>
          </a:p>
          <a:p>
            <a:r>
              <a:rPr lang="en-GB" dirty="0">
                <a:latin typeface="+mj-lt"/>
              </a:rPr>
              <a:t>Short hair, clean shaven and well kempt </a:t>
            </a:r>
          </a:p>
          <a:p>
            <a:r>
              <a:rPr lang="en-GB" dirty="0">
                <a:latin typeface="+mj-lt"/>
              </a:rPr>
              <a:t>Appropriately dressed </a:t>
            </a:r>
          </a:p>
          <a:p>
            <a:r>
              <a:rPr lang="en-GB" dirty="0">
                <a:latin typeface="+mj-lt"/>
              </a:rPr>
              <a:t>He greeted me and was articulate</a:t>
            </a:r>
          </a:p>
          <a:p>
            <a:r>
              <a:rPr lang="en-GB" dirty="0">
                <a:latin typeface="+mj-lt"/>
              </a:rPr>
              <a:t>He appreciated being in hospital</a:t>
            </a:r>
          </a:p>
          <a:p>
            <a:r>
              <a:rPr lang="en-GB" dirty="0">
                <a:latin typeface="+mj-lt"/>
              </a:rPr>
              <a:t>He was interacting with staff and patients</a:t>
            </a:r>
          </a:p>
          <a:p>
            <a:r>
              <a:rPr lang="en-GB" dirty="0">
                <a:latin typeface="+mj-lt"/>
              </a:rPr>
              <a:t>He was knowledgeable and creative</a:t>
            </a:r>
          </a:p>
          <a:p>
            <a:r>
              <a:rPr lang="en-GB" dirty="0">
                <a:latin typeface="+mj-lt"/>
              </a:rPr>
              <a:t>He had aspirations to work self employed</a:t>
            </a:r>
          </a:p>
          <a:p>
            <a:r>
              <a:rPr lang="en-GB" dirty="0">
                <a:latin typeface="+mj-lt"/>
              </a:rPr>
              <a:t>He was keen to engage with Occupational Therapy </a:t>
            </a:r>
          </a:p>
          <a:p>
            <a:pPr marL="0" indent="0">
              <a:buNone/>
            </a:pPr>
            <a:endParaRPr lang="en-GB" dirty="0">
              <a:latin typeface="+mj-lt"/>
            </a:endParaRPr>
          </a:p>
        </p:txBody>
      </p:sp>
    </p:spTree>
    <p:extLst>
      <p:ext uri="{BB962C8B-B14F-4D97-AF65-F5344CB8AC3E}">
        <p14:creationId xmlns:p14="http://schemas.microsoft.com/office/powerpoint/2010/main" val="86299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assessments</a:t>
            </a:r>
          </a:p>
        </p:txBody>
      </p:sp>
      <p:sp>
        <p:nvSpPr>
          <p:cNvPr id="3" name="Content Placeholder 2"/>
          <p:cNvSpPr>
            <a:spLocks noGrp="1"/>
          </p:cNvSpPr>
          <p:nvPr>
            <p:ph idx="1"/>
          </p:nvPr>
        </p:nvSpPr>
        <p:spPr/>
        <p:txBody>
          <a:bodyPr>
            <a:normAutofit/>
          </a:bodyPr>
          <a:lstStyle/>
          <a:p>
            <a:r>
              <a:rPr lang="en-GB" sz="2800" dirty="0">
                <a:latin typeface="+mj-lt"/>
              </a:rPr>
              <a:t>Initial interview – 45 minutes</a:t>
            </a:r>
          </a:p>
          <a:p>
            <a:r>
              <a:rPr lang="en-GB" sz="2800" dirty="0">
                <a:latin typeface="+mj-lt"/>
              </a:rPr>
              <a:t>Task assessments – cherry pie, decorating a box (2:1 &amp; in a group)</a:t>
            </a:r>
          </a:p>
          <a:p>
            <a:r>
              <a:rPr lang="en-GB" sz="2800" dirty="0">
                <a:latin typeface="+mj-lt"/>
              </a:rPr>
              <a:t>Drinks in the café – (me &amp; care coordinator)</a:t>
            </a:r>
          </a:p>
          <a:p>
            <a:pPr marL="0" indent="0">
              <a:buNone/>
            </a:pPr>
            <a:endParaRPr lang="en-GB" sz="2800" dirty="0">
              <a:latin typeface="+mj-lt"/>
            </a:endParaRPr>
          </a:p>
        </p:txBody>
      </p:sp>
    </p:spTree>
    <p:extLst>
      <p:ext uri="{BB962C8B-B14F-4D97-AF65-F5344CB8AC3E}">
        <p14:creationId xmlns:p14="http://schemas.microsoft.com/office/powerpoint/2010/main" val="83529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 project</a:t>
            </a:r>
          </a:p>
        </p:txBody>
      </p:sp>
      <p:sp>
        <p:nvSpPr>
          <p:cNvPr id="3" name="Content Placeholder 2"/>
          <p:cNvSpPr>
            <a:spLocks noGrp="1"/>
          </p:cNvSpPr>
          <p:nvPr>
            <p:ph idx="1"/>
          </p:nvPr>
        </p:nvSpPr>
        <p:spPr/>
        <p:txBody>
          <a:bodyPr>
            <a:normAutofit/>
          </a:bodyPr>
          <a:lstStyle/>
          <a:p>
            <a:r>
              <a:rPr lang="en-GB" dirty="0">
                <a:latin typeface="+mj-lt"/>
              </a:rPr>
              <a:t>He wanted to make a replica of a pattern he had created on a box with match sticks some time ago </a:t>
            </a:r>
          </a:p>
          <a:p>
            <a:r>
              <a:rPr lang="en-GB" dirty="0">
                <a:latin typeface="+mj-lt"/>
              </a:rPr>
              <a:t>He started by making a sanding board and then began to sand each stick to ensure a straight edge</a:t>
            </a:r>
          </a:p>
          <a:p>
            <a:r>
              <a:rPr lang="en-GB" dirty="0">
                <a:latin typeface="+mj-lt"/>
              </a:rPr>
              <a:t>He then methodically stuck them in diagonal patterns to a wooden board</a:t>
            </a:r>
          </a:p>
        </p:txBody>
      </p:sp>
    </p:spTree>
    <p:extLst>
      <p:ext uri="{BB962C8B-B14F-4D97-AF65-F5344CB8AC3E}">
        <p14:creationId xmlns:p14="http://schemas.microsoft.com/office/powerpoint/2010/main" val="322437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3600" dirty="0"/>
              <a:t> </a:t>
            </a:r>
            <a:r>
              <a:rPr lang="en-GB" sz="3600" dirty="0">
                <a:latin typeface="+mj-lt"/>
              </a:rPr>
              <a:t>And then the destruction started </a:t>
            </a:r>
            <a:endParaRPr lang="en-GB" dirty="0">
              <a:latin typeface="+mj-lt"/>
            </a:endParaRPr>
          </a:p>
        </p:txBody>
      </p:sp>
    </p:spTree>
    <p:extLst>
      <p:ext uri="{BB962C8B-B14F-4D97-AF65-F5344CB8AC3E}">
        <p14:creationId xmlns:p14="http://schemas.microsoft.com/office/powerpoint/2010/main" val="275737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He destroyed………………..</a:t>
            </a:r>
          </a:p>
        </p:txBody>
      </p:sp>
      <p:sp>
        <p:nvSpPr>
          <p:cNvPr id="3" name="Content Placeholder 2"/>
          <p:cNvSpPr>
            <a:spLocks noGrp="1"/>
          </p:cNvSpPr>
          <p:nvPr>
            <p:ph idx="1"/>
          </p:nvPr>
        </p:nvSpPr>
        <p:spPr/>
        <p:txBody>
          <a:bodyPr>
            <a:normAutofit/>
          </a:bodyPr>
          <a:lstStyle/>
          <a:p>
            <a:r>
              <a:rPr lang="en-GB" sz="4000" dirty="0">
                <a:latin typeface="+mj-lt"/>
              </a:rPr>
              <a:t>Materials</a:t>
            </a:r>
          </a:p>
          <a:p>
            <a:r>
              <a:rPr lang="en-GB" sz="4000" dirty="0">
                <a:latin typeface="+mj-lt"/>
              </a:rPr>
              <a:t>Objects</a:t>
            </a:r>
          </a:p>
          <a:p>
            <a:r>
              <a:rPr lang="en-GB" sz="4000" dirty="0">
                <a:latin typeface="+mj-lt"/>
              </a:rPr>
              <a:t>People</a:t>
            </a:r>
          </a:p>
          <a:p>
            <a:r>
              <a:rPr lang="en-GB" sz="4000" dirty="0">
                <a:latin typeface="+mj-lt"/>
              </a:rPr>
              <a:t>Situations</a:t>
            </a:r>
          </a:p>
        </p:txBody>
      </p:sp>
    </p:spTree>
    <p:extLst>
      <p:ext uri="{BB962C8B-B14F-4D97-AF65-F5344CB8AC3E}">
        <p14:creationId xmlns:p14="http://schemas.microsoft.com/office/powerpoint/2010/main" val="217854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observations…. </a:t>
            </a:r>
          </a:p>
        </p:txBody>
      </p:sp>
      <p:sp>
        <p:nvSpPr>
          <p:cNvPr id="3" name="Content Placeholder 2"/>
          <p:cNvSpPr>
            <a:spLocks noGrp="1"/>
          </p:cNvSpPr>
          <p:nvPr>
            <p:ph idx="1"/>
          </p:nvPr>
        </p:nvSpPr>
        <p:spPr/>
        <p:txBody>
          <a:bodyPr>
            <a:normAutofit/>
          </a:bodyPr>
          <a:lstStyle/>
          <a:p>
            <a:r>
              <a:rPr lang="en-GB" sz="2800" dirty="0">
                <a:latin typeface="+mj-lt"/>
              </a:rPr>
              <a:t>Personal management</a:t>
            </a:r>
          </a:p>
          <a:p>
            <a:endParaRPr lang="en-GB" sz="2800" dirty="0">
              <a:latin typeface="+mj-lt"/>
            </a:endParaRPr>
          </a:p>
          <a:p>
            <a:r>
              <a:rPr lang="en-GB" sz="2800" dirty="0">
                <a:latin typeface="+mj-lt"/>
              </a:rPr>
              <a:t>Social ability</a:t>
            </a:r>
          </a:p>
          <a:p>
            <a:endParaRPr lang="en-GB" sz="2800" dirty="0">
              <a:latin typeface="+mj-lt"/>
            </a:endParaRPr>
          </a:p>
          <a:p>
            <a:r>
              <a:rPr lang="en-GB" sz="2800" dirty="0">
                <a:latin typeface="+mj-lt"/>
              </a:rPr>
              <a:t>Work ability</a:t>
            </a:r>
          </a:p>
          <a:p>
            <a:endParaRPr lang="en-GB" sz="2800" dirty="0">
              <a:latin typeface="+mj-lt"/>
            </a:endParaRPr>
          </a:p>
          <a:p>
            <a:r>
              <a:rPr lang="en-GB" sz="2800" dirty="0">
                <a:latin typeface="+mj-lt"/>
              </a:rPr>
              <a:t>Use of free time</a:t>
            </a:r>
          </a:p>
        </p:txBody>
      </p:sp>
    </p:spTree>
    <p:extLst>
      <p:ext uri="{BB962C8B-B14F-4D97-AF65-F5344CB8AC3E}">
        <p14:creationId xmlns:p14="http://schemas.microsoft.com/office/powerpoint/2010/main" val="381221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r>
              <a:rPr lang="en-GB" sz="4400" dirty="0">
                <a:latin typeface="+mj-lt"/>
              </a:rPr>
              <a:t>And then the goose helped us make sense of it all</a:t>
            </a:r>
          </a:p>
        </p:txBody>
      </p:sp>
    </p:spTree>
    <p:extLst>
      <p:ext uri="{BB962C8B-B14F-4D97-AF65-F5344CB8AC3E}">
        <p14:creationId xmlns:p14="http://schemas.microsoft.com/office/powerpoint/2010/main" val="3482430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3912</TotalTime>
  <Words>1962</Words>
  <Application>Microsoft Office PowerPoint</Application>
  <PresentationFormat>On-screen Show (4:3)</PresentationFormat>
  <Paragraphs>143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Constantia</vt:lpstr>
      <vt:lpstr>Wingdings 2</vt:lpstr>
      <vt:lpstr>Flow</vt:lpstr>
      <vt:lpstr>     ‘Beautifully Disparate - From Total Destruction to a Beautiful Goose’  Applying The VdT Model of Creative Ability to a patient with Complex Personality Disorder </vt:lpstr>
      <vt:lpstr>   </vt:lpstr>
      <vt:lpstr>Initial impression </vt:lpstr>
      <vt:lpstr>Initial assessments</vt:lpstr>
      <vt:lpstr>His project</vt:lpstr>
      <vt:lpstr>PowerPoint Presentation</vt:lpstr>
      <vt:lpstr>He destroyed………………..</vt:lpstr>
      <vt:lpstr>Other observations…. </vt:lpstr>
      <vt:lpstr>PowerPoint Presentation</vt:lpstr>
      <vt:lpstr>‘    ‘Creative Ability is the ability to present oneself freely, without anxiety, limitations or inhibitions’ </vt:lpstr>
      <vt:lpstr>PowerPoint Presentation</vt:lpstr>
      <vt:lpstr>PowerPoint Presentation</vt:lpstr>
      <vt:lpstr>And then it snowed…………</vt:lpstr>
      <vt:lpstr>In May 2013 he said……….</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‘Beautifully disparate - From Total Destruction to a Beautiful Goose’  Embracing Personality Disorder within the Model of Creative Ability</dc:title>
  <dc:creator>Louise</dc:creator>
  <cp:lastModifiedBy>Louise Jeffries</cp:lastModifiedBy>
  <cp:revision>131</cp:revision>
  <dcterms:created xsi:type="dcterms:W3CDTF">2013-01-05T21:09:26Z</dcterms:created>
  <dcterms:modified xsi:type="dcterms:W3CDTF">2019-10-17T09:41:33Z</dcterms:modified>
</cp:coreProperties>
</file>