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85" r:id="rId15"/>
    <p:sldId id="269" r:id="rId16"/>
    <p:sldId id="271" r:id="rId17"/>
    <p:sldId id="272" r:id="rId18"/>
    <p:sldId id="273" r:id="rId19"/>
    <p:sldId id="274" r:id="rId20"/>
    <p:sldId id="275" r:id="rId21"/>
    <p:sldId id="276" r:id="rId22"/>
    <p:sldId id="277" r:id="rId23"/>
    <p:sldId id="286" r:id="rId24"/>
    <p:sldId id="279" r:id="rId25"/>
    <p:sldId id="280" r:id="rId26"/>
    <p:sldId id="281" r:id="rId27"/>
    <p:sldId id="282" r:id="rId28"/>
    <p:sldId id="284" r:id="rId29"/>
    <p:sldId id="287"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A257F"/>
    <a:srgbClr val="058DD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604C1785-4BDD-429F-B7B9-B790E7146950}" type="datetimeFigureOut">
              <a:rPr lang="en-US" smtClean="0"/>
              <a:pPr/>
              <a:t>2/18/2010</a:t>
            </a:fld>
            <a:endParaRPr lang="en-ZA"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ZA"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6BBE8763-D684-4A11-AB95-24637D6A2ACD}" type="slidenum">
              <a:rPr lang="en-ZA" smtClean="0"/>
              <a:pPr/>
              <a:t>‹#›</a:t>
            </a:fld>
            <a:endParaRPr lang="en-Z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4C1785-4BDD-429F-B7B9-B790E7146950}" type="datetimeFigureOut">
              <a:rPr lang="en-US" smtClean="0"/>
              <a:pPr/>
              <a:t>2/18/2010</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6BBE8763-D684-4A11-AB95-24637D6A2ACD}" type="slidenum">
              <a:rPr lang="en-ZA" smtClean="0"/>
              <a:pPr/>
              <a:t>‹#›</a:t>
            </a:fld>
            <a:endParaRPr lang="en-Z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4C1785-4BDD-429F-B7B9-B790E7146950}" type="datetimeFigureOut">
              <a:rPr lang="en-US" smtClean="0"/>
              <a:pPr/>
              <a:t>2/18/2010</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6BBE8763-D684-4A11-AB95-24637D6A2ACD}" type="slidenum">
              <a:rPr lang="en-ZA" smtClean="0"/>
              <a:pPr/>
              <a:t>‹#›</a:t>
            </a:fld>
            <a:endParaRPr lang="en-Z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604C1785-4BDD-429F-B7B9-B790E7146950}" type="datetimeFigureOut">
              <a:rPr lang="en-US" smtClean="0"/>
              <a:pPr/>
              <a:t>2/18/2010</a:t>
            </a:fld>
            <a:endParaRPr lang="en-ZA" dirty="0"/>
          </a:p>
        </p:txBody>
      </p:sp>
      <p:sp>
        <p:nvSpPr>
          <p:cNvPr id="9" name="Slide Number Placeholder 8"/>
          <p:cNvSpPr>
            <a:spLocks noGrp="1"/>
          </p:cNvSpPr>
          <p:nvPr>
            <p:ph type="sldNum" sz="quarter" idx="15"/>
          </p:nvPr>
        </p:nvSpPr>
        <p:spPr/>
        <p:txBody>
          <a:bodyPr rtlCol="0"/>
          <a:lstStyle/>
          <a:p>
            <a:fld id="{6BBE8763-D684-4A11-AB95-24637D6A2ACD}" type="slidenum">
              <a:rPr lang="en-ZA" smtClean="0"/>
              <a:pPr/>
              <a:t>‹#›</a:t>
            </a:fld>
            <a:endParaRPr lang="en-ZA" dirty="0"/>
          </a:p>
        </p:txBody>
      </p:sp>
      <p:sp>
        <p:nvSpPr>
          <p:cNvPr id="10" name="Footer Placeholder 9"/>
          <p:cNvSpPr>
            <a:spLocks noGrp="1"/>
          </p:cNvSpPr>
          <p:nvPr>
            <p:ph type="ftr" sz="quarter" idx="16"/>
          </p:nvPr>
        </p:nvSpPr>
        <p:spPr/>
        <p:txBody>
          <a:bodyPr rtlCol="0"/>
          <a:lstStyle/>
          <a:p>
            <a:endParaRPr lang="en-Z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04C1785-4BDD-429F-B7B9-B790E7146950}" type="datetimeFigureOut">
              <a:rPr lang="en-US" smtClean="0"/>
              <a:pPr/>
              <a:t>2/18/2010</a:t>
            </a:fld>
            <a:endParaRPr lang="en-ZA" dirty="0"/>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ZA"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Slide Number Placeholder 5"/>
          <p:cNvSpPr>
            <a:spLocks noGrp="1"/>
          </p:cNvSpPr>
          <p:nvPr>
            <p:ph type="sldNum" sz="quarter" idx="12"/>
          </p:nvPr>
        </p:nvSpPr>
        <p:spPr bwMode="auto">
          <a:xfrm>
            <a:off x="1340616" y="4928702"/>
            <a:ext cx="609600" cy="517524"/>
          </a:xfrm>
        </p:spPr>
        <p:txBody>
          <a:bodyPr/>
          <a:lstStyle/>
          <a:p>
            <a:fld id="{6BBE8763-D684-4A11-AB95-24637D6A2ACD}" type="slidenum">
              <a:rPr lang="en-ZA" smtClean="0"/>
              <a:pPr/>
              <a:t>‹#›</a:t>
            </a:fld>
            <a:endParaRPr lang="en-Z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04C1785-4BDD-429F-B7B9-B790E7146950}" type="datetimeFigureOut">
              <a:rPr lang="en-US" smtClean="0"/>
              <a:pPr/>
              <a:t>2/18/2010</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6BBE8763-D684-4A11-AB95-24637D6A2ACD}" type="slidenum">
              <a:rPr lang="en-ZA" smtClean="0"/>
              <a:pPr/>
              <a:t>‹#›</a:t>
            </a:fld>
            <a:endParaRPr lang="en-ZA"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04C1785-4BDD-429F-B7B9-B790E7146950}" type="datetimeFigureOut">
              <a:rPr lang="en-US" smtClean="0"/>
              <a:pPr/>
              <a:t>2/18/2010</a:t>
            </a:fld>
            <a:endParaRPr lang="en-ZA" dirty="0"/>
          </a:p>
        </p:txBody>
      </p:sp>
      <p:sp>
        <p:nvSpPr>
          <p:cNvPr id="8" name="Footer Placeholder 7"/>
          <p:cNvSpPr>
            <a:spLocks noGrp="1"/>
          </p:cNvSpPr>
          <p:nvPr>
            <p:ph type="ftr" sz="quarter" idx="11"/>
          </p:nvPr>
        </p:nvSpPr>
        <p:spPr/>
        <p:txBody>
          <a:bodyPr/>
          <a:lstStyle/>
          <a:p>
            <a:endParaRPr lang="en-ZA" dirty="0"/>
          </a:p>
        </p:txBody>
      </p:sp>
      <p:sp>
        <p:nvSpPr>
          <p:cNvPr id="9" name="Slide Number Placeholder 8"/>
          <p:cNvSpPr>
            <a:spLocks noGrp="1"/>
          </p:cNvSpPr>
          <p:nvPr>
            <p:ph type="sldNum" sz="quarter" idx="12"/>
          </p:nvPr>
        </p:nvSpPr>
        <p:spPr/>
        <p:txBody>
          <a:bodyPr/>
          <a:lstStyle/>
          <a:p>
            <a:fld id="{6BBE8763-D684-4A11-AB95-24637D6A2ACD}" type="slidenum">
              <a:rPr lang="en-ZA" smtClean="0"/>
              <a:pPr/>
              <a:t>‹#›</a:t>
            </a:fld>
            <a:endParaRPr lang="en-ZA"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604C1785-4BDD-429F-B7B9-B790E7146950}" type="datetimeFigureOut">
              <a:rPr lang="en-US" smtClean="0"/>
              <a:pPr/>
              <a:t>2/18/2010</a:t>
            </a:fld>
            <a:endParaRPr lang="en-ZA" dirty="0"/>
          </a:p>
        </p:txBody>
      </p:sp>
      <p:sp>
        <p:nvSpPr>
          <p:cNvPr id="7" name="Slide Number Placeholder 6"/>
          <p:cNvSpPr>
            <a:spLocks noGrp="1"/>
          </p:cNvSpPr>
          <p:nvPr>
            <p:ph type="sldNum" sz="quarter" idx="11"/>
          </p:nvPr>
        </p:nvSpPr>
        <p:spPr/>
        <p:txBody>
          <a:bodyPr rtlCol="0"/>
          <a:lstStyle/>
          <a:p>
            <a:fld id="{6BBE8763-D684-4A11-AB95-24637D6A2ACD}" type="slidenum">
              <a:rPr lang="en-ZA" smtClean="0"/>
              <a:pPr/>
              <a:t>‹#›</a:t>
            </a:fld>
            <a:endParaRPr lang="en-ZA" dirty="0"/>
          </a:p>
        </p:txBody>
      </p:sp>
      <p:sp>
        <p:nvSpPr>
          <p:cNvPr id="8" name="Footer Placeholder 7"/>
          <p:cNvSpPr>
            <a:spLocks noGrp="1"/>
          </p:cNvSpPr>
          <p:nvPr>
            <p:ph type="ftr" sz="quarter" idx="12"/>
          </p:nvPr>
        </p:nvSpPr>
        <p:spPr/>
        <p:txBody>
          <a:bodyPr rtlCol="0"/>
          <a:lstStyle/>
          <a:p>
            <a:endParaRPr lang="en-Z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4C1785-4BDD-429F-B7B9-B790E7146950}" type="datetimeFigureOut">
              <a:rPr lang="en-US" smtClean="0"/>
              <a:pPr/>
              <a:t>2/18/2010</a:t>
            </a:fld>
            <a:endParaRPr lang="en-ZA" dirty="0"/>
          </a:p>
        </p:txBody>
      </p:sp>
      <p:sp>
        <p:nvSpPr>
          <p:cNvPr id="3" name="Footer Placeholder 2"/>
          <p:cNvSpPr>
            <a:spLocks noGrp="1"/>
          </p:cNvSpPr>
          <p:nvPr>
            <p:ph type="ftr" sz="quarter" idx="11"/>
          </p:nvPr>
        </p:nvSpPr>
        <p:spPr/>
        <p:txBody>
          <a:bodyPr/>
          <a:lstStyle/>
          <a:p>
            <a:endParaRPr lang="en-ZA" dirty="0"/>
          </a:p>
        </p:txBody>
      </p:sp>
      <p:sp>
        <p:nvSpPr>
          <p:cNvPr id="4" name="Slide Number Placeholder 3"/>
          <p:cNvSpPr>
            <a:spLocks noGrp="1"/>
          </p:cNvSpPr>
          <p:nvPr>
            <p:ph type="sldNum" sz="quarter" idx="12"/>
          </p:nvPr>
        </p:nvSpPr>
        <p:spPr/>
        <p:txBody>
          <a:bodyPr/>
          <a:lstStyle/>
          <a:p>
            <a:fld id="{6BBE8763-D684-4A11-AB95-24637D6A2ACD}" type="slidenum">
              <a:rPr lang="en-ZA" smtClean="0"/>
              <a:pPr/>
              <a:t>‹#›</a:t>
            </a:fld>
            <a:endParaRPr lang="en-Z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604C1785-4BDD-429F-B7B9-B790E7146950}" type="datetimeFigureOut">
              <a:rPr lang="en-US" smtClean="0"/>
              <a:pPr/>
              <a:t>2/18/2010</a:t>
            </a:fld>
            <a:endParaRPr lang="en-ZA" dirty="0"/>
          </a:p>
        </p:txBody>
      </p:sp>
      <p:sp>
        <p:nvSpPr>
          <p:cNvPr id="22" name="Slide Number Placeholder 21"/>
          <p:cNvSpPr>
            <a:spLocks noGrp="1"/>
          </p:cNvSpPr>
          <p:nvPr>
            <p:ph type="sldNum" sz="quarter" idx="15"/>
          </p:nvPr>
        </p:nvSpPr>
        <p:spPr/>
        <p:txBody>
          <a:bodyPr rtlCol="0"/>
          <a:lstStyle/>
          <a:p>
            <a:fld id="{6BBE8763-D684-4A11-AB95-24637D6A2ACD}" type="slidenum">
              <a:rPr lang="en-ZA" smtClean="0"/>
              <a:pPr/>
              <a:t>‹#›</a:t>
            </a:fld>
            <a:endParaRPr lang="en-ZA" dirty="0"/>
          </a:p>
        </p:txBody>
      </p:sp>
      <p:sp>
        <p:nvSpPr>
          <p:cNvPr id="23" name="Footer Placeholder 22"/>
          <p:cNvSpPr>
            <a:spLocks noGrp="1"/>
          </p:cNvSpPr>
          <p:nvPr>
            <p:ph type="ftr" sz="quarter" idx="16"/>
          </p:nvPr>
        </p:nvSpPr>
        <p:spPr/>
        <p:txBody>
          <a:bodyPr rtlCol="0"/>
          <a:lstStyle/>
          <a:p>
            <a:endParaRPr lang="en-Z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dirty="0"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04C1785-4BDD-429F-B7B9-B790E7146950}" type="datetimeFigureOut">
              <a:rPr lang="en-US" smtClean="0"/>
              <a:pPr/>
              <a:t>2/18/2010</a:t>
            </a:fld>
            <a:endParaRPr lang="en-ZA" dirty="0"/>
          </a:p>
        </p:txBody>
      </p:sp>
      <p:sp>
        <p:nvSpPr>
          <p:cNvPr id="18" name="Slide Number Placeholder 17"/>
          <p:cNvSpPr>
            <a:spLocks noGrp="1"/>
          </p:cNvSpPr>
          <p:nvPr>
            <p:ph type="sldNum" sz="quarter" idx="11"/>
          </p:nvPr>
        </p:nvSpPr>
        <p:spPr/>
        <p:txBody>
          <a:bodyPr rtlCol="0"/>
          <a:lstStyle/>
          <a:p>
            <a:fld id="{6BBE8763-D684-4A11-AB95-24637D6A2ACD}" type="slidenum">
              <a:rPr lang="en-ZA" smtClean="0"/>
              <a:pPr/>
              <a:t>‹#›</a:t>
            </a:fld>
            <a:endParaRPr lang="en-ZA" dirty="0"/>
          </a:p>
        </p:txBody>
      </p:sp>
      <p:sp>
        <p:nvSpPr>
          <p:cNvPr id="21" name="Footer Placeholder 20"/>
          <p:cNvSpPr>
            <a:spLocks noGrp="1"/>
          </p:cNvSpPr>
          <p:nvPr>
            <p:ph type="ftr" sz="quarter" idx="12"/>
          </p:nvPr>
        </p:nvSpPr>
        <p:spPr/>
        <p:txBody>
          <a:bodyPr rtlCol="0"/>
          <a:lstStyle/>
          <a:p>
            <a:endParaRPr lang="en-Z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04C1785-4BDD-429F-B7B9-B790E7146950}" type="datetimeFigureOut">
              <a:rPr lang="en-US" smtClean="0"/>
              <a:pPr/>
              <a:t>2/18/2010</a:t>
            </a:fld>
            <a:endParaRPr lang="en-ZA"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ZA"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BBE8763-D684-4A11-AB95-24637D6A2ACD}" type="slidenum">
              <a:rPr lang="en-ZA" smtClean="0"/>
              <a:pPr/>
              <a:t>‹#›</a:t>
            </a:fld>
            <a:endParaRPr lang="en-ZA"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20.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1.png"/><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25.png"/></Relationships>
</file>

<file path=ppt/slides/_rels/slide2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3.png"/><Relationship Id="rId1" Type="http://schemas.openxmlformats.org/officeDocument/2006/relationships/slideLayout" Target="../slideLayouts/slideLayout2.xml"/><Relationship Id="rId5" Type="http://schemas.openxmlformats.org/officeDocument/2006/relationships/image" Target="../media/image27.png"/><Relationship Id="rId4" Type="http://schemas.openxmlformats.org/officeDocument/2006/relationships/image" Target="../media/image22.png"/></Relationships>
</file>

<file path=ppt/slides/_rels/slide23.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29.png"/><Relationship Id="rId7" Type="http://schemas.openxmlformats.org/officeDocument/2006/relationships/image" Target="../media/image33.png"/><Relationship Id="rId2" Type="http://schemas.openxmlformats.org/officeDocument/2006/relationships/image" Target="../media/image28.png"/><Relationship Id="rId1" Type="http://schemas.openxmlformats.org/officeDocument/2006/relationships/slideLayout" Target="../slideLayouts/slideLayout2.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image" Target="../media/image30.png"/></Relationships>
</file>

<file path=ppt/slides/_rels/slide2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0"/>
            <a:ext cx="8763000" cy="1371600"/>
          </a:xfrm>
        </p:spPr>
        <p:txBody>
          <a:bodyPr>
            <a:noAutofit/>
          </a:bodyPr>
          <a:lstStyle/>
          <a:p>
            <a:pPr algn="ctr"/>
            <a:r>
              <a:rPr lang="en-ZA" sz="4000" dirty="0" smtClean="0"/>
              <a:t>Getting our rsa </a:t>
            </a:r>
            <a:br>
              <a:rPr lang="en-ZA" sz="4000" dirty="0" smtClean="0"/>
            </a:br>
            <a:r>
              <a:rPr lang="en-ZA" sz="4000" dirty="0" smtClean="0"/>
              <a:t>“creative ducks” in a row</a:t>
            </a:r>
            <a:endParaRPr lang="en-ZA" sz="4000" dirty="0"/>
          </a:p>
        </p:txBody>
      </p:sp>
      <p:sp>
        <p:nvSpPr>
          <p:cNvPr id="3" name="Subtitle 2"/>
          <p:cNvSpPr>
            <a:spLocks noGrp="1"/>
          </p:cNvSpPr>
          <p:nvPr>
            <p:ph type="subTitle" idx="1"/>
          </p:nvPr>
        </p:nvSpPr>
        <p:spPr>
          <a:xfrm>
            <a:off x="838200" y="2895600"/>
            <a:ext cx="7924800" cy="3962400"/>
          </a:xfrm>
        </p:spPr>
        <p:txBody>
          <a:bodyPr>
            <a:normAutofit fontScale="70000" lnSpcReduction="20000"/>
          </a:bodyPr>
          <a:lstStyle/>
          <a:p>
            <a:pPr algn="ctr"/>
            <a:r>
              <a:rPr lang="en-ZA" sz="3400" dirty="0" smtClean="0"/>
              <a:t>Dain van der Reyden </a:t>
            </a:r>
          </a:p>
          <a:p>
            <a:pPr algn="ctr"/>
            <a:r>
              <a:rPr lang="en-ZA" sz="2500" dirty="0" smtClean="0"/>
              <a:t>Nat Dipl OT, Educ Dipl, BA LLB (Med Law)</a:t>
            </a:r>
          </a:p>
          <a:p>
            <a:pPr algn="ctr"/>
            <a:r>
              <a:rPr lang="en-ZA" sz="2500" dirty="0" smtClean="0"/>
              <a:t>Occupational Therapy Department</a:t>
            </a:r>
          </a:p>
          <a:p>
            <a:pPr algn="ctr"/>
            <a:r>
              <a:rPr lang="en-ZA" sz="2500" dirty="0" smtClean="0"/>
              <a:t>UNW, KwaZulu Natal</a:t>
            </a:r>
          </a:p>
          <a:p>
            <a:pPr algn="ctr"/>
            <a:endParaRPr lang="en-ZA" sz="2500" dirty="0" smtClean="0"/>
          </a:p>
          <a:p>
            <a:pPr algn="ctr"/>
            <a:r>
              <a:rPr lang="en-ZA" sz="2500" dirty="0" smtClean="0"/>
              <a:t>for the M &amp; V du Toit Foundation Interest Group</a:t>
            </a:r>
          </a:p>
          <a:p>
            <a:endParaRPr lang="en-ZA" dirty="0" smtClean="0"/>
          </a:p>
          <a:p>
            <a:r>
              <a:rPr lang="en-ZA" dirty="0" smtClean="0"/>
              <a:t>Initial Group: 	</a:t>
            </a:r>
            <a:r>
              <a:rPr lang="en-ZA" sz="2000" dirty="0" smtClean="0"/>
              <a:t>Estelle Shipman		Pat de Witt</a:t>
            </a:r>
          </a:p>
          <a:p>
            <a:r>
              <a:rPr lang="en-ZA" sz="2000" dirty="0" smtClean="0"/>
              <a:t>		Daleen Casteleijn		Kobie Zietsman</a:t>
            </a:r>
          </a:p>
          <a:p>
            <a:r>
              <a:rPr lang="en-ZA" sz="2000" dirty="0" smtClean="0"/>
              <a:t>		Carole Pretorius		Rolyn du Plessis;</a:t>
            </a:r>
          </a:p>
          <a:p>
            <a:r>
              <a:rPr lang="en-ZA" sz="2000" dirty="0" smtClean="0"/>
              <a:t>		Matty Van Niekerk		Elizabeth Holsten</a:t>
            </a:r>
          </a:p>
          <a:p>
            <a:r>
              <a:rPr lang="en-ZA" sz="2000" dirty="0" smtClean="0"/>
              <a:t>		</a:t>
            </a:r>
            <a:r>
              <a:rPr lang="en-ZA" sz="2000" dirty="0" err="1" smtClean="0"/>
              <a:t>Annemie</a:t>
            </a:r>
            <a:r>
              <a:rPr lang="en-ZA" sz="2000" dirty="0" smtClean="0"/>
              <a:t> </a:t>
            </a:r>
            <a:r>
              <a:rPr lang="en-ZA" sz="2000" dirty="0" smtClean="0"/>
              <a:t>du Plessis	</a:t>
            </a:r>
            <a:r>
              <a:rPr lang="en-ZA" sz="2000" dirty="0" smtClean="0"/>
              <a:t>	Dain </a:t>
            </a:r>
            <a:r>
              <a:rPr lang="en-ZA" sz="2000" dirty="0" smtClean="0"/>
              <a:t>van der Reyden</a:t>
            </a:r>
          </a:p>
          <a:p>
            <a:endParaRPr lang="en-ZA" dirty="0" smtClean="0"/>
          </a:p>
          <a:p>
            <a:pPr algn="r"/>
            <a:r>
              <a:rPr lang="en-ZA" sz="2600" dirty="0" smtClean="0"/>
              <a:t>	    </a:t>
            </a:r>
            <a:r>
              <a:rPr lang="en-ZA" sz="2100" dirty="0" smtClean="0"/>
              <a:t>19 February 2010</a:t>
            </a:r>
            <a:endParaRPr lang="en-ZA" sz="2100" dirty="0"/>
          </a:p>
        </p:txBody>
      </p:sp>
      <p:pic>
        <p:nvPicPr>
          <p:cNvPr id="2050" name="Picture 2"/>
          <p:cNvPicPr>
            <a:picLocks noChangeAspect="1" noChangeArrowheads="1"/>
          </p:cNvPicPr>
          <p:nvPr/>
        </p:nvPicPr>
        <p:blipFill>
          <a:blip r:embed="rId2"/>
          <a:srcRect/>
          <a:stretch>
            <a:fillRect/>
          </a:stretch>
        </p:blipFill>
        <p:spPr bwMode="auto">
          <a:xfrm>
            <a:off x="1905000" y="1447800"/>
            <a:ext cx="5257800" cy="1181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2667000" cy="5943600"/>
          </a:xfrm>
        </p:spPr>
        <p:txBody>
          <a:bodyPr>
            <a:normAutofit fontScale="90000"/>
          </a:bodyPr>
          <a:lstStyle/>
          <a:p>
            <a:r>
              <a:rPr lang="en-ZA" dirty="0" smtClean="0"/>
              <a:t/>
            </a:r>
            <a:br>
              <a:rPr lang="en-ZA" dirty="0" smtClean="0"/>
            </a:br>
            <a:r>
              <a:rPr lang="en-ZA" dirty="0" smtClean="0"/>
              <a:t/>
            </a:r>
            <a:br>
              <a:rPr lang="en-ZA" dirty="0" smtClean="0"/>
            </a:br>
            <a:r>
              <a:rPr lang="en-ZA" b="1" dirty="0" smtClean="0"/>
              <a:t>GROUP 1</a:t>
            </a:r>
            <a:br>
              <a:rPr lang="en-ZA" b="1" dirty="0" smtClean="0"/>
            </a:br>
            <a:r>
              <a:rPr lang="en-ZA" b="1" dirty="0" smtClean="0"/>
              <a:t/>
            </a:r>
            <a:br>
              <a:rPr lang="en-ZA" b="1" dirty="0" smtClean="0"/>
            </a:br>
            <a:r>
              <a:rPr lang="en-ZA" b="1" dirty="0" smtClean="0"/>
              <a:t/>
            </a:r>
            <a:br>
              <a:rPr lang="en-ZA" b="1" dirty="0" smtClean="0"/>
            </a:br>
            <a:r>
              <a:rPr lang="en-ZA" b="1" dirty="0" smtClean="0"/>
              <a:t/>
            </a:r>
            <a:br>
              <a:rPr lang="en-ZA" b="1" dirty="0" smtClean="0"/>
            </a:br>
            <a:r>
              <a:rPr lang="en-ZA" b="1" dirty="0" smtClean="0"/>
              <a:t>GROUP 2</a:t>
            </a:r>
            <a:br>
              <a:rPr lang="en-ZA" b="1" dirty="0" smtClean="0"/>
            </a:br>
            <a:r>
              <a:rPr lang="en-ZA" b="1" dirty="0" smtClean="0"/>
              <a:t/>
            </a:r>
            <a:br>
              <a:rPr lang="en-ZA" b="1" dirty="0" smtClean="0"/>
            </a:br>
            <a:r>
              <a:rPr lang="en-ZA" b="1" dirty="0" smtClean="0"/>
              <a:t/>
            </a:r>
            <a:br>
              <a:rPr lang="en-ZA" b="1" dirty="0" smtClean="0"/>
            </a:br>
            <a:r>
              <a:rPr lang="en-ZA" b="1" dirty="0" smtClean="0"/>
              <a:t/>
            </a:r>
            <a:br>
              <a:rPr lang="en-ZA" b="1" dirty="0" smtClean="0"/>
            </a:br>
            <a:r>
              <a:rPr lang="en-ZA" b="1" dirty="0" smtClean="0"/>
              <a:t/>
            </a:r>
            <a:br>
              <a:rPr lang="en-ZA" b="1" dirty="0" smtClean="0"/>
            </a:br>
            <a:r>
              <a:rPr lang="en-ZA" b="1" dirty="0" smtClean="0"/>
              <a:t>GROUP 3</a:t>
            </a:r>
            <a:r>
              <a:rPr lang="en-ZA" dirty="0" smtClean="0"/>
              <a:t/>
            </a:r>
            <a:br>
              <a:rPr lang="en-ZA" dirty="0" smtClean="0"/>
            </a:br>
            <a:r>
              <a:rPr lang="en-ZA" dirty="0" smtClean="0"/>
              <a:t/>
            </a:r>
            <a:br>
              <a:rPr lang="en-ZA" dirty="0" smtClean="0"/>
            </a:br>
            <a:r>
              <a:rPr lang="en-ZA" dirty="0" smtClean="0"/>
              <a:t/>
            </a:r>
            <a:br>
              <a:rPr lang="en-ZA" dirty="0" smtClean="0"/>
            </a:br>
            <a:r>
              <a:rPr lang="en-ZA" dirty="0" smtClean="0"/>
              <a:t/>
            </a:r>
            <a:br>
              <a:rPr lang="en-ZA" dirty="0" smtClean="0"/>
            </a:br>
            <a:endParaRPr lang="en-ZA" dirty="0"/>
          </a:p>
        </p:txBody>
      </p:sp>
      <p:sp>
        <p:nvSpPr>
          <p:cNvPr id="3" name="Content Placeholder 2"/>
          <p:cNvSpPr>
            <a:spLocks noGrp="1"/>
          </p:cNvSpPr>
          <p:nvPr>
            <p:ph sz="quarter" idx="1"/>
          </p:nvPr>
        </p:nvSpPr>
        <p:spPr>
          <a:xfrm>
            <a:off x="2438400" y="533400"/>
            <a:ext cx="6172200" cy="6324600"/>
          </a:xfrm>
        </p:spPr>
        <p:txBody>
          <a:bodyPr>
            <a:normAutofit lnSpcReduction="10000"/>
          </a:bodyPr>
          <a:lstStyle/>
          <a:p>
            <a:r>
              <a:rPr lang="en-ZA" dirty="0" smtClean="0">
                <a:solidFill>
                  <a:schemeClr val="tx2"/>
                </a:solidFill>
              </a:rPr>
              <a:t>Preparation for Constructive Action</a:t>
            </a:r>
          </a:p>
          <a:p>
            <a:pPr lvl="1"/>
            <a:r>
              <a:rPr lang="en-ZA" dirty="0" smtClean="0">
                <a:solidFill>
                  <a:schemeClr val="tx2"/>
                </a:solidFill>
              </a:rPr>
              <a:t>Tone</a:t>
            </a:r>
          </a:p>
          <a:p>
            <a:pPr lvl="1"/>
            <a:r>
              <a:rPr lang="en-ZA" dirty="0" smtClean="0">
                <a:solidFill>
                  <a:schemeClr val="tx2"/>
                </a:solidFill>
              </a:rPr>
              <a:t>Self Differentiation</a:t>
            </a:r>
          </a:p>
          <a:p>
            <a:endParaRPr lang="en-ZA" dirty="0" smtClean="0">
              <a:solidFill>
                <a:schemeClr val="tx2"/>
              </a:solidFill>
            </a:endParaRPr>
          </a:p>
          <a:p>
            <a:r>
              <a:rPr lang="en-ZA" dirty="0" smtClean="0">
                <a:solidFill>
                  <a:schemeClr val="tx2"/>
                </a:solidFill>
              </a:rPr>
              <a:t>Behaviour &amp; Skill development for norm compliance</a:t>
            </a:r>
          </a:p>
          <a:p>
            <a:pPr lvl="1"/>
            <a:r>
              <a:rPr lang="en-ZA" dirty="0" smtClean="0">
                <a:solidFill>
                  <a:schemeClr val="tx2"/>
                </a:solidFill>
              </a:rPr>
              <a:t>Self presentation</a:t>
            </a:r>
          </a:p>
          <a:p>
            <a:pPr lvl="1"/>
            <a:r>
              <a:rPr lang="en-ZA" dirty="0" smtClean="0">
                <a:solidFill>
                  <a:schemeClr val="tx2"/>
                </a:solidFill>
              </a:rPr>
              <a:t>Passive participation</a:t>
            </a:r>
          </a:p>
          <a:p>
            <a:pPr lvl="1"/>
            <a:r>
              <a:rPr lang="en-ZA" dirty="0" smtClean="0">
                <a:solidFill>
                  <a:schemeClr val="tx2"/>
                </a:solidFill>
              </a:rPr>
              <a:t>Imitative participation</a:t>
            </a:r>
          </a:p>
          <a:p>
            <a:pPr lvl="1"/>
            <a:endParaRPr lang="en-ZA" dirty="0" smtClean="0">
              <a:solidFill>
                <a:schemeClr val="tx2"/>
              </a:solidFill>
            </a:endParaRPr>
          </a:p>
          <a:p>
            <a:r>
              <a:rPr lang="en-ZA" dirty="0" smtClean="0">
                <a:solidFill>
                  <a:schemeClr val="tx2"/>
                </a:solidFill>
              </a:rPr>
              <a:t>Behaviour &amp; Skill development for self-actualisation</a:t>
            </a:r>
          </a:p>
          <a:p>
            <a:pPr lvl="1"/>
            <a:r>
              <a:rPr lang="en-ZA" dirty="0" smtClean="0">
                <a:solidFill>
                  <a:schemeClr val="tx2"/>
                </a:solidFill>
              </a:rPr>
              <a:t>Active participation</a:t>
            </a:r>
          </a:p>
          <a:p>
            <a:pPr lvl="1"/>
            <a:r>
              <a:rPr lang="en-ZA" dirty="0" smtClean="0">
                <a:solidFill>
                  <a:schemeClr val="tx2"/>
                </a:solidFill>
              </a:rPr>
              <a:t>Competitive participation</a:t>
            </a:r>
          </a:p>
          <a:p>
            <a:pPr lvl="1"/>
            <a:r>
              <a:rPr lang="en-ZA" dirty="0" smtClean="0">
                <a:solidFill>
                  <a:schemeClr val="tx2"/>
                </a:solidFill>
              </a:rPr>
              <a:t>Contribution and</a:t>
            </a:r>
          </a:p>
          <a:p>
            <a:pPr lvl="1"/>
            <a:r>
              <a:rPr lang="en-ZA" dirty="0" smtClean="0">
                <a:solidFill>
                  <a:schemeClr val="tx2"/>
                </a:solidFill>
              </a:rPr>
              <a:t>Competitive contribution</a:t>
            </a:r>
          </a:p>
          <a:p>
            <a:pPr lvl="1" algn="r">
              <a:buNone/>
            </a:pPr>
            <a:r>
              <a:rPr lang="en-ZA" sz="1800" dirty="0" smtClean="0">
                <a:solidFill>
                  <a:schemeClr val="tx2"/>
                </a:solidFill>
              </a:rPr>
              <a:t>(from P. De Witt)</a:t>
            </a:r>
          </a:p>
          <a:p>
            <a:pPr lvl="1"/>
            <a:endParaRPr lang="en-ZA" dirty="0" smtClean="0"/>
          </a:p>
          <a:p>
            <a:pPr lvl="1"/>
            <a:endParaRPr lang="en-ZA"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099"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438400" y="2514600"/>
            <a:ext cx="881556" cy="838200"/>
          </a:xfrm>
          <a:prstGeom prst="rect">
            <a:avLst/>
          </a:prstGeom>
          <a:noFill/>
          <a:ln w="9525">
            <a:noFill/>
            <a:miter lim="800000"/>
            <a:headEnd/>
            <a:tailEnd/>
          </a:ln>
        </p:spPr>
      </p:pic>
      <p:sp>
        <p:nvSpPr>
          <p:cNvPr id="2" name="Title 1"/>
          <p:cNvSpPr>
            <a:spLocks noGrp="1"/>
          </p:cNvSpPr>
          <p:nvPr>
            <p:ph type="title"/>
          </p:nvPr>
        </p:nvSpPr>
        <p:spPr>
          <a:xfrm>
            <a:off x="457200" y="274638"/>
            <a:ext cx="7467600" cy="639762"/>
          </a:xfrm>
        </p:spPr>
        <p:txBody>
          <a:bodyPr/>
          <a:lstStyle/>
          <a:p>
            <a:pPr>
              <a:buFont typeface="Arial" pitchFamily="34" charset="0"/>
              <a:buChar char="•"/>
            </a:pPr>
            <a:r>
              <a:rPr lang="en-ZA" b="1" dirty="0" smtClean="0"/>
              <a:t> Volition </a:t>
            </a:r>
            <a:r>
              <a:rPr lang="en-ZA" b="1" dirty="0" err="1" smtClean="0"/>
              <a:t>vs</a:t>
            </a:r>
            <a:r>
              <a:rPr lang="en-ZA" b="1" dirty="0" smtClean="0"/>
              <a:t> Motivation?</a:t>
            </a:r>
            <a:endParaRPr lang="en-ZA" b="1" dirty="0"/>
          </a:p>
        </p:txBody>
      </p:sp>
      <p:sp>
        <p:nvSpPr>
          <p:cNvPr id="3" name="Content Placeholder 2"/>
          <p:cNvSpPr>
            <a:spLocks noGrp="1"/>
          </p:cNvSpPr>
          <p:nvPr>
            <p:ph sz="quarter" idx="1"/>
          </p:nvPr>
        </p:nvSpPr>
        <p:spPr>
          <a:xfrm>
            <a:off x="3200400" y="1143000"/>
            <a:ext cx="5791200" cy="2514600"/>
          </a:xfrm>
        </p:spPr>
        <p:txBody>
          <a:bodyPr>
            <a:normAutofit lnSpcReduction="10000"/>
          </a:bodyPr>
          <a:lstStyle/>
          <a:p>
            <a:r>
              <a:rPr lang="en-ZA" dirty="0" smtClean="0">
                <a:solidFill>
                  <a:schemeClr val="tx2"/>
                </a:solidFill>
              </a:rPr>
              <a:t>Facility/power of using ones will </a:t>
            </a:r>
          </a:p>
          <a:p>
            <a:r>
              <a:rPr lang="en-ZA" dirty="0" smtClean="0">
                <a:solidFill>
                  <a:schemeClr val="tx2"/>
                </a:solidFill>
              </a:rPr>
              <a:t>exercise of will to choose</a:t>
            </a:r>
          </a:p>
          <a:p>
            <a:pPr>
              <a:buNone/>
            </a:pPr>
            <a:endParaRPr lang="en-ZA" dirty="0" smtClean="0">
              <a:solidFill>
                <a:schemeClr val="tx2"/>
              </a:solidFill>
            </a:endParaRPr>
          </a:p>
          <a:p>
            <a:r>
              <a:rPr lang="en-ZA" dirty="0" smtClean="0">
                <a:solidFill>
                  <a:schemeClr val="tx2"/>
                </a:solidFill>
              </a:rPr>
              <a:t>to supply motive; reason behind actions</a:t>
            </a:r>
          </a:p>
          <a:p>
            <a:r>
              <a:rPr lang="en-ZA" dirty="0" smtClean="0">
                <a:solidFill>
                  <a:schemeClr val="tx2"/>
                </a:solidFill>
              </a:rPr>
              <a:t>intrinsic motivation</a:t>
            </a:r>
          </a:p>
          <a:p>
            <a:pPr>
              <a:buNone/>
            </a:pPr>
            <a:endParaRPr lang="en-ZA" dirty="0" smtClean="0">
              <a:solidFill>
                <a:schemeClr val="accent6">
                  <a:lumMod val="50000"/>
                </a:schemeClr>
              </a:solidFill>
            </a:endParaRPr>
          </a:p>
          <a:p>
            <a:pPr>
              <a:buNone/>
            </a:pPr>
            <a:endParaRPr lang="en-ZA" dirty="0"/>
          </a:p>
        </p:txBody>
      </p:sp>
      <p:sp>
        <p:nvSpPr>
          <p:cNvPr id="5" name="Content Placeholder 2"/>
          <p:cNvSpPr txBox="1">
            <a:spLocks/>
          </p:cNvSpPr>
          <p:nvPr/>
        </p:nvSpPr>
        <p:spPr>
          <a:xfrm>
            <a:off x="152400" y="1066800"/>
            <a:ext cx="2514600" cy="4873752"/>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ZA" sz="2400" b="0" i="0" u="none" strike="noStrike" kern="1200" cap="none" spc="0" normalizeH="0" baseline="0" noProof="0" dirty="0" smtClean="0">
                <a:ln>
                  <a:noFill/>
                </a:ln>
                <a:solidFill>
                  <a:schemeClr val="tx2"/>
                </a:solidFill>
                <a:effectLst/>
                <a:uLnTx/>
                <a:uFillTx/>
                <a:latin typeface="+mn-lt"/>
                <a:ea typeface="+mn-ea"/>
                <a:cs typeface="+mn-cs"/>
              </a:rPr>
              <a:t>VOLITION </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endParaRPr kumimoji="0" lang="en-ZA" sz="2400" b="0" i="0" u="none" strike="noStrike" kern="1200" cap="none" spc="0" normalizeH="0" baseline="0" noProof="0" dirty="0" smtClean="0">
              <a:ln>
                <a:noFill/>
              </a:ln>
              <a:solidFill>
                <a:schemeClr val="tx2"/>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ZA" sz="2400" b="0" i="0" u="none" strike="noStrike" kern="1200" cap="none" spc="0" normalizeH="0" baseline="0" noProof="0" dirty="0" smtClean="0">
              <a:ln>
                <a:noFill/>
              </a:ln>
              <a:solidFill>
                <a:schemeClr val="tx2"/>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ZA" sz="2400" b="0" i="0" u="none" strike="noStrike" kern="1200" cap="none" spc="0" normalizeH="0" baseline="0" noProof="0" dirty="0" smtClean="0">
                <a:ln>
                  <a:noFill/>
                </a:ln>
                <a:solidFill>
                  <a:schemeClr val="tx2"/>
                </a:solidFill>
                <a:effectLst/>
                <a:uLnTx/>
                <a:uFillTx/>
                <a:latin typeface="+mn-lt"/>
                <a:ea typeface="+mn-ea"/>
                <a:cs typeface="+mn-cs"/>
              </a:rPr>
              <a:t>MOTIVATION </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ZA" sz="2400" b="0" i="0" u="none" strike="noStrike" kern="1200" cap="none" spc="0" normalizeH="0" baseline="0" noProof="0" dirty="0">
              <a:ln>
                <a:noFill/>
              </a:ln>
              <a:solidFill>
                <a:schemeClr val="tx2"/>
              </a:solidFill>
              <a:effectLst/>
              <a:uLnTx/>
              <a:uFillTx/>
              <a:latin typeface="+mn-lt"/>
              <a:ea typeface="+mn-ea"/>
              <a:cs typeface="+mn-cs"/>
            </a:endParaRPr>
          </a:p>
        </p:txBody>
      </p:sp>
      <p:sp>
        <p:nvSpPr>
          <p:cNvPr id="6" name="Content Placeholder 2"/>
          <p:cNvSpPr txBox="1">
            <a:spLocks/>
          </p:cNvSpPr>
          <p:nvPr/>
        </p:nvSpPr>
        <p:spPr>
          <a:xfrm>
            <a:off x="1219200" y="3581400"/>
            <a:ext cx="7924800" cy="2895600"/>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ZA" sz="2400" b="0" i="0" u="none" strike="noStrike" kern="1200" cap="none" spc="0" normalizeH="0" baseline="0" noProof="0" dirty="0" smtClean="0">
                <a:ln>
                  <a:noFill/>
                </a:ln>
                <a:solidFill>
                  <a:schemeClr val="tx2"/>
                </a:solidFill>
                <a:effectLst/>
                <a:uLnTx/>
                <a:uFillTx/>
                <a:latin typeface="+mn-lt"/>
                <a:ea typeface="+mn-ea"/>
                <a:cs typeface="+mn-cs"/>
              </a:rPr>
              <a:t>	Qualitative difference, develops across levels proposed</a:t>
            </a:r>
            <a:r>
              <a:rPr kumimoji="0" lang="en-ZA" sz="2400" b="0" i="0" u="none" strike="noStrike" kern="1200" cap="none" spc="0" normalizeH="0" noProof="0" dirty="0" smtClean="0">
                <a:ln>
                  <a:noFill/>
                </a:ln>
                <a:solidFill>
                  <a:schemeClr val="tx2"/>
                </a:solidFill>
                <a:effectLst/>
                <a:uLnTx/>
                <a:uFillTx/>
                <a:latin typeface="+mn-lt"/>
                <a:ea typeface="+mn-ea"/>
                <a:cs typeface="+mn-cs"/>
              </a:rPr>
              <a:t> </a:t>
            </a:r>
            <a:r>
              <a:rPr kumimoji="0" lang="en-ZA" sz="2400" b="0" i="0" u="none" strike="noStrike" kern="1200" cap="none" spc="0" normalizeH="0" baseline="0" noProof="0" dirty="0" smtClean="0">
                <a:ln>
                  <a:noFill/>
                </a:ln>
                <a:solidFill>
                  <a:schemeClr val="tx2"/>
                </a:solidFill>
                <a:effectLst/>
                <a:uLnTx/>
                <a:uFillTx/>
                <a:latin typeface="+mn-lt"/>
                <a:ea typeface="+mn-ea"/>
                <a:cs typeface="+mn-cs"/>
              </a:rPr>
              <a:t>as:</a:t>
            </a:r>
          </a:p>
          <a:p>
            <a:pPr marL="274320" marR="0" lvl="0" indent="-274320" algn="l" defTabSz="914400" rtl="0" eaLnBrk="1" fontAlgn="auto" latinLnBrk="0" hangingPunct="1">
              <a:lnSpc>
                <a:spcPct val="150000"/>
              </a:lnSpc>
              <a:spcBef>
                <a:spcPts val="600"/>
              </a:spcBef>
              <a:spcAft>
                <a:spcPts val="0"/>
              </a:spcAft>
              <a:buClr>
                <a:schemeClr val="accent1"/>
              </a:buClr>
              <a:buSzPct val="70000"/>
              <a:buFont typeface="Wingdings"/>
              <a:buNone/>
              <a:tabLst/>
              <a:defRPr/>
            </a:pPr>
            <a:r>
              <a:rPr kumimoji="0" lang="en-ZA" sz="2400" b="0" i="0" u="none" strike="noStrike" kern="1200" cap="none" spc="0" normalizeH="0" baseline="0" noProof="0" dirty="0" smtClean="0">
                <a:ln>
                  <a:noFill/>
                </a:ln>
                <a:solidFill>
                  <a:schemeClr val="tx2"/>
                </a:solidFill>
                <a:effectLst/>
                <a:uLnTx/>
                <a:uFillTx/>
                <a:latin typeface="+mn-lt"/>
                <a:ea typeface="+mn-ea"/>
                <a:cs typeface="+mn-cs"/>
              </a:rPr>
              <a:t>	EXTRINSIC motivation initially, need gradually</a:t>
            </a:r>
            <a:r>
              <a:rPr lang="en-ZA" sz="2400" dirty="0" smtClean="0">
                <a:solidFill>
                  <a:schemeClr val="tx2"/>
                </a:solidFill>
              </a:rPr>
              <a:t> </a:t>
            </a:r>
            <a:r>
              <a:rPr kumimoji="0" lang="en-ZA" sz="2400" b="0" i="0" u="none" strike="noStrike" kern="1200" cap="none" spc="0" normalizeH="0" baseline="0" noProof="0" dirty="0" smtClean="0">
                <a:ln>
                  <a:noFill/>
                </a:ln>
                <a:solidFill>
                  <a:schemeClr val="tx2"/>
                </a:solidFill>
                <a:effectLst/>
                <a:uLnTx/>
                <a:uFillTx/>
                <a:latin typeface="+mn-lt"/>
                <a:ea typeface="+mn-ea"/>
                <a:cs typeface="+mn-cs"/>
              </a:rPr>
              <a:t>decreases</a:t>
            </a:r>
            <a:r>
              <a:rPr lang="en-ZA" sz="2400" dirty="0" smtClean="0">
                <a:solidFill>
                  <a:schemeClr val="tx2"/>
                </a:solidFill>
              </a:rPr>
              <a:t>		</a:t>
            </a:r>
            <a:r>
              <a:rPr kumimoji="0" lang="en-ZA" sz="2400" b="0" i="0" u="none" strike="noStrike" kern="1200" cap="none" spc="0" normalizeH="0" baseline="0" noProof="0" dirty="0" smtClean="0">
                <a:ln>
                  <a:noFill/>
                </a:ln>
                <a:solidFill>
                  <a:schemeClr val="tx2"/>
                </a:solidFill>
                <a:effectLst/>
                <a:uLnTx/>
                <a:uFillTx/>
                <a:latin typeface="+mn-lt"/>
                <a:ea typeface="+mn-ea"/>
                <a:cs typeface="+mn-cs"/>
              </a:rPr>
              <a:t> INTRINSIC motivation manifests</a:t>
            </a:r>
            <a:r>
              <a:rPr kumimoji="0" lang="en-ZA" sz="2400" b="0" i="0" u="none" strike="noStrike" kern="1200" cap="none" spc="0" normalizeH="0" noProof="0" dirty="0" smtClean="0">
                <a:ln>
                  <a:noFill/>
                </a:ln>
                <a:solidFill>
                  <a:schemeClr val="tx2"/>
                </a:solidFill>
                <a:effectLst/>
                <a:uLnTx/>
                <a:uFillTx/>
                <a:latin typeface="+mn-lt"/>
                <a:ea typeface="+mn-ea"/>
                <a:cs typeface="+mn-cs"/>
              </a:rPr>
              <a:t>        		</a:t>
            </a:r>
            <a:r>
              <a:rPr kumimoji="0" lang="en-ZA" sz="2400" b="0" i="0" u="none" strike="noStrike" kern="1200" cap="none" spc="0" normalizeH="0" baseline="0" noProof="0" dirty="0" smtClean="0">
                <a:ln>
                  <a:noFill/>
                </a:ln>
                <a:solidFill>
                  <a:schemeClr val="tx2"/>
                </a:solidFill>
                <a:effectLst/>
                <a:uLnTx/>
                <a:uFillTx/>
                <a:latin typeface="+mn-lt"/>
                <a:ea typeface="+mn-ea"/>
                <a:cs typeface="+mn-cs"/>
              </a:rPr>
              <a:t>expression of volition</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ZA" sz="2400" b="0" i="0" u="none" strike="noStrike" kern="1200" cap="none" spc="0" normalizeH="0" baseline="0" noProof="0" dirty="0">
              <a:ln>
                <a:noFill/>
              </a:ln>
              <a:solidFill>
                <a:schemeClr val="tx1"/>
              </a:solidFill>
              <a:effectLst/>
              <a:uLnTx/>
              <a:uFillTx/>
              <a:latin typeface="+mn-lt"/>
              <a:ea typeface="+mn-ea"/>
              <a:cs typeface="+mn-cs"/>
            </a:endParaRPr>
          </a:p>
        </p:txBody>
      </p:sp>
      <p:pic>
        <p:nvPicPr>
          <p:cNvPr id="4100"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81000" y="3581400"/>
            <a:ext cx="896007" cy="838200"/>
          </a:xfrm>
          <a:prstGeom prst="rect">
            <a:avLst/>
          </a:prstGeom>
          <a:noFill/>
          <a:ln w="9525">
            <a:noFill/>
            <a:miter lim="800000"/>
            <a:headEnd/>
            <a:tailEnd/>
          </a:ln>
        </p:spPr>
      </p:pic>
      <p:pic>
        <p:nvPicPr>
          <p:cNvPr id="4101" name="Picture 5"/>
          <p:cNvPicPr>
            <a:picLocks noChangeAspect="1" noChangeArrowheads="1"/>
          </p:cNvPicPr>
          <p:nvPr/>
        </p:nvPicPr>
        <p:blipFill>
          <a:blip r:embed="rId4"/>
          <a:srcRect/>
          <a:stretch>
            <a:fillRect/>
          </a:stretch>
        </p:blipFill>
        <p:spPr bwMode="auto">
          <a:xfrm>
            <a:off x="2133600" y="990600"/>
            <a:ext cx="1084943" cy="990600"/>
          </a:xfrm>
          <a:prstGeom prst="rect">
            <a:avLst/>
          </a:prstGeom>
          <a:noFill/>
          <a:ln w="9525">
            <a:noFill/>
            <a:miter lim="800000"/>
            <a:headEnd/>
            <a:tailEnd/>
          </a:ln>
        </p:spPr>
      </p:pic>
      <p:sp>
        <p:nvSpPr>
          <p:cNvPr id="11" name="Right Arrow 10"/>
          <p:cNvSpPr/>
          <p:nvPr/>
        </p:nvSpPr>
        <p:spPr>
          <a:xfrm>
            <a:off x="3048000" y="5181600"/>
            <a:ext cx="9144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2" name="Right Arrow 11"/>
          <p:cNvSpPr/>
          <p:nvPr/>
        </p:nvSpPr>
        <p:spPr>
          <a:xfrm>
            <a:off x="1600200" y="5715000"/>
            <a:ext cx="14478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685800"/>
          </a:xfrm>
        </p:spPr>
        <p:txBody>
          <a:bodyPr/>
          <a:lstStyle/>
          <a:p>
            <a:pPr>
              <a:buFont typeface="Arial" pitchFamily="34" charset="0"/>
              <a:buChar char="•"/>
            </a:pPr>
            <a:r>
              <a:rPr lang="en-ZA" b="1" dirty="0" smtClean="0"/>
              <a:t> Explorative vs Experimental</a:t>
            </a:r>
            <a:endParaRPr lang="en-ZA" b="1" dirty="0"/>
          </a:p>
        </p:txBody>
      </p:sp>
      <p:sp>
        <p:nvSpPr>
          <p:cNvPr id="3" name="Content Placeholder 2"/>
          <p:cNvSpPr>
            <a:spLocks noGrp="1"/>
          </p:cNvSpPr>
          <p:nvPr>
            <p:ph sz="quarter" idx="1"/>
          </p:nvPr>
        </p:nvSpPr>
        <p:spPr>
          <a:xfrm>
            <a:off x="533400" y="838200"/>
            <a:ext cx="2590800" cy="2438400"/>
          </a:xfrm>
        </p:spPr>
        <p:txBody>
          <a:bodyPr/>
          <a:lstStyle/>
          <a:p>
            <a:r>
              <a:rPr lang="en-ZA" dirty="0" smtClean="0">
                <a:solidFill>
                  <a:schemeClr val="tx2"/>
                </a:solidFill>
              </a:rPr>
              <a:t>Explorative  </a:t>
            </a:r>
          </a:p>
          <a:p>
            <a:endParaRPr lang="en-ZA" sz="800" dirty="0" smtClean="0">
              <a:solidFill>
                <a:schemeClr val="tx2"/>
              </a:solidFill>
            </a:endParaRPr>
          </a:p>
          <a:p>
            <a:endParaRPr lang="en-ZA" dirty="0" smtClean="0">
              <a:solidFill>
                <a:schemeClr val="tx2"/>
              </a:solidFill>
            </a:endParaRPr>
          </a:p>
          <a:p>
            <a:r>
              <a:rPr lang="en-ZA" dirty="0" smtClean="0">
                <a:solidFill>
                  <a:schemeClr val="tx2"/>
                </a:solidFill>
              </a:rPr>
              <a:t>Experimental</a:t>
            </a:r>
            <a:endParaRPr lang="en-ZA" dirty="0">
              <a:solidFill>
                <a:schemeClr val="tx2"/>
              </a:solidFill>
            </a:endParaRPr>
          </a:p>
        </p:txBody>
      </p:sp>
      <p:sp>
        <p:nvSpPr>
          <p:cNvPr id="4" name="Content Placeholder 2"/>
          <p:cNvSpPr txBox="1">
            <a:spLocks/>
          </p:cNvSpPr>
          <p:nvPr/>
        </p:nvSpPr>
        <p:spPr>
          <a:xfrm>
            <a:off x="2895600" y="838200"/>
            <a:ext cx="5791200" cy="2590800"/>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r>
              <a:rPr kumimoji="0" lang="en-ZA" sz="2400" b="0" i="0" u="none" strike="noStrike" kern="1200" cap="none" spc="0" normalizeH="0" baseline="0" noProof="0" dirty="0" smtClean="0">
                <a:ln>
                  <a:noFill/>
                </a:ln>
                <a:solidFill>
                  <a:schemeClr val="accent6">
                    <a:lumMod val="50000"/>
                  </a:schemeClr>
                </a:solidFill>
                <a:effectLst/>
                <a:uLnTx/>
                <a:uFillTx/>
                <a:latin typeface="+mn-lt"/>
                <a:ea typeface="+mn-ea"/>
                <a:cs typeface="+mn-cs"/>
              </a:rPr>
              <a:t>	</a:t>
            </a:r>
            <a:r>
              <a:rPr kumimoji="0" lang="en-ZA" sz="2400" b="0" i="0" u="none" strike="noStrike" kern="1200" cap="none" spc="0" normalizeH="0" baseline="0" noProof="0" dirty="0" smtClean="0">
                <a:ln>
                  <a:noFill/>
                </a:ln>
                <a:solidFill>
                  <a:schemeClr val="tx2"/>
                </a:solidFill>
                <a:effectLst/>
                <a:uLnTx/>
                <a:uFillTx/>
                <a:latin typeface="+mn-lt"/>
                <a:ea typeface="+mn-ea"/>
                <a:cs typeface="+mn-cs"/>
              </a:rPr>
              <a:t>In</a:t>
            </a:r>
            <a:r>
              <a:rPr kumimoji="0" lang="en-ZA" sz="2400" b="0" i="0" u="none" strike="noStrike" kern="1200" cap="none" spc="0" normalizeH="0" noProof="0" dirty="0" smtClean="0">
                <a:ln>
                  <a:noFill/>
                </a:ln>
                <a:solidFill>
                  <a:schemeClr val="tx2"/>
                </a:solidFill>
                <a:effectLst/>
                <a:uLnTx/>
                <a:uFillTx/>
                <a:latin typeface="+mn-lt"/>
                <a:ea typeface="+mn-ea"/>
                <a:cs typeface="+mn-cs"/>
              </a:rPr>
              <a:t> order to learn or discover about it </a:t>
            </a:r>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r>
              <a:rPr lang="en-ZA" sz="2400" baseline="0" dirty="0" smtClean="0">
                <a:solidFill>
                  <a:schemeClr val="tx2"/>
                </a:solidFill>
              </a:rPr>
              <a:t>	(inspect,</a:t>
            </a:r>
            <a:r>
              <a:rPr lang="en-ZA" sz="2400" dirty="0" smtClean="0">
                <a:solidFill>
                  <a:schemeClr val="tx2"/>
                </a:solidFill>
              </a:rPr>
              <a:t> search, enquire into)</a:t>
            </a:r>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endParaRPr lang="en-ZA" sz="800" dirty="0">
              <a:solidFill>
                <a:schemeClr val="tx2"/>
              </a:solidFill>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r>
              <a:rPr lang="en-ZA" sz="2400" dirty="0" smtClean="0">
                <a:solidFill>
                  <a:schemeClr val="tx2"/>
                </a:solidFill>
              </a:rPr>
              <a:t>	Procedure adopted on chance of it succeeding, tentative, speculative, making use of, selection evident</a:t>
            </a:r>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endParaRPr lang="en-ZA" sz="2400" dirty="0">
              <a:solidFill>
                <a:schemeClr val="tx2"/>
              </a:solidFill>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endParaRPr lang="en-ZA" sz="2400" dirty="0" smtClean="0"/>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endParaRPr kumimoji="0" lang="en-ZA"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Content Placeholder 2"/>
          <p:cNvSpPr txBox="1">
            <a:spLocks/>
          </p:cNvSpPr>
          <p:nvPr/>
        </p:nvSpPr>
        <p:spPr>
          <a:xfrm>
            <a:off x="1524000" y="3581400"/>
            <a:ext cx="7391400" cy="2895600"/>
          </a:xfrm>
          <a:prstGeom prst="rect">
            <a:avLst/>
          </a:prstGeom>
        </p:spPr>
        <p:txBody>
          <a:bodyPr vert="horz">
            <a:normAutofit fontScale="85000" lnSpcReduction="10000"/>
          </a:bodyPr>
          <a:lstStyle/>
          <a:p>
            <a:pPr marL="274320" marR="0" lvl="0" indent="-274320" algn="l" defTabSz="914400" rtl="0" eaLnBrk="1" fontAlgn="auto" latinLnBrk="0" hangingPunct="1">
              <a:lnSpc>
                <a:spcPct val="110000"/>
              </a:lnSpc>
              <a:spcAft>
                <a:spcPts val="0"/>
              </a:spcAft>
              <a:buClr>
                <a:schemeClr val="accent1"/>
              </a:buClr>
              <a:buSzPct val="70000"/>
              <a:buFont typeface="Arial" pitchFamily="34" charset="0"/>
              <a:buChar char="•"/>
              <a:tabLst/>
              <a:defRPr/>
            </a:pPr>
            <a:r>
              <a:rPr kumimoji="0" lang="en-ZA" sz="2400" i="0" u="none" strike="noStrike" kern="1200" cap="none" spc="0" normalizeH="0" baseline="0" noProof="0" dirty="0" smtClean="0">
                <a:ln>
                  <a:noFill/>
                </a:ln>
                <a:solidFill>
                  <a:schemeClr val="tx2"/>
                </a:solidFill>
                <a:effectLst/>
                <a:uLnTx/>
                <a:uFillTx/>
                <a:latin typeface="+mn-lt"/>
                <a:ea typeface="+mn-ea"/>
                <a:cs typeface="+mn-cs"/>
              </a:rPr>
              <a:t>The concept of ‘exploration’ requires further consideration</a:t>
            </a:r>
          </a:p>
          <a:p>
            <a:pPr marL="274320" marR="0" lvl="0" indent="-274320" algn="l" defTabSz="914400" rtl="0" eaLnBrk="1" fontAlgn="auto" latinLnBrk="0" hangingPunct="1">
              <a:lnSpc>
                <a:spcPct val="110000"/>
              </a:lnSpc>
              <a:spcAft>
                <a:spcPts val="0"/>
              </a:spcAft>
              <a:buClr>
                <a:schemeClr val="accent1"/>
              </a:buClr>
              <a:buSzPct val="70000"/>
              <a:tabLst/>
              <a:defRPr/>
            </a:pPr>
            <a:r>
              <a:rPr lang="en-ZA" sz="2400" dirty="0" smtClean="0">
                <a:solidFill>
                  <a:schemeClr val="tx2"/>
                </a:solidFill>
              </a:rPr>
              <a:t>	Seems to be evident as a component (however elementary or advanced) of action from self differentiation (e.g. Person with severe physical disability) through to active participation??</a:t>
            </a:r>
            <a:endParaRPr kumimoji="0" lang="en-ZA" sz="2400" b="0" i="0" u="none" strike="noStrike" kern="1200" cap="none" spc="0" normalizeH="0" baseline="0" noProof="0" dirty="0" smtClean="0">
              <a:ln>
                <a:noFill/>
              </a:ln>
              <a:solidFill>
                <a:schemeClr val="tx2"/>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endParaRPr lang="en-ZA" sz="2400" dirty="0">
              <a:solidFill>
                <a:schemeClr val="tx2"/>
              </a:solidFill>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r>
              <a:rPr lang="en-ZA" sz="2400" dirty="0" smtClean="0">
                <a:solidFill>
                  <a:schemeClr val="tx2"/>
                </a:solidFill>
              </a:rPr>
              <a:t>	</a:t>
            </a:r>
            <a:r>
              <a:rPr lang="en-ZA" sz="3200" u="sng" dirty="0" smtClean="0">
                <a:solidFill>
                  <a:schemeClr val="tx2"/>
                </a:solidFill>
              </a:rPr>
              <a:t>Task concept </a:t>
            </a:r>
            <a:r>
              <a:rPr lang="en-ZA" sz="3200" dirty="0" smtClean="0">
                <a:solidFill>
                  <a:schemeClr val="tx2"/>
                </a:solidFill>
              </a:rPr>
              <a:t>= as defined and elaborated  by de Witt</a:t>
            </a:r>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endParaRPr lang="en-ZA" sz="2400" dirty="0">
              <a:solidFill>
                <a:schemeClr val="accent6">
                  <a:lumMod val="50000"/>
                </a:schemeClr>
              </a:solidFill>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endParaRPr lang="en-ZA" sz="2400" dirty="0" smtClean="0"/>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endParaRPr kumimoji="0" lang="en-ZA" sz="2400" b="0" i="0" u="none" strike="noStrike" kern="1200" cap="none" spc="0" normalizeH="0" baseline="0" noProof="0" dirty="0">
              <a:ln>
                <a:noFill/>
              </a:ln>
              <a:solidFill>
                <a:schemeClr val="tx1"/>
              </a:solidFill>
              <a:effectLst/>
              <a:uLnTx/>
              <a:uFillTx/>
              <a:latin typeface="+mn-lt"/>
              <a:ea typeface="+mn-ea"/>
              <a:cs typeface="+mn-cs"/>
            </a:endParaRPr>
          </a:p>
        </p:txBody>
      </p:sp>
      <p:pic>
        <p:nvPicPr>
          <p:cNvPr id="1027" name="Picture 3"/>
          <p:cNvPicPr>
            <a:picLocks noChangeAspect="1" noChangeArrowheads="1"/>
          </p:cNvPicPr>
          <p:nvPr/>
        </p:nvPicPr>
        <p:blipFill>
          <a:blip r:embed="rId2">
            <a:clrChange>
              <a:clrFrom>
                <a:srgbClr val="BBFDFD"/>
              </a:clrFrom>
              <a:clrTo>
                <a:srgbClr val="BBFDFD">
                  <a:alpha val="0"/>
                </a:srgbClr>
              </a:clrTo>
            </a:clrChange>
          </a:blip>
          <a:srcRect/>
          <a:stretch>
            <a:fillRect/>
          </a:stretch>
        </p:blipFill>
        <p:spPr bwMode="auto">
          <a:xfrm>
            <a:off x="457200" y="5105400"/>
            <a:ext cx="1143000" cy="114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685800"/>
          </a:xfrm>
        </p:spPr>
        <p:txBody>
          <a:bodyPr/>
          <a:lstStyle/>
          <a:p>
            <a:pPr>
              <a:buFont typeface="Arial" pitchFamily="34" charset="0"/>
              <a:buChar char="•"/>
            </a:pPr>
            <a:r>
              <a:rPr lang="en-ZA" b="1" dirty="0" smtClean="0"/>
              <a:t> Life Cycles and Levels</a:t>
            </a:r>
            <a:endParaRPr lang="en-ZA" b="1" dirty="0"/>
          </a:p>
        </p:txBody>
      </p:sp>
      <p:sp>
        <p:nvSpPr>
          <p:cNvPr id="3" name="Content Placeholder 2"/>
          <p:cNvSpPr>
            <a:spLocks noGrp="1"/>
          </p:cNvSpPr>
          <p:nvPr>
            <p:ph sz="quarter" idx="1"/>
          </p:nvPr>
        </p:nvSpPr>
        <p:spPr>
          <a:xfrm>
            <a:off x="228600" y="762000"/>
            <a:ext cx="8229600" cy="6096000"/>
          </a:xfrm>
        </p:spPr>
        <p:txBody>
          <a:bodyPr/>
          <a:lstStyle/>
          <a:p>
            <a:r>
              <a:rPr lang="en-ZA" dirty="0" smtClean="0">
                <a:solidFill>
                  <a:schemeClr val="tx2"/>
                </a:solidFill>
              </a:rPr>
              <a:t>Some differences of opinion here</a:t>
            </a:r>
          </a:p>
          <a:p>
            <a:pPr lvl="1"/>
            <a:r>
              <a:rPr lang="en-ZA" dirty="0" smtClean="0">
                <a:solidFill>
                  <a:schemeClr val="tx2"/>
                </a:solidFill>
              </a:rPr>
              <a:t>Cycle 1 - Age 0 to 5/6 (pre school)</a:t>
            </a:r>
          </a:p>
          <a:p>
            <a:pPr lvl="1"/>
            <a:r>
              <a:rPr lang="en-ZA" dirty="0" smtClean="0">
                <a:solidFill>
                  <a:schemeClr val="tx2"/>
                </a:solidFill>
              </a:rPr>
              <a:t>Cycle 2 - Age ± 7 to 18 (school age)</a:t>
            </a:r>
          </a:p>
          <a:p>
            <a:pPr lvl="1"/>
            <a:r>
              <a:rPr lang="en-ZA" dirty="0" smtClean="0">
                <a:solidFill>
                  <a:schemeClr val="tx2"/>
                </a:solidFill>
              </a:rPr>
              <a:t>Cycle 3 – Adult</a:t>
            </a:r>
          </a:p>
          <a:p>
            <a:pPr lvl="1"/>
            <a:endParaRPr lang="en-ZA" sz="800" dirty="0" smtClean="0">
              <a:solidFill>
                <a:schemeClr val="tx2"/>
              </a:solidFill>
            </a:endParaRPr>
          </a:p>
          <a:p>
            <a:r>
              <a:rPr lang="en-ZA" dirty="0" smtClean="0">
                <a:solidFill>
                  <a:schemeClr val="tx2"/>
                </a:solidFill>
              </a:rPr>
              <a:t>Cycles within a lifespan, manifest development and growth – one cycle builds on the other</a:t>
            </a:r>
          </a:p>
          <a:p>
            <a:endParaRPr lang="en-ZA" sz="800" dirty="0" smtClean="0">
              <a:solidFill>
                <a:schemeClr val="tx2"/>
              </a:solidFill>
            </a:endParaRPr>
          </a:p>
          <a:p>
            <a:r>
              <a:rPr lang="en-ZA" dirty="0" smtClean="0">
                <a:solidFill>
                  <a:schemeClr val="tx2"/>
                </a:solidFill>
              </a:rPr>
              <a:t>Qualitative differences need clarification – for each level e.g. Imitative Participation Level (du </a:t>
            </a:r>
            <a:r>
              <a:rPr lang="en-ZA" dirty="0" err="1" smtClean="0">
                <a:solidFill>
                  <a:schemeClr val="tx2"/>
                </a:solidFill>
              </a:rPr>
              <a:t>Toit</a:t>
            </a:r>
            <a:r>
              <a:rPr lang="en-ZA" dirty="0" smtClean="0">
                <a:solidFill>
                  <a:schemeClr val="tx2"/>
                </a:solidFill>
              </a:rPr>
              <a:t>)</a:t>
            </a:r>
          </a:p>
          <a:p>
            <a:pPr lvl="1"/>
            <a:r>
              <a:rPr lang="en-ZA" dirty="0" smtClean="0">
                <a:solidFill>
                  <a:schemeClr val="tx2"/>
                </a:solidFill>
              </a:rPr>
              <a:t>Cycle 1 – focus on egocentrically orientated imitation of motor &amp; play activities</a:t>
            </a:r>
          </a:p>
          <a:p>
            <a:pPr lvl="1"/>
            <a:r>
              <a:rPr lang="en-ZA" dirty="0" smtClean="0">
                <a:solidFill>
                  <a:schemeClr val="tx2"/>
                </a:solidFill>
              </a:rPr>
              <a:t>Cycle 2 – focus on imitation of motor, social &amp; skill activities</a:t>
            </a:r>
          </a:p>
          <a:p>
            <a:pPr lvl="1"/>
            <a:r>
              <a:rPr lang="en-ZA" dirty="0" smtClean="0">
                <a:solidFill>
                  <a:schemeClr val="tx2"/>
                </a:solidFill>
              </a:rPr>
              <a:t>Cycle 3 – focus on mature social behaviour and productive work competence</a:t>
            </a:r>
          </a:p>
          <a:p>
            <a:pPr lvl="1">
              <a:buNone/>
            </a:pPr>
            <a:endParaRPr lang="en-ZA" sz="2000" dirty="0" smtClean="0">
              <a:solidFill>
                <a:schemeClr val="tx2"/>
              </a:solidFill>
            </a:endParaRPr>
          </a:p>
          <a:p>
            <a:pPr lvl="1"/>
            <a:endParaRPr lang="en-ZA" dirty="0" smtClean="0">
              <a:solidFill>
                <a:schemeClr val="tx2"/>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2"/>
          <p:cNvSpPr>
            <a:spLocks noGrp="1"/>
          </p:cNvSpPr>
          <p:nvPr>
            <p:ph sz="quarter" idx="1"/>
          </p:nvPr>
        </p:nvSpPr>
        <p:spPr>
          <a:xfrm>
            <a:off x="457200" y="609600"/>
            <a:ext cx="7086600" cy="4724400"/>
          </a:xfrm>
        </p:spPr>
        <p:txBody>
          <a:bodyPr>
            <a:normAutofit/>
          </a:bodyPr>
          <a:lstStyle/>
          <a:p>
            <a:r>
              <a:rPr lang="en-ZA" dirty="0" smtClean="0">
                <a:solidFill>
                  <a:schemeClr val="tx2"/>
                </a:solidFill>
              </a:rPr>
              <a:t>Age and context have a definite impact on presentation of levels</a:t>
            </a:r>
          </a:p>
          <a:p>
            <a:pPr>
              <a:buNone/>
            </a:pPr>
            <a:endParaRPr lang="en-ZA" sz="800" dirty="0" smtClean="0">
              <a:solidFill>
                <a:schemeClr val="tx2"/>
              </a:solidFill>
            </a:endParaRPr>
          </a:p>
          <a:p>
            <a:r>
              <a:rPr lang="en-ZA" dirty="0" smtClean="0">
                <a:solidFill>
                  <a:schemeClr val="tx2"/>
                </a:solidFill>
              </a:rPr>
              <a:t>Qualitative and quantitative differences increase vertical (depth) and horizontal (width) dimensions, e.g. Child at imitative participation and adult at imitative participation</a:t>
            </a:r>
          </a:p>
          <a:p>
            <a:endParaRPr lang="en-ZA" sz="900" dirty="0" smtClean="0">
              <a:solidFill>
                <a:schemeClr val="tx2"/>
              </a:solidFill>
            </a:endParaRPr>
          </a:p>
          <a:p>
            <a:r>
              <a:rPr lang="en-ZA" dirty="0" smtClean="0">
                <a:solidFill>
                  <a:schemeClr val="tx2"/>
                </a:solidFill>
              </a:rPr>
              <a:t>Habituated activity (low level conscious control – automatic performance due to structural controls) will ‘distort’ manifestation of level</a:t>
            </a:r>
            <a:endParaRPr lang="en-ZA" dirty="0">
              <a:solidFill>
                <a:schemeClr val="tx2"/>
              </a:solidFill>
            </a:endParaRPr>
          </a:p>
        </p:txBody>
      </p:sp>
      <p:pic>
        <p:nvPicPr>
          <p:cNvPr id="5" name="Picture 3"/>
          <p:cNvPicPr>
            <a:picLocks noChangeAspect="1" noChangeArrowheads="1"/>
          </p:cNvPicPr>
          <p:nvPr/>
        </p:nvPicPr>
        <p:blipFill>
          <a:blip r:embed="rId2">
            <a:clrChange>
              <a:clrFrom>
                <a:srgbClr val="BBFDFD"/>
              </a:clrFrom>
              <a:clrTo>
                <a:srgbClr val="BBFDFD">
                  <a:alpha val="0"/>
                </a:srgbClr>
              </a:clrTo>
            </a:clrChange>
          </a:blip>
          <a:srcRect/>
          <a:stretch>
            <a:fillRect/>
          </a:stretch>
        </p:blipFill>
        <p:spPr bwMode="auto">
          <a:xfrm>
            <a:off x="7772400" y="3657600"/>
            <a:ext cx="1143000" cy="1143000"/>
          </a:xfrm>
          <a:prstGeom prst="rect">
            <a:avLst/>
          </a:prstGeom>
          <a:noFill/>
          <a:ln w="9525">
            <a:noFill/>
            <a:miter lim="800000"/>
            <a:headEnd/>
            <a:tailEnd/>
          </a:ln>
        </p:spPr>
      </p:pic>
      <p:pic>
        <p:nvPicPr>
          <p:cNvPr id="6" name="Picture 7"/>
          <p:cNvPicPr>
            <a:picLocks noChangeAspect="1" noChangeArrowheads="1"/>
          </p:cNvPicPr>
          <p:nvPr/>
        </p:nvPicPr>
        <p:blipFill>
          <a:blip r:embed="rId3"/>
          <a:srcRect/>
          <a:stretch>
            <a:fillRect/>
          </a:stretch>
        </p:blipFill>
        <p:spPr bwMode="auto">
          <a:xfrm>
            <a:off x="7772400" y="1905000"/>
            <a:ext cx="1148853" cy="1177219"/>
          </a:xfrm>
          <a:prstGeom prst="rect">
            <a:avLst/>
          </a:prstGeom>
          <a:noFill/>
          <a:ln w="9525">
            <a:noFill/>
            <a:miter lim="800000"/>
            <a:headEnd/>
            <a:tailEnd/>
          </a:ln>
        </p:spPr>
      </p:pic>
      <p:pic>
        <p:nvPicPr>
          <p:cNvPr id="7" name="Picture 4"/>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7619999" y="228600"/>
            <a:ext cx="1149585" cy="114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clrChange>
              <a:clrFrom>
                <a:srgbClr val="FFFFFF"/>
              </a:clrFrom>
              <a:clrTo>
                <a:srgbClr val="FFFFFF">
                  <a:alpha val="0"/>
                </a:srgbClr>
              </a:clrTo>
            </a:clrChange>
            <a:lum bright="-10000"/>
          </a:blip>
          <a:srcRect/>
          <a:stretch>
            <a:fillRect/>
          </a:stretch>
        </p:blipFill>
        <p:spPr bwMode="auto">
          <a:xfrm>
            <a:off x="0" y="838200"/>
            <a:ext cx="3733800" cy="4267200"/>
          </a:xfrm>
          <a:prstGeom prst="rect">
            <a:avLst/>
          </a:prstGeom>
          <a:noFill/>
          <a:ln w="9525">
            <a:noFill/>
            <a:miter lim="800000"/>
            <a:headEnd/>
            <a:tailEnd/>
          </a:ln>
        </p:spPr>
      </p:pic>
      <p:sp>
        <p:nvSpPr>
          <p:cNvPr id="5" name="Title 1"/>
          <p:cNvSpPr>
            <a:spLocks noGrp="1"/>
          </p:cNvSpPr>
          <p:nvPr>
            <p:ph type="title"/>
          </p:nvPr>
        </p:nvSpPr>
        <p:spPr>
          <a:xfrm>
            <a:off x="685800" y="0"/>
            <a:ext cx="7467600" cy="685800"/>
          </a:xfrm>
        </p:spPr>
        <p:txBody>
          <a:bodyPr/>
          <a:lstStyle/>
          <a:p>
            <a:r>
              <a:rPr lang="en-ZA" b="1" dirty="0" smtClean="0"/>
              <a:t>Spiral Nature of Development</a:t>
            </a:r>
            <a:endParaRPr lang="en-ZA" b="1" dirty="0"/>
          </a:p>
        </p:txBody>
      </p:sp>
      <p:sp>
        <p:nvSpPr>
          <p:cNvPr id="7" name="Content Placeholder 2"/>
          <p:cNvSpPr txBox="1">
            <a:spLocks/>
          </p:cNvSpPr>
          <p:nvPr/>
        </p:nvSpPr>
        <p:spPr>
          <a:xfrm>
            <a:off x="3581400" y="685800"/>
            <a:ext cx="5562600" cy="6172200"/>
          </a:xfrm>
          <a:prstGeom prst="rect">
            <a:avLst/>
          </a:prstGeom>
        </p:spPr>
        <p:txBody>
          <a:bodyPr vert="horz">
            <a:normAutofit fontScale="92500"/>
          </a:bodyPr>
          <a:lstStyle/>
          <a:p>
            <a:pPr marL="274320" marR="0" lvl="0" indent="-274320" algn="l" defTabSz="914400" rtl="0" eaLnBrk="1" fontAlgn="auto" latinLnBrk="0" hangingPunct="1">
              <a:lnSpc>
                <a:spcPct val="150000"/>
              </a:lnSpc>
              <a:spcBef>
                <a:spcPts val="600"/>
              </a:spcBef>
              <a:spcAft>
                <a:spcPts val="0"/>
              </a:spcAft>
              <a:buClr>
                <a:schemeClr val="accent1"/>
              </a:buClr>
              <a:buSzPct val="70000"/>
              <a:buFont typeface="Wingdings"/>
              <a:buNone/>
              <a:tabLst/>
              <a:defRPr/>
            </a:pPr>
            <a:r>
              <a:rPr kumimoji="0" lang="en-ZA" sz="2400" b="0" i="0" u="none" strike="noStrike" kern="1200" cap="none" spc="0" normalizeH="0" baseline="0" noProof="0" dirty="0" smtClean="0">
                <a:ln>
                  <a:noFill/>
                </a:ln>
                <a:solidFill>
                  <a:schemeClr val="tx1"/>
                </a:solidFill>
                <a:effectLst/>
                <a:uLnTx/>
                <a:uFillTx/>
                <a:latin typeface="+mn-lt"/>
                <a:ea typeface="+mn-ea"/>
                <a:cs typeface="+mn-cs"/>
              </a:rPr>
              <a:t>	</a:t>
            </a:r>
            <a:r>
              <a:rPr kumimoji="0" lang="en-ZA" sz="2400" b="0" i="0" u="none" strike="noStrike" kern="1200" cap="none" spc="0" normalizeH="0" baseline="0" noProof="0" dirty="0" smtClean="0">
                <a:ln>
                  <a:noFill/>
                </a:ln>
                <a:solidFill>
                  <a:schemeClr val="tx2"/>
                </a:solidFill>
                <a:effectLst/>
                <a:uLnTx/>
                <a:uFillTx/>
                <a:latin typeface="+mn-lt"/>
                <a:ea typeface="+mn-ea"/>
                <a:cs typeface="+mn-cs"/>
              </a:rPr>
              <a:t>Spiral simply illustrates evolving and expanding nature of all ability and skill, e.g. </a:t>
            </a:r>
            <a:r>
              <a:rPr kumimoji="0" lang="en-ZA" sz="2400" b="0" i="0" u="sng" strike="noStrike" kern="1200" cap="none" spc="0" normalizeH="0" baseline="0" noProof="0" dirty="0" smtClean="0">
                <a:ln>
                  <a:noFill/>
                </a:ln>
                <a:solidFill>
                  <a:schemeClr val="tx2"/>
                </a:solidFill>
                <a:effectLst/>
                <a:uLnTx/>
                <a:uFillTx/>
                <a:latin typeface="+mn-lt"/>
                <a:ea typeface="+mn-ea"/>
                <a:cs typeface="+mn-cs"/>
              </a:rPr>
              <a:t>Self differentiation</a:t>
            </a:r>
            <a:r>
              <a:rPr kumimoji="0" lang="en-ZA" sz="2400" b="0" i="0" u="none" strike="noStrike" kern="1200" cap="none" spc="0" normalizeH="0" baseline="0" noProof="0" dirty="0" smtClean="0">
                <a:ln>
                  <a:noFill/>
                </a:ln>
                <a:solidFill>
                  <a:schemeClr val="tx2"/>
                </a:solidFill>
                <a:effectLst/>
                <a:uLnTx/>
                <a:uFillTx/>
                <a:latin typeface="+mn-lt"/>
                <a:ea typeface="+mn-ea"/>
                <a:cs typeface="+mn-cs"/>
              </a:rPr>
              <a:t> starts at level of SD, the sense of self keeps on developing from basic awareness as a separate being, physical, differentiating characteristics and functions           sense of self and basic ability            </a:t>
            </a:r>
            <a:r>
              <a:rPr lang="en-ZA" sz="2400" dirty="0" smtClean="0">
                <a:solidFill>
                  <a:schemeClr val="tx2"/>
                </a:solidFill>
              </a:rPr>
              <a:t> </a:t>
            </a:r>
            <a:r>
              <a:rPr kumimoji="0" lang="en-ZA" sz="2400" b="0" i="0" u="none" strike="noStrike" kern="1200" cap="none" spc="0" normalizeH="0" baseline="0" noProof="0" dirty="0" smtClean="0">
                <a:ln>
                  <a:noFill/>
                </a:ln>
                <a:solidFill>
                  <a:schemeClr val="tx2"/>
                </a:solidFill>
                <a:effectLst/>
                <a:uLnTx/>
                <a:uFillTx/>
                <a:latin typeface="+mn-lt"/>
                <a:ea typeface="+mn-ea"/>
                <a:cs typeface="+mn-cs"/>
              </a:rPr>
              <a:t>awareness development &amp; application ability &amp; skill </a:t>
            </a:r>
          </a:p>
          <a:p>
            <a:pPr marL="274320" marR="0" lvl="0" indent="-274320" algn="l" defTabSz="914400" rtl="0" eaLnBrk="1" fontAlgn="auto" latinLnBrk="0" hangingPunct="1">
              <a:lnSpc>
                <a:spcPct val="150000"/>
              </a:lnSpc>
              <a:spcBef>
                <a:spcPts val="600"/>
              </a:spcBef>
              <a:spcAft>
                <a:spcPts val="0"/>
              </a:spcAft>
              <a:buClr>
                <a:schemeClr val="accent1"/>
              </a:buClr>
              <a:buSzPct val="70000"/>
              <a:buFont typeface="Wingdings"/>
              <a:buNone/>
              <a:tabLst/>
              <a:defRPr/>
            </a:pPr>
            <a:r>
              <a:rPr kumimoji="0" lang="en-ZA" sz="2400" b="0" i="0" u="none" strike="noStrike" kern="1200" cap="none" spc="0" normalizeH="0" baseline="0" noProof="0" dirty="0" smtClean="0">
                <a:ln>
                  <a:noFill/>
                </a:ln>
                <a:solidFill>
                  <a:schemeClr val="tx2"/>
                </a:solidFill>
                <a:effectLst/>
                <a:uLnTx/>
                <a:uFillTx/>
                <a:latin typeface="+mn-lt"/>
                <a:ea typeface="+mn-ea"/>
                <a:cs typeface="+mn-cs"/>
              </a:rPr>
              <a:t>	eventual self actualisation</a:t>
            </a:r>
            <a:endParaRPr kumimoji="0" lang="en-ZA" sz="2400" b="0" i="0" u="none" strike="noStrike" kern="1200" cap="none" spc="0" normalizeH="0" baseline="0" noProof="0" dirty="0">
              <a:ln>
                <a:noFill/>
              </a:ln>
              <a:solidFill>
                <a:schemeClr val="tx2"/>
              </a:solidFill>
              <a:effectLst/>
              <a:uLnTx/>
              <a:uFillTx/>
              <a:latin typeface="+mn-lt"/>
              <a:ea typeface="+mn-ea"/>
              <a:cs typeface="+mn-cs"/>
            </a:endParaRPr>
          </a:p>
        </p:txBody>
      </p:sp>
      <p:sp>
        <p:nvSpPr>
          <p:cNvPr id="8" name="Right Arrow 7"/>
          <p:cNvSpPr/>
          <p:nvPr/>
        </p:nvSpPr>
        <p:spPr>
          <a:xfrm>
            <a:off x="5257800" y="4419600"/>
            <a:ext cx="6096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9" name="Right Arrow 8"/>
          <p:cNvSpPr/>
          <p:nvPr/>
        </p:nvSpPr>
        <p:spPr>
          <a:xfrm>
            <a:off x="4953000" y="4953000"/>
            <a:ext cx="685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0" name="Right Arrow 9"/>
          <p:cNvSpPr/>
          <p:nvPr/>
        </p:nvSpPr>
        <p:spPr>
          <a:xfrm>
            <a:off x="7696200" y="5410200"/>
            <a:ext cx="685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7467600" cy="639762"/>
          </a:xfrm>
        </p:spPr>
        <p:txBody>
          <a:bodyPr/>
          <a:lstStyle/>
          <a:p>
            <a:r>
              <a:rPr lang="en-ZA" b="1" dirty="0" smtClean="0"/>
              <a:t>Hierarchy of Concepts:</a:t>
            </a:r>
            <a:endParaRPr lang="en-ZA" b="1" dirty="0"/>
          </a:p>
        </p:txBody>
      </p:sp>
      <p:sp>
        <p:nvSpPr>
          <p:cNvPr id="3" name="Content Placeholder 2"/>
          <p:cNvSpPr>
            <a:spLocks noGrp="1"/>
          </p:cNvSpPr>
          <p:nvPr>
            <p:ph sz="quarter" idx="1"/>
          </p:nvPr>
        </p:nvSpPr>
        <p:spPr>
          <a:xfrm>
            <a:off x="5181600" y="0"/>
            <a:ext cx="3962400" cy="2438400"/>
          </a:xfrm>
          <a:ln>
            <a:noFill/>
          </a:ln>
        </p:spPr>
        <p:txBody>
          <a:bodyPr/>
          <a:lstStyle/>
          <a:p>
            <a:r>
              <a:rPr lang="en-ZA" dirty="0" smtClean="0">
                <a:solidFill>
                  <a:schemeClr val="tx2"/>
                </a:solidFill>
              </a:rPr>
              <a:t>Concept: abstract idea or notion</a:t>
            </a:r>
          </a:p>
          <a:p>
            <a:r>
              <a:rPr lang="en-ZA" dirty="0" smtClean="0">
                <a:solidFill>
                  <a:schemeClr val="tx2"/>
                </a:solidFill>
              </a:rPr>
              <a:t>Hierarchy based on common properties among items </a:t>
            </a:r>
          </a:p>
          <a:p>
            <a:pPr algn="ctr">
              <a:buNone/>
            </a:pPr>
            <a:r>
              <a:rPr lang="en-ZA" dirty="0" smtClean="0">
                <a:solidFill>
                  <a:schemeClr val="tx2"/>
                </a:solidFill>
              </a:rPr>
              <a:t>			(Weiten)</a:t>
            </a:r>
            <a:endParaRPr lang="en-ZA" dirty="0">
              <a:solidFill>
                <a:schemeClr val="tx2"/>
              </a:solidFill>
            </a:endParaRPr>
          </a:p>
        </p:txBody>
      </p:sp>
      <p:sp>
        <p:nvSpPr>
          <p:cNvPr id="5" name="Content Placeholder 2"/>
          <p:cNvSpPr txBox="1">
            <a:spLocks/>
          </p:cNvSpPr>
          <p:nvPr/>
        </p:nvSpPr>
        <p:spPr>
          <a:xfrm>
            <a:off x="304800" y="2514600"/>
            <a:ext cx="7848600" cy="3962400"/>
          </a:xfrm>
          <a:prstGeom prst="rect">
            <a:avLst/>
          </a:prstGeom>
          <a:ln>
            <a:noFill/>
          </a:ln>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r>
              <a:rPr kumimoji="0" lang="en-ZA" sz="2800" b="1" i="0" strike="noStrike" kern="1200" cap="none" spc="0" normalizeH="0" baseline="0" noProof="0" dirty="0" smtClean="0">
                <a:ln>
                  <a:noFill/>
                </a:ln>
                <a:solidFill>
                  <a:schemeClr val="tx2"/>
                </a:solidFill>
                <a:effectLst/>
                <a:uLnTx/>
                <a:uFillTx/>
                <a:latin typeface="+mn-lt"/>
                <a:ea typeface="+mn-ea"/>
                <a:cs typeface="+mn-cs"/>
              </a:rPr>
              <a:t>Basic Concepts</a:t>
            </a:r>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endParaRPr kumimoji="0" lang="en-ZA" sz="800" b="0" i="0" u="none" strike="noStrike" kern="1200" cap="none" spc="0" normalizeH="0" baseline="0" noProof="0" dirty="0" smtClean="0">
              <a:ln>
                <a:noFill/>
              </a:ln>
              <a:solidFill>
                <a:schemeClr val="tx2"/>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lang="en-ZA" sz="2400" dirty="0" smtClean="0">
                <a:solidFill>
                  <a:schemeClr val="tx2"/>
                </a:solidFill>
              </a:rPr>
              <a:t>One-dimensional concepts, relating to the physical </a:t>
            </a:r>
            <a:r>
              <a:rPr lang="en-ZA" sz="2800" b="1" dirty="0" smtClean="0">
                <a:solidFill>
                  <a:srgbClr val="6A257F"/>
                </a:solidFill>
              </a:rPr>
              <a:t>characteristics</a:t>
            </a:r>
            <a:r>
              <a:rPr lang="en-ZA" sz="2400" dirty="0" smtClean="0">
                <a:solidFill>
                  <a:srgbClr val="058DD1"/>
                </a:solidFill>
              </a:rPr>
              <a:t> </a:t>
            </a:r>
            <a:r>
              <a:rPr lang="en-ZA" sz="2400" dirty="0" smtClean="0">
                <a:solidFill>
                  <a:schemeClr val="tx2"/>
                </a:solidFill>
              </a:rPr>
              <a:t>of objects and materials, e.g. shape, colour, size</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endParaRPr lang="en-ZA" sz="800" dirty="0" smtClean="0">
              <a:solidFill>
                <a:schemeClr val="tx2">
                  <a:lumMod val="50000"/>
                </a:schemeClr>
              </a:solidFill>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lang="en-ZA" sz="2400" dirty="0" smtClean="0">
                <a:solidFill>
                  <a:schemeClr val="tx2"/>
                </a:solidFill>
              </a:rPr>
              <a:t>Can lead to confusion, e.g. attempt to eat a round green ball</a:t>
            </a:r>
          </a:p>
        </p:txBody>
      </p:sp>
      <p:pic>
        <p:nvPicPr>
          <p:cNvPr id="9218" name="Picture 2"/>
          <p:cNvPicPr>
            <a:picLocks noChangeAspect="1" noChangeArrowheads="1"/>
          </p:cNvPicPr>
          <p:nvPr/>
        </p:nvPicPr>
        <p:blipFill>
          <a:blip r:embed="rId2"/>
          <a:srcRect/>
          <a:stretch>
            <a:fillRect/>
          </a:stretch>
        </p:blipFill>
        <p:spPr bwMode="auto">
          <a:xfrm>
            <a:off x="3352800" y="2057400"/>
            <a:ext cx="1057275" cy="1114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1066800"/>
            <a:ext cx="8153400" cy="4873752"/>
          </a:xfrm>
        </p:spPr>
        <p:txBody>
          <a:bodyPr/>
          <a:lstStyle/>
          <a:p>
            <a:pPr>
              <a:buNone/>
            </a:pPr>
            <a:r>
              <a:rPr lang="en-ZA" sz="2800" b="1" dirty="0" smtClean="0">
                <a:solidFill>
                  <a:schemeClr val="tx2"/>
                </a:solidFill>
              </a:rPr>
              <a:t>Elementary Concepts</a:t>
            </a:r>
          </a:p>
          <a:p>
            <a:pPr>
              <a:buNone/>
            </a:pPr>
            <a:endParaRPr lang="en-ZA" sz="800" b="1" u="sng" dirty="0" smtClean="0">
              <a:solidFill>
                <a:schemeClr val="tx2"/>
              </a:solidFill>
            </a:endParaRPr>
          </a:p>
          <a:p>
            <a:r>
              <a:rPr lang="en-ZA" dirty="0" smtClean="0">
                <a:solidFill>
                  <a:schemeClr val="tx2"/>
                </a:solidFill>
              </a:rPr>
              <a:t>Multi-dimensional concepts enabling clients to </a:t>
            </a:r>
            <a:r>
              <a:rPr lang="en-ZA" sz="2800" b="1" dirty="0" smtClean="0">
                <a:solidFill>
                  <a:srgbClr val="6A257F"/>
                </a:solidFill>
              </a:rPr>
              <a:t>identify</a:t>
            </a:r>
            <a:r>
              <a:rPr lang="en-ZA" dirty="0" smtClean="0">
                <a:solidFill>
                  <a:schemeClr val="tx2"/>
                </a:solidFill>
              </a:rPr>
              <a:t> and name objects and materials related to their physical characteristics (even if unable to verbalise)</a:t>
            </a:r>
          </a:p>
          <a:p>
            <a:endParaRPr lang="en-ZA" sz="800" dirty="0" smtClean="0">
              <a:solidFill>
                <a:schemeClr val="tx2"/>
              </a:solidFill>
            </a:endParaRPr>
          </a:p>
          <a:p>
            <a:r>
              <a:rPr lang="en-ZA" dirty="0" smtClean="0">
                <a:solidFill>
                  <a:schemeClr val="tx2"/>
                </a:solidFill>
              </a:rPr>
              <a:t>It allows client to have a general idea of function and gives an awareness about the influence he/she can have on it by handling it (e.g. eat it up, squash it)</a:t>
            </a:r>
          </a:p>
          <a:p>
            <a:endParaRPr lang="en-ZA" sz="800" dirty="0" smtClean="0">
              <a:solidFill>
                <a:schemeClr val="tx2"/>
              </a:solidFill>
            </a:endParaRPr>
          </a:p>
          <a:p>
            <a:r>
              <a:rPr lang="en-ZA" dirty="0" smtClean="0">
                <a:solidFill>
                  <a:schemeClr val="tx2"/>
                </a:solidFill>
              </a:rPr>
              <a:t>Rudimentary concept of objects/materials/body</a:t>
            </a:r>
            <a:endParaRPr lang="en-ZA" dirty="0">
              <a:solidFill>
                <a:schemeClr val="tx2"/>
              </a:solidFill>
            </a:endParaRPr>
          </a:p>
        </p:txBody>
      </p:sp>
      <p:pic>
        <p:nvPicPr>
          <p:cNvPr id="10243" name="Picture 3"/>
          <p:cNvPicPr>
            <a:picLocks noChangeAspect="1" noChangeArrowheads="1"/>
          </p:cNvPicPr>
          <p:nvPr/>
        </p:nvPicPr>
        <p:blipFill>
          <a:blip r:embed="rId2"/>
          <a:srcRect/>
          <a:stretch>
            <a:fillRect/>
          </a:stretch>
        </p:blipFill>
        <p:spPr bwMode="auto">
          <a:xfrm>
            <a:off x="4648200" y="457200"/>
            <a:ext cx="1095375" cy="1133475"/>
          </a:xfrm>
          <a:prstGeom prst="rect">
            <a:avLst/>
          </a:prstGeom>
          <a:noFill/>
          <a:ln w="9525">
            <a:noFill/>
            <a:miter lim="800000"/>
            <a:headEnd/>
            <a:tailEnd/>
          </a:ln>
        </p:spPr>
      </p:pic>
      <p:pic>
        <p:nvPicPr>
          <p:cNvPr id="6" name="Picture 2"/>
          <p:cNvPicPr>
            <a:picLocks noChangeAspect="1" noChangeArrowheads="1"/>
          </p:cNvPicPr>
          <p:nvPr/>
        </p:nvPicPr>
        <p:blipFill>
          <a:blip r:embed="rId3"/>
          <a:srcRect/>
          <a:stretch>
            <a:fillRect/>
          </a:stretch>
        </p:blipFill>
        <p:spPr bwMode="auto">
          <a:xfrm>
            <a:off x="5791200" y="457200"/>
            <a:ext cx="1057275" cy="1114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914400"/>
            <a:ext cx="8305800" cy="5559552"/>
          </a:xfrm>
        </p:spPr>
        <p:txBody>
          <a:bodyPr/>
          <a:lstStyle/>
          <a:p>
            <a:pPr>
              <a:buNone/>
            </a:pPr>
            <a:r>
              <a:rPr lang="en-ZA" sz="2800" b="1" dirty="0" smtClean="0">
                <a:solidFill>
                  <a:schemeClr val="tx2"/>
                </a:solidFill>
              </a:rPr>
              <a:t>Composite Concepts</a:t>
            </a:r>
          </a:p>
          <a:p>
            <a:endParaRPr lang="en-ZA" sz="800" dirty="0" smtClean="0"/>
          </a:p>
          <a:p>
            <a:r>
              <a:rPr lang="en-ZA" dirty="0" smtClean="0">
                <a:solidFill>
                  <a:schemeClr val="tx2"/>
                </a:solidFill>
              </a:rPr>
              <a:t>Describes the ability to </a:t>
            </a:r>
            <a:r>
              <a:rPr lang="en-ZA" sz="2800" b="1" dirty="0" smtClean="0">
                <a:solidFill>
                  <a:srgbClr val="6A257F"/>
                </a:solidFill>
              </a:rPr>
              <a:t>group items </a:t>
            </a:r>
            <a:r>
              <a:rPr lang="en-ZA" dirty="0" smtClean="0">
                <a:solidFill>
                  <a:schemeClr val="tx2"/>
                </a:solidFill>
              </a:rPr>
              <a:t>into classes according to their characteristics and </a:t>
            </a:r>
            <a:r>
              <a:rPr lang="en-ZA" sz="2800" b="1" dirty="0" smtClean="0">
                <a:solidFill>
                  <a:srgbClr val="6A257F"/>
                </a:solidFill>
              </a:rPr>
              <a:t>functions</a:t>
            </a:r>
            <a:r>
              <a:rPr lang="en-ZA" dirty="0" smtClean="0">
                <a:solidFill>
                  <a:schemeClr val="tx2"/>
                </a:solidFill>
              </a:rPr>
              <a:t>, which allows the client to </a:t>
            </a:r>
            <a:r>
              <a:rPr lang="en-ZA" sz="2800" b="1" dirty="0" smtClean="0">
                <a:solidFill>
                  <a:srgbClr val="6A257F"/>
                </a:solidFill>
              </a:rPr>
              <a:t>make assumptions </a:t>
            </a:r>
            <a:r>
              <a:rPr lang="en-ZA" dirty="0" smtClean="0">
                <a:solidFill>
                  <a:schemeClr val="tx2"/>
                </a:solidFill>
              </a:rPr>
              <a:t>about similar objects and materials in terms of their quality, function and characteristics. This then allows clients to modify their behaviour towards the objects, e.g. Apple, orange, banana and guava are all fruit and thus edible; cake of soap, water, towel are for washing face.</a:t>
            </a:r>
          </a:p>
          <a:p>
            <a:endParaRPr lang="en-ZA" sz="800" dirty="0" smtClean="0"/>
          </a:p>
          <a:p>
            <a:r>
              <a:rPr lang="en-ZA" dirty="0" smtClean="0">
                <a:solidFill>
                  <a:schemeClr val="tx2"/>
                </a:solidFill>
              </a:rPr>
              <a:t>Simple and complex composite concepts include awareness of context (where, when)</a:t>
            </a:r>
            <a:endParaRPr lang="en-ZA" dirty="0">
              <a:solidFill>
                <a:schemeClr val="tx2"/>
              </a:solidFill>
            </a:endParaRPr>
          </a:p>
        </p:txBody>
      </p:sp>
      <p:pic>
        <p:nvPicPr>
          <p:cNvPr id="11266" name="Picture 2"/>
          <p:cNvPicPr>
            <a:picLocks noChangeAspect="1" noChangeArrowheads="1"/>
          </p:cNvPicPr>
          <p:nvPr/>
        </p:nvPicPr>
        <p:blipFill>
          <a:blip r:embed="rId2"/>
          <a:srcRect/>
          <a:stretch>
            <a:fillRect/>
          </a:stretch>
        </p:blipFill>
        <p:spPr bwMode="auto">
          <a:xfrm>
            <a:off x="4114800" y="304800"/>
            <a:ext cx="1123950" cy="1133475"/>
          </a:xfrm>
          <a:prstGeom prst="rect">
            <a:avLst/>
          </a:prstGeom>
          <a:noFill/>
          <a:ln w="9525">
            <a:noFill/>
            <a:miter lim="800000"/>
            <a:headEnd/>
            <a:tailEnd/>
          </a:ln>
        </p:spPr>
      </p:pic>
      <p:pic>
        <p:nvPicPr>
          <p:cNvPr id="5" name="Picture 3"/>
          <p:cNvPicPr>
            <a:picLocks noChangeAspect="1" noChangeArrowheads="1"/>
          </p:cNvPicPr>
          <p:nvPr/>
        </p:nvPicPr>
        <p:blipFill>
          <a:blip r:embed="rId3"/>
          <a:srcRect/>
          <a:stretch>
            <a:fillRect/>
          </a:stretch>
        </p:blipFill>
        <p:spPr bwMode="auto">
          <a:xfrm>
            <a:off x="5257800" y="304800"/>
            <a:ext cx="1095375" cy="1133475"/>
          </a:xfrm>
          <a:prstGeom prst="rect">
            <a:avLst/>
          </a:prstGeom>
          <a:noFill/>
          <a:ln w="9525">
            <a:noFill/>
            <a:miter lim="800000"/>
            <a:headEnd/>
            <a:tailEnd/>
          </a:ln>
        </p:spPr>
      </p:pic>
      <p:pic>
        <p:nvPicPr>
          <p:cNvPr id="6" name="Picture 2"/>
          <p:cNvPicPr>
            <a:picLocks noChangeAspect="1" noChangeArrowheads="1"/>
          </p:cNvPicPr>
          <p:nvPr/>
        </p:nvPicPr>
        <p:blipFill>
          <a:blip r:embed="rId4"/>
          <a:srcRect/>
          <a:stretch>
            <a:fillRect/>
          </a:stretch>
        </p:blipFill>
        <p:spPr bwMode="auto">
          <a:xfrm>
            <a:off x="6400800" y="304800"/>
            <a:ext cx="1057275" cy="1114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914400"/>
            <a:ext cx="7620000" cy="5559552"/>
          </a:xfrm>
        </p:spPr>
        <p:txBody>
          <a:bodyPr>
            <a:normAutofit lnSpcReduction="10000"/>
          </a:bodyPr>
          <a:lstStyle/>
          <a:p>
            <a:pPr>
              <a:buNone/>
            </a:pPr>
            <a:r>
              <a:rPr lang="en-ZA" sz="2800" b="1" dirty="0" smtClean="0">
                <a:solidFill>
                  <a:schemeClr val="tx2"/>
                </a:solidFill>
              </a:rPr>
              <a:t>Abstract concepts</a:t>
            </a:r>
            <a:endParaRPr lang="en-ZA" sz="2800" dirty="0" smtClean="0">
              <a:solidFill>
                <a:schemeClr val="tx2"/>
              </a:solidFill>
            </a:endParaRPr>
          </a:p>
          <a:p>
            <a:pPr>
              <a:buNone/>
            </a:pPr>
            <a:endParaRPr lang="en-ZA" sz="800" dirty="0" smtClean="0">
              <a:solidFill>
                <a:schemeClr val="tx2"/>
              </a:solidFill>
            </a:endParaRPr>
          </a:p>
          <a:p>
            <a:r>
              <a:rPr lang="en-ZA" dirty="0" smtClean="0">
                <a:solidFill>
                  <a:schemeClr val="tx2"/>
                </a:solidFill>
              </a:rPr>
              <a:t>Very complex, multi-dimensional concepts that deal with the theoretical rather than the concrete</a:t>
            </a:r>
          </a:p>
          <a:p>
            <a:endParaRPr lang="en-ZA" sz="800" dirty="0" smtClean="0"/>
          </a:p>
          <a:p>
            <a:r>
              <a:rPr lang="en-ZA" sz="2800" b="1" dirty="0" smtClean="0">
                <a:solidFill>
                  <a:srgbClr val="6A257F"/>
                </a:solidFill>
              </a:rPr>
              <a:t>Non-concrete</a:t>
            </a:r>
            <a:r>
              <a:rPr lang="en-ZA" dirty="0" smtClean="0"/>
              <a:t> </a:t>
            </a:r>
            <a:r>
              <a:rPr lang="en-ZA" dirty="0" smtClean="0">
                <a:solidFill>
                  <a:schemeClr val="tx2"/>
                </a:solidFill>
              </a:rPr>
              <a:t>(i.e. intangible – things you cannot touch, smell, hear, taste at that very moment), e.g. time, space, symbols for presumptions, love, democracy, freedom, interpretation of proverbs, idioms, self concept, personal causation 		</a:t>
            </a:r>
          </a:p>
          <a:p>
            <a:pPr lvl="2" algn="r">
              <a:buNone/>
            </a:pPr>
            <a:r>
              <a:rPr lang="en-ZA" dirty="0" smtClean="0">
                <a:solidFill>
                  <a:schemeClr val="tx2"/>
                </a:solidFill>
              </a:rPr>
              <a:t>(adapted, Wits)</a:t>
            </a:r>
          </a:p>
          <a:p>
            <a:endParaRPr lang="en-ZA" sz="800" dirty="0" smtClean="0">
              <a:solidFill>
                <a:schemeClr val="tx2"/>
              </a:solidFill>
            </a:endParaRPr>
          </a:p>
          <a:p>
            <a:r>
              <a:rPr lang="en-ZA" dirty="0" smtClean="0">
                <a:solidFill>
                  <a:schemeClr val="tx2"/>
                </a:solidFill>
              </a:rPr>
              <a:t>Abstract concept formation is enabled by and enables abstract thinking, planning, evaluation, organisation, anticipation &amp; adaption</a:t>
            </a:r>
            <a:endParaRPr lang="en-ZA" dirty="0">
              <a:solidFill>
                <a:schemeClr val="tx2"/>
              </a:solidFill>
            </a:endParaRPr>
          </a:p>
        </p:txBody>
      </p:sp>
      <p:pic>
        <p:nvPicPr>
          <p:cNvPr id="12290" name="Picture 2"/>
          <p:cNvPicPr>
            <a:picLocks noChangeAspect="1" noChangeArrowheads="1"/>
          </p:cNvPicPr>
          <p:nvPr/>
        </p:nvPicPr>
        <p:blipFill>
          <a:blip r:embed="rId2"/>
          <a:srcRect/>
          <a:stretch>
            <a:fillRect/>
          </a:stretch>
        </p:blipFill>
        <p:spPr bwMode="auto">
          <a:xfrm>
            <a:off x="3962400" y="381000"/>
            <a:ext cx="1228725" cy="1143000"/>
          </a:xfrm>
          <a:prstGeom prst="rect">
            <a:avLst/>
          </a:prstGeom>
          <a:noFill/>
          <a:ln w="9525">
            <a:noFill/>
            <a:miter lim="800000"/>
            <a:headEnd/>
            <a:tailEnd/>
          </a:ln>
        </p:spPr>
      </p:pic>
      <p:pic>
        <p:nvPicPr>
          <p:cNvPr id="5" name="Picture 2"/>
          <p:cNvPicPr>
            <a:picLocks noChangeAspect="1" noChangeArrowheads="1"/>
          </p:cNvPicPr>
          <p:nvPr/>
        </p:nvPicPr>
        <p:blipFill>
          <a:blip r:embed="rId3"/>
          <a:srcRect/>
          <a:stretch>
            <a:fillRect/>
          </a:stretch>
        </p:blipFill>
        <p:spPr bwMode="auto">
          <a:xfrm>
            <a:off x="5181600" y="304800"/>
            <a:ext cx="1123950" cy="1133475"/>
          </a:xfrm>
          <a:prstGeom prst="rect">
            <a:avLst/>
          </a:prstGeom>
          <a:noFill/>
          <a:ln w="9525">
            <a:noFill/>
            <a:miter lim="800000"/>
            <a:headEnd/>
            <a:tailEnd/>
          </a:ln>
        </p:spPr>
      </p:pic>
      <p:pic>
        <p:nvPicPr>
          <p:cNvPr id="6" name="Picture 3"/>
          <p:cNvPicPr>
            <a:picLocks noChangeAspect="1" noChangeArrowheads="1"/>
          </p:cNvPicPr>
          <p:nvPr/>
        </p:nvPicPr>
        <p:blipFill>
          <a:blip r:embed="rId4"/>
          <a:srcRect/>
          <a:stretch>
            <a:fillRect/>
          </a:stretch>
        </p:blipFill>
        <p:spPr bwMode="auto">
          <a:xfrm>
            <a:off x="6248400" y="304800"/>
            <a:ext cx="1095375" cy="1133475"/>
          </a:xfrm>
          <a:prstGeom prst="rect">
            <a:avLst/>
          </a:prstGeom>
          <a:noFill/>
          <a:ln w="9525">
            <a:noFill/>
            <a:miter lim="800000"/>
            <a:headEnd/>
            <a:tailEnd/>
          </a:ln>
        </p:spPr>
      </p:pic>
      <p:pic>
        <p:nvPicPr>
          <p:cNvPr id="7" name="Picture 2"/>
          <p:cNvPicPr>
            <a:picLocks noChangeAspect="1" noChangeArrowheads="1"/>
          </p:cNvPicPr>
          <p:nvPr/>
        </p:nvPicPr>
        <p:blipFill>
          <a:blip r:embed="rId5"/>
          <a:srcRect/>
          <a:stretch>
            <a:fillRect/>
          </a:stretch>
        </p:blipFill>
        <p:spPr bwMode="auto">
          <a:xfrm>
            <a:off x="7315200" y="381000"/>
            <a:ext cx="1057275" cy="1114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normAutofit fontScale="90000"/>
          </a:bodyPr>
          <a:lstStyle/>
          <a:p>
            <a:r>
              <a:rPr lang="en-ZA" b="1" dirty="0" smtClean="0"/>
              <a:t>Terminology And Concepts – Towards Reaching Consensus, Common Language &amp; Understanding</a:t>
            </a:r>
            <a:endParaRPr lang="en-ZA" b="1" dirty="0"/>
          </a:p>
        </p:txBody>
      </p:sp>
      <p:sp>
        <p:nvSpPr>
          <p:cNvPr id="3" name="Content Placeholder 2"/>
          <p:cNvSpPr>
            <a:spLocks noGrp="1"/>
          </p:cNvSpPr>
          <p:nvPr>
            <p:ph sz="quarter" idx="1"/>
          </p:nvPr>
        </p:nvSpPr>
        <p:spPr>
          <a:xfrm>
            <a:off x="457200" y="1600200"/>
            <a:ext cx="8458200" cy="5029200"/>
          </a:xfrm>
        </p:spPr>
        <p:txBody>
          <a:bodyPr>
            <a:normAutofit fontScale="92500" lnSpcReduction="10000"/>
          </a:bodyPr>
          <a:lstStyle/>
          <a:p>
            <a:pPr>
              <a:buNone/>
            </a:pPr>
            <a:r>
              <a:rPr lang="en-ZA" sz="3200" dirty="0" smtClean="0">
                <a:solidFill>
                  <a:schemeClr val="tx2"/>
                </a:solidFill>
              </a:rPr>
              <a:t>40 Years later......</a:t>
            </a:r>
          </a:p>
          <a:p>
            <a:pPr>
              <a:buNone/>
            </a:pPr>
            <a:endParaRPr lang="en-ZA" sz="800" dirty="0" smtClean="0">
              <a:solidFill>
                <a:schemeClr val="tx2"/>
              </a:solidFill>
            </a:endParaRPr>
          </a:p>
          <a:p>
            <a:r>
              <a:rPr lang="en-ZA" dirty="0" smtClean="0">
                <a:solidFill>
                  <a:schemeClr val="tx2"/>
                </a:solidFill>
              </a:rPr>
              <a:t>Application by thousands of OTs</a:t>
            </a:r>
          </a:p>
          <a:p>
            <a:pPr>
              <a:buNone/>
            </a:pPr>
            <a:endParaRPr lang="en-ZA" sz="800" dirty="0" smtClean="0">
              <a:solidFill>
                <a:schemeClr val="tx2"/>
              </a:solidFill>
            </a:endParaRPr>
          </a:p>
          <a:p>
            <a:r>
              <a:rPr lang="en-ZA" dirty="0" smtClean="0">
                <a:solidFill>
                  <a:schemeClr val="tx2"/>
                </a:solidFill>
              </a:rPr>
              <a:t>Limited research</a:t>
            </a:r>
          </a:p>
          <a:p>
            <a:pPr>
              <a:buNone/>
            </a:pPr>
            <a:endParaRPr lang="en-ZA" sz="800" dirty="0" smtClean="0">
              <a:solidFill>
                <a:schemeClr val="tx2"/>
              </a:solidFill>
            </a:endParaRPr>
          </a:p>
          <a:p>
            <a:r>
              <a:rPr lang="en-ZA" dirty="0" smtClean="0">
                <a:solidFill>
                  <a:schemeClr val="tx2"/>
                </a:solidFill>
              </a:rPr>
              <a:t>Limited publications :</a:t>
            </a:r>
          </a:p>
          <a:p>
            <a:pPr lvl="1"/>
            <a:r>
              <a:rPr lang="en-ZA" dirty="0" smtClean="0">
                <a:solidFill>
                  <a:schemeClr val="tx2"/>
                </a:solidFill>
              </a:rPr>
              <a:t>Journal articles - 12? </a:t>
            </a:r>
          </a:p>
          <a:p>
            <a:pPr lvl="1"/>
            <a:r>
              <a:rPr lang="en-ZA" dirty="0" smtClean="0">
                <a:solidFill>
                  <a:schemeClr val="tx2"/>
                </a:solidFill>
              </a:rPr>
              <a:t>Books – 1 chapter   </a:t>
            </a:r>
          </a:p>
          <a:p>
            <a:pPr lvl="1"/>
            <a:r>
              <a:rPr lang="en-ZA" dirty="0" smtClean="0">
                <a:solidFill>
                  <a:schemeClr val="tx2"/>
                </a:solidFill>
              </a:rPr>
              <a:t>V &amp; M du Toit Foundation Publication, “Die --- boekie”</a:t>
            </a:r>
          </a:p>
          <a:p>
            <a:pPr>
              <a:buNone/>
            </a:pPr>
            <a:endParaRPr lang="en-ZA" sz="800" dirty="0" smtClean="0">
              <a:solidFill>
                <a:schemeClr val="tx2"/>
              </a:solidFill>
            </a:endParaRPr>
          </a:p>
          <a:p>
            <a:r>
              <a:rPr lang="en-ZA" dirty="0" smtClean="0">
                <a:solidFill>
                  <a:schemeClr val="tx2"/>
                </a:solidFill>
              </a:rPr>
              <a:t>An effective “clinical/practice model” but...                 </a:t>
            </a:r>
          </a:p>
          <a:p>
            <a:pPr>
              <a:buNone/>
            </a:pPr>
            <a:r>
              <a:rPr lang="en-ZA" dirty="0" smtClean="0">
                <a:solidFill>
                  <a:schemeClr val="tx2"/>
                </a:solidFill>
              </a:rPr>
              <a:t>	still a model in progress</a:t>
            </a:r>
          </a:p>
          <a:p>
            <a:pPr>
              <a:buNone/>
            </a:pPr>
            <a:endParaRPr lang="en-ZA" sz="800" dirty="0" smtClean="0">
              <a:solidFill>
                <a:schemeClr val="tx2"/>
              </a:solidFill>
            </a:endParaRPr>
          </a:p>
          <a:p>
            <a:r>
              <a:rPr lang="en-ZA" dirty="0" smtClean="0">
                <a:solidFill>
                  <a:schemeClr val="tx2"/>
                </a:solidFill>
              </a:rPr>
              <a:t>Inconsistent use of terminology, definition of concepts, assessment and application</a:t>
            </a:r>
          </a:p>
          <a:p>
            <a:endParaRPr lang="en-Z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7848600" cy="838200"/>
          </a:xfrm>
        </p:spPr>
        <p:txBody>
          <a:bodyPr>
            <a:normAutofit/>
          </a:bodyPr>
          <a:lstStyle/>
          <a:p>
            <a:r>
              <a:rPr lang="en-ZA" b="1" dirty="0" smtClean="0"/>
              <a:t>Handling of Situations -  Hierarchy</a:t>
            </a:r>
            <a:endParaRPr lang="en-ZA" b="1" dirty="0"/>
          </a:p>
        </p:txBody>
      </p:sp>
      <p:sp>
        <p:nvSpPr>
          <p:cNvPr id="3" name="Content Placeholder 2"/>
          <p:cNvSpPr>
            <a:spLocks noGrp="1"/>
          </p:cNvSpPr>
          <p:nvPr>
            <p:ph sz="quarter" idx="1"/>
          </p:nvPr>
        </p:nvSpPr>
        <p:spPr>
          <a:xfrm>
            <a:off x="228600" y="1143000"/>
            <a:ext cx="8915400" cy="5715000"/>
          </a:xfrm>
        </p:spPr>
        <p:txBody>
          <a:bodyPr>
            <a:normAutofit lnSpcReduction="10000"/>
          </a:bodyPr>
          <a:lstStyle/>
          <a:p>
            <a:r>
              <a:rPr lang="en-ZA" dirty="0" smtClean="0">
                <a:solidFill>
                  <a:schemeClr val="tx2"/>
                </a:solidFill>
              </a:rPr>
              <a:t>Situation = set of circumstances, particular environment, location, surroundings in which a person finds self</a:t>
            </a:r>
          </a:p>
          <a:p>
            <a:endParaRPr lang="en-ZA" sz="800" dirty="0" smtClean="0">
              <a:solidFill>
                <a:schemeClr val="tx2"/>
              </a:solidFill>
            </a:endParaRPr>
          </a:p>
          <a:p>
            <a:r>
              <a:rPr lang="en-ZA" dirty="0" smtClean="0">
                <a:solidFill>
                  <a:schemeClr val="tx2"/>
                </a:solidFill>
              </a:rPr>
              <a:t>Handling of situation = competence to manage self in specific situation (i.e. cope with demands)</a:t>
            </a:r>
          </a:p>
          <a:p>
            <a:endParaRPr lang="en-ZA" sz="900" dirty="0" smtClean="0">
              <a:solidFill>
                <a:schemeClr val="tx2"/>
              </a:solidFill>
            </a:endParaRPr>
          </a:p>
          <a:p>
            <a:r>
              <a:rPr lang="en-ZA" dirty="0" smtClean="0">
                <a:solidFill>
                  <a:schemeClr val="tx2"/>
                </a:solidFill>
              </a:rPr>
              <a:t>Development manifests as follows:</a:t>
            </a:r>
          </a:p>
          <a:p>
            <a:pPr lvl="1"/>
            <a:r>
              <a:rPr lang="en-ZA" dirty="0" smtClean="0">
                <a:solidFill>
                  <a:schemeClr val="tx2"/>
                </a:solidFill>
              </a:rPr>
              <a:t>Identification</a:t>
            </a:r>
          </a:p>
          <a:p>
            <a:pPr lvl="1"/>
            <a:r>
              <a:rPr lang="en-ZA" dirty="0" smtClean="0">
                <a:solidFill>
                  <a:schemeClr val="tx2"/>
                </a:solidFill>
              </a:rPr>
              <a:t>Differentiation</a:t>
            </a:r>
          </a:p>
          <a:p>
            <a:pPr lvl="1"/>
            <a:r>
              <a:rPr lang="en-ZA" dirty="0" smtClean="0">
                <a:solidFill>
                  <a:schemeClr val="tx2"/>
                </a:solidFill>
              </a:rPr>
              <a:t>Comprehension of different expectations/limitations/ opportunities  </a:t>
            </a:r>
          </a:p>
          <a:p>
            <a:pPr lvl="1"/>
            <a:r>
              <a:rPr lang="en-ZA" dirty="0" smtClean="0">
                <a:solidFill>
                  <a:schemeClr val="tx2"/>
                </a:solidFill>
              </a:rPr>
              <a:t>Behavioural pattern in accordance with expectation</a:t>
            </a:r>
          </a:p>
          <a:p>
            <a:pPr lvl="1"/>
            <a:r>
              <a:rPr lang="en-ZA" dirty="0" smtClean="0">
                <a:solidFill>
                  <a:schemeClr val="tx2"/>
                </a:solidFill>
              </a:rPr>
              <a:t>Adapt/modify behaviour to suit situations (aware of subtle differences)</a:t>
            </a:r>
          </a:p>
          <a:p>
            <a:pPr lvl="1"/>
            <a:r>
              <a:rPr lang="en-ZA" dirty="0" smtClean="0">
                <a:solidFill>
                  <a:schemeClr val="tx2"/>
                </a:solidFill>
              </a:rPr>
              <a:t>Manage unfamiliar/unexpected, evaluate, anticipate, plan</a:t>
            </a:r>
          </a:p>
          <a:p>
            <a:pPr lvl="1"/>
            <a:r>
              <a:rPr lang="en-ZA" dirty="0" smtClean="0">
                <a:solidFill>
                  <a:schemeClr val="tx2"/>
                </a:solidFill>
              </a:rPr>
              <a:t>Create/facilitate creation</a:t>
            </a:r>
            <a:endParaRPr lang="en-ZA" dirty="0">
              <a:solidFill>
                <a:schemeClr val="tx2"/>
              </a:solidFill>
            </a:endParaRPr>
          </a:p>
        </p:txBody>
      </p:sp>
      <p:pic>
        <p:nvPicPr>
          <p:cNvPr id="4" name="Picture 6"/>
          <p:cNvPicPr>
            <a:picLocks noChangeAspect="1" noChangeArrowheads="1"/>
          </p:cNvPicPr>
          <p:nvPr/>
        </p:nvPicPr>
        <p:blipFill>
          <a:blip r:embed="rId2"/>
          <a:srcRect/>
          <a:stretch>
            <a:fillRect/>
          </a:stretch>
        </p:blipFill>
        <p:spPr bwMode="auto">
          <a:xfrm>
            <a:off x="7930514" y="0"/>
            <a:ext cx="1213486" cy="1219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62000" y="0"/>
            <a:ext cx="8382000" cy="6705600"/>
          </a:xfrm>
        </p:spPr>
        <p:txBody>
          <a:bodyPr>
            <a:normAutofit fontScale="92500" lnSpcReduction="20000"/>
          </a:bodyPr>
          <a:lstStyle/>
          <a:p>
            <a:r>
              <a:rPr lang="en-ZA" dirty="0" smtClean="0">
                <a:solidFill>
                  <a:schemeClr val="tx2"/>
                </a:solidFill>
              </a:rPr>
              <a:t>T &amp; SD</a:t>
            </a:r>
          </a:p>
          <a:p>
            <a:pPr lvl="1"/>
            <a:r>
              <a:rPr lang="en-ZA" sz="2000" dirty="0" smtClean="0">
                <a:solidFill>
                  <a:schemeClr val="tx2"/>
                </a:solidFill>
              </a:rPr>
              <a:t>Basic Awareness as significant for drive satisfaction (e.g. where to find food)</a:t>
            </a:r>
          </a:p>
          <a:p>
            <a:pPr lvl="1">
              <a:buNone/>
            </a:pPr>
            <a:endParaRPr lang="en-ZA" sz="800" dirty="0" smtClean="0">
              <a:solidFill>
                <a:schemeClr val="tx2"/>
              </a:solidFill>
            </a:endParaRPr>
          </a:p>
          <a:p>
            <a:r>
              <a:rPr lang="en-ZA" dirty="0" smtClean="0">
                <a:solidFill>
                  <a:schemeClr val="tx2"/>
                </a:solidFill>
              </a:rPr>
              <a:t>SP</a:t>
            </a:r>
          </a:p>
          <a:p>
            <a:pPr lvl="1"/>
            <a:r>
              <a:rPr lang="en-ZA" sz="2000" dirty="0" smtClean="0">
                <a:solidFill>
                  <a:schemeClr val="tx2"/>
                </a:solidFill>
              </a:rPr>
              <a:t>Identify/differentiate physical environments (obvious differences)</a:t>
            </a:r>
          </a:p>
          <a:p>
            <a:pPr lvl="1"/>
            <a:r>
              <a:rPr lang="en-ZA" sz="2000" dirty="0" smtClean="0">
                <a:solidFill>
                  <a:schemeClr val="tx2"/>
                </a:solidFill>
              </a:rPr>
              <a:t>Behave in stereotype fashion</a:t>
            </a:r>
          </a:p>
          <a:p>
            <a:pPr lvl="1"/>
            <a:r>
              <a:rPr lang="en-ZA" sz="2000" dirty="0" smtClean="0">
                <a:solidFill>
                  <a:schemeClr val="tx2"/>
                </a:solidFill>
              </a:rPr>
              <a:t>Comprehend different expectations superficially – can’t adapt</a:t>
            </a:r>
          </a:p>
          <a:p>
            <a:pPr lvl="1"/>
            <a:r>
              <a:rPr lang="en-ZA" sz="2000" dirty="0" smtClean="0">
                <a:solidFill>
                  <a:schemeClr val="tx2"/>
                </a:solidFill>
              </a:rPr>
              <a:t>Mostly appropriate in familiar situations</a:t>
            </a:r>
          </a:p>
          <a:p>
            <a:pPr lvl="1"/>
            <a:endParaRPr lang="en-ZA" sz="800" dirty="0" smtClean="0">
              <a:solidFill>
                <a:schemeClr val="tx2"/>
              </a:solidFill>
            </a:endParaRPr>
          </a:p>
          <a:p>
            <a:r>
              <a:rPr lang="en-ZA" dirty="0" smtClean="0">
                <a:solidFill>
                  <a:schemeClr val="tx2"/>
                </a:solidFill>
              </a:rPr>
              <a:t>P/P</a:t>
            </a:r>
          </a:p>
          <a:p>
            <a:pPr lvl="1"/>
            <a:r>
              <a:rPr lang="en-ZA" sz="2000" dirty="0" smtClean="0">
                <a:solidFill>
                  <a:schemeClr val="tx2"/>
                </a:solidFill>
              </a:rPr>
              <a:t>Comprehends meanings of different situations</a:t>
            </a:r>
          </a:p>
          <a:p>
            <a:pPr lvl="1"/>
            <a:r>
              <a:rPr lang="en-ZA" sz="2000" dirty="0" smtClean="0">
                <a:solidFill>
                  <a:schemeClr val="tx2"/>
                </a:solidFill>
              </a:rPr>
              <a:t>Passive, appropriate behaviour in group setting, aware of own conduct</a:t>
            </a:r>
          </a:p>
          <a:p>
            <a:pPr lvl="1"/>
            <a:r>
              <a:rPr lang="en-ZA" sz="2000" dirty="0" smtClean="0">
                <a:solidFill>
                  <a:schemeClr val="tx2"/>
                </a:solidFill>
              </a:rPr>
              <a:t>Attempts to adjust behaviour to different situations – unfamiliar situations need orientation/guidelines</a:t>
            </a:r>
          </a:p>
          <a:p>
            <a:r>
              <a:rPr lang="en-ZA" dirty="0" smtClean="0">
                <a:solidFill>
                  <a:schemeClr val="tx2"/>
                </a:solidFill>
              </a:rPr>
              <a:t>I/P</a:t>
            </a:r>
          </a:p>
          <a:p>
            <a:pPr lvl="1"/>
            <a:r>
              <a:rPr lang="en-ZA" sz="2000" dirty="0" smtClean="0">
                <a:solidFill>
                  <a:schemeClr val="tx2"/>
                </a:solidFill>
              </a:rPr>
              <a:t>Behaves appropriately</a:t>
            </a:r>
          </a:p>
          <a:p>
            <a:pPr lvl="1"/>
            <a:r>
              <a:rPr lang="en-ZA" sz="2000" dirty="0" smtClean="0">
                <a:solidFill>
                  <a:schemeClr val="tx2"/>
                </a:solidFill>
              </a:rPr>
              <a:t>Evaluates situation</a:t>
            </a:r>
          </a:p>
          <a:p>
            <a:pPr lvl="1"/>
            <a:r>
              <a:rPr lang="en-ZA" sz="2000" dirty="0" smtClean="0">
                <a:solidFill>
                  <a:schemeClr val="tx2"/>
                </a:solidFill>
              </a:rPr>
              <a:t>Handles variety of situations according to social norms</a:t>
            </a:r>
          </a:p>
          <a:p>
            <a:pPr lvl="1"/>
            <a:r>
              <a:rPr lang="en-ZA" sz="2000" dirty="0" smtClean="0">
                <a:solidFill>
                  <a:schemeClr val="tx2"/>
                </a:solidFill>
              </a:rPr>
              <a:t>Manages active participation in group setting</a:t>
            </a:r>
          </a:p>
          <a:p>
            <a:pPr lvl="1"/>
            <a:r>
              <a:rPr lang="en-ZA" sz="2000" dirty="0" smtClean="0">
                <a:solidFill>
                  <a:schemeClr val="tx2"/>
                </a:solidFill>
              </a:rPr>
              <a:t>Unexpected, unpredictable, challenging situations difficult to manage</a:t>
            </a:r>
          </a:p>
          <a:p>
            <a:pPr lvl="1"/>
            <a:endParaRPr lang="en-ZA" dirty="0" smtClean="0"/>
          </a:p>
          <a:p>
            <a:endParaRPr lang="en-ZA" dirty="0" smtClean="0"/>
          </a:p>
        </p:txBody>
      </p:sp>
      <p:pic>
        <p:nvPicPr>
          <p:cNvPr id="13315" name="Picture 3"/>
          <p:cNvPicPr>
            <a:picLocks noChangeAspect="1" noChangeArrowheads="1"/>
          </p:cNvPicPr>
          <p:nvPr/>
        </p:nvPicPr>
        <p:blipFill>
          <a:blip r:embed="rId2"/>
          <a:srcRect/>
          <a:stretch>
            <a:fillRect/>
          </a:stretch>
        </p:blipFill>
        <p:spPr bwMode="auto">
          <a:xfrm>
            <a:off x="228600" y="0"/>
            <a:ext cx="819150" cy="695325"/>
          </a:xfrm>
          <a:prstGeom prst="rect">
            <a:avLst/>
          </a:prstGeom>
          <a:noFill/>
          <a:ln w="9525">
            <a:noFill/>
            <a:miter lim="800000"/>
            <a:headEnd/>
            <a:tailEnd/>
          </a:ln>
        </p:spPr>
      </p:pic>
      <p:pic>
        <p:nvPicPr>
          <p:cNvPr id="13317" name="Picture 5"/>
          <p:cNvPicPr>
            <a:picLocks noChangeAspect="1" noChangeArrowheads="1"/>
          </p:cNvPicPr>
          <p:nvPr/>
        </p:nvPicPr>
        <p:blipFill>
          <a:blip r:embed="rId3"/>
          <a:srcRect/>
          <a:stretch>
            <a:fillRect/>
          </a:stretch>
        </p:blipFill>
        <p:spPr bwMode="auto">
          <a:xfrm>
            <a:off x="228600" y="990600"/>
            <a:ext cx="857250" cy="723900"/>
          </a:xfrm>
          <a:prstGeom prst="rect">
            <a:avLst/>
          </a:prstGeom>
          <a:noFill/>
          <a:ln w="9525">
            <a:noFill/>
            <a:miter lim="800000"/>
            <a:headEnd/>
            <a:tailEnd/>
          </a:ln>
        </p:spPr>
      </p:pic>
      <p:pic>
        <p:nvPicPr>
          <p:cNvPr id="13318" name="Picture 6"/>
          <p:cNvPicPr>
            <a:picLocks noChangeAspect="1" noChangeArrowheads="1"/>
          </p:cNvPicPr>
          <p:nvPr/>
        </p:nvPicPr>
        <p:blipFill>
          <a:blip r:embed="rId4"/>
          <a:srcRect/>
          <a:stretch>
            <a:fillRect/>
          </a:stretch>
        </p:blipFill>
        <p:spPr bwMode="auto">
          <a:xfrm>
            <a:off x="228600" y="2667000"/>
            <a:ext cx="782973" cy="685800"/>
          </a:xfrm>
          <a:prstGeom prst="rect">
            <a:avLst/>
          </a:prstGeom>
          <a:noFill/>
          <a:ln w="9525">
            <a:noFill/>
            <a:miter lim="800000"/>
            <a:headEnd/>
            <a:tailEnd/>
          </a:ln>
        </p:spPr>
      </p:pic>
      <p:pic>
        <p:nvPicPr>
          <p:cNvPr id="7" name="Picture 3"/>
          <p:cNvPicPr>
            <a:picLocks noChangeAspect="1" noChangeArrowheads="1"/>
          </p:cNvPicPr>
          <p:nvPr/>
        </p:nvPicPr>
        <p:blipFill>
          <a:blip r:embed="rId5">
            <a:clrChange>
              <a:clrFrom>
                <a:srgbClr val="BBFDFD"/>
              </a:clrFrom>
              <a:clrTo>
                <a:srgbClr val="BBFDFD">
                  <a:alpha val="0"/>
                </a:srgbClr>
              </a:clrTo>
            </a:clrChange>
          </a:blip>
          <a:srcRect/>
          <a:stretch>
            <a:fillRect/>
          </a:stretch>
        </p:blipFill>
        <p:spPr bwMode="auto">
          <a:xfrm>
            <a:off x="228600" y="3886200"/>
            <a:ext cx="838200" cy="838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676400" y="0"/>
            <a:ext cx="7315200" cy="6858000"/>
          </a:xfrm>
        </p:spPr>
        <p:txBody>
          <a:bodyPr>
            <a:normAutofit fontScale="92500" lnSpcReduction="20000"/>
          </a:bodyPr>
          <a:lstStyle/>
          <a:p>
            <a:pPr lvl="1"/>
            <a:endParaRPr lang="en-ZA" sz="800" dirty="0" smtClean="0"/>
          </a:p>
          <a:p>
            <a:r>
              <a:rPr lang="en-ZA" dirty="0" smtClean="0"/>
              <a:t> </a:t>
            </a:r>
            <a:r>
              <a:rPr lang="en-ZA" dirty="0" smtClean="0">
                <a:solidFill>
                  <a:schemeClr val="tx2"/>
                </a:solidFill>
              </a:rPr>
              <a:t>A/P</a:t>
            </a:r>
          </a:p>
          <a:p>
            <a:pPr lvl="1"/>
            <a:r>
              <a:rPr lang="en-ZA" dirty="0" smtClean="0">
                <a:solidFill>
                  <a:schemeClr val="tx2"/>
                </a:solidFill>
              </a:rPr>
              <a:t>Anticipates &amp; adjusts to situations</a:t>
            </a:r>
          </a:p>
          <a:p>
            <a:pPr lvl="1"/>
            <a:r>
              <a:rPr lang="en-ZA" dirty="0" smtClean="0">
                <a:solidFill>
                  <a:schemeClr val="tx2"/>
                </a:solidFill>
              </a:rPr>
              <a:t>Individualistic – may be contrary to norm</a:t>
            </a:r>
          </a:p>
          <a:p>
            <a:pPr lvl="1"/>
            <a:r>
              <a:rPr lang="en-ZA" dirty="0" smtClean="0">
                <a:solidFill>
                  <a:schemeClr val="tx2"/>
                </a:solidFill>
              </a:rPr>
              <a:t>May lead, actively contribute, assist others</a:t>
            </a:r>
          </a:p>
          <a:p>
            <a:pPr lvl="1">
              <a:buNone/>
            </a:pPr>
            <a:endParaRPr lang="en-ZA" dirty="0" smtClean="0">
              <a:solidFill>
                <a:schemeClr val="tx2"/>
              </a:solidFill>
            </a:endParaRPr>
          </a:p>
          <a:p>
            <a:pPr lvl="1"/>
            <a:endParaRPr lang="en-ZA" sz="800" dirty="0" smtClean="0">
              <a:solidFill>
                <a:schemeClr val="tx2"/>
              </a:solidFill>
            </a:endParaRPr>
          </a:p>
          <a:p>
            <a:r>
              <a:rPr lang="en-ZA" dirty="0" smtClean="0">
                <a:solidFill>
                  <a:schemeClr val="tx2"/>
                </a:solidFill>
              </a:rPr>
              <a:t>C/P</a:t>
            </a:r>
          </a:p>
          <a:p>
            <a:pPr lvl="1"/>
            <a:r>
              <a:rPr lang="en-ZA" dirty="0" smtClean="0">
                <a:solidFill>
                  <a:schemeClr val="tx2"/>
                </a:solidFill>
              </a:rPr>
              <a:t>Analysis, anticipation, contingency planning for product (e.g. a production line), competence shown</a:t>
            </a:r>
          </a:p>
          <a:p>
            <a:pPr lvl="1">
              <a:buNone/>
            </a:pPr>
            <a:endParaRPr lang="en-ZA" dirty="0" smtClean="0">
              <a:solidFill>
                <a:schemeClr val="tx2"/>
              </a:solidFill>
            </a:endParaRPr>
          </a:p>
          <a:p>
            <a:pPr lvl="1"/>
            <a:endParaRPr lang="en-ZA" sz="800" dirty="0" smtClean="0">
              <a:solidFill>
                <a:schemeClr val="tx2"/>
              </a:solidFill>
            </a:endParaRPr>
          </a:p>
          <a:p>
            <a:r>
              <a:rPr lang="en-ZA" dirty="0" smtClean="0">
                <a:solidFill>
                  <a:schemeClr val="tx2"/>
                </a:solidFill>
              </a:rPr>
              <a:t>C</a:t>
            </a:r>
          </a:p>
          <a:p>
            <a:pPr lvl="1"/>
            <a:r>
              <a:rPr lang="en-ZA" dirty="0" smtClean="0">
                <a:solidFill>
                  <a:schemeClr val="tx2"/>
                </a:solidFill>
              </a:rPr>
              <a:t>Analysis, anticipation, contingency planning for situation (e.g. a meeting, project), competence shown</a:t>
            </a:r>
          </a:p>
          <a:p>
            <a:pPr lvl="1">
              <a:buNone/>
            </a:pPr>
            <a:endParaRPr lang="en-ZA" dirty="0" smtClean="0">
              <a:solidFill>
                <a:schemeClr val="tx2"/>
              </a:solidFill>
            </a:endParaRPr>
          </a:p>
          <a:p>
            <a:r>
              <a:rPr lang="en-ZA" dirty="0" smtClean="0">
                <a:solidFill>
                  <a:schemeClr val="tx2"/>
                </a:solidFill>
              </a:rPr>
              <a:t>CC</a:t>
            </a:r>
          </a:p>
          <a:p>
            <a:pPr lvl="1"/>
            <a:r>
              <a:rPr lang="en-ZA" dirty="0" smtClean="0">
                <a:solidFill>
                  <a:schemeClr val="tx2"/>
                </a:solidFill>
              </a:rPr>
              <a:t>Creates situation to address needs of others</a:t>
            </a:r>
          </a:p>
          <a:p>
            <a:pPr lvl="1"/>
            <a:r>
              <a:rPr lang="en-ZA" dirty="0" smtClean="0">
                <a:solidFill>
                  <a:schemeClr val="tx2"/>
                </a:solidFill>
              </a:rPr>
              <a:t>Adapts/ makes contingency plans</a:t>
            </a:r>
          </a:p>
          <a:p>
            <a:pPr lvl="1"/>
            <a:r>
              <a:rPr lang="en-ZA" dirty="0" smtClean="0">
                <a:solidFill>
                  <a:schemeClr val="tx2"/>
                </a:solidFill>
              </a:rPr>
              <a:t>Sees bigger picture, greater good</a:t>
            </a:r>
          </a:p>
          <a:p>
            <a:pPr lvl="1"/>
            <a:endParaRPr lang="en-ZA" dirty="0" smtClean="0">
              <a:solidFill>
                <a:schemeClr val="tx2"/>
              </a:solidFill>
            </a:endParaRPr>
          </a:p>
          <a:p>
            <a:pPr lvl="2" algn="r">
              <a:buNone/>
            </a:pPr>
            <a:r>
              <a:rPr lang="en-ZA" dirty="0" smtClean="0">
                <a:solidFill>
                  <a:schemeClr val="tx2"/>
                </a:solidFill>
              </a:rPr>
              <a:t>(Van </a:t>
            </a:r>
            <a:r>
              <a:rPr lang="en-ZA" dirty="0" err="1" smtClean="0">
                <a:solidFill>
                  <a:schemeClr val="tx2"/>
                </a:solidFill>
              </a:rPr>
              <a:t>der</a:t>
            </a:r>
            <a:r>
              <a:rPr lang="en-ZA" dirty="0" smtClean="0">
                <a:solidFill>
                  <a:schemeClr val="tx2"/>
                </a:solidFill>
              </a:rPr>
              <a:t> </a:t>
            </a:r>
            <a:r>
              <a:rPr lang="en-ZA" dirty="0" err="1" smtClean="0">
                <a:solidFill>
                  <a:schemeClr val="tx2"/>
                </a:solidFill>
              </a:rPr>
              <a:t>Reyden</a:t>
            </a:r>
            <a:r>
              <a:rPr lang="en-ZA" dirty="0" smtClean="0">
                <a:solidFill>
                  <a:schemeClr val="tx2"/>
                </a:solidFill>
              </a:rPr>
              <a:t>)</a:t>
            </a:r>
          </a:p>
          <a:p>
            <a:pPr lvl="1">
              <a:buNone/>
            </a:pPr>
            <a:r>
              <a:rPr lang="en-ZA" dirty="0" smtClean="0"/>
              <a:t>	</a:t>
            </a:r>
          </a:p>
        </p:txBody>
      </p:sp>
      <p:pic>
        <p:nvPicPr>
          <p:cNvPr id="4" name="Picture 3"/>
          <p:cNvPicPr>
            <a:picLocks noChangeAspect="1" noChangeArrowheads="1"/>
          </p:cNvPicPr>
          <p:nvPr/>
        </p:nvPicPr>
        <p:blipFill>
          <a:blip r:embed="rId2"/>
          <a:srcRect/>
          <a:stretch>
            <a:fillRect/>
          </a:stretch>
        </p:blipFill>
        <p:spPr bwMode="auto">
          <a:xfrm>
            <a:off x="1066800" y="1600200"/>
            <a:ext cx="914400" cy="846738"/>
          </a:xfrm>
          <a:prstGeom prst="rect">
            <a:avLst/>
          </a:prstGeom>
          <a:noFill/>
          <a:ln w="9525">
            <a:noFill/>
            <a:miter lim="800000"/>
            <a:headEnd/>
            <a:tailEnd/>
          </a:ln>
        </p:spPr>
      </p:pic>
      <p:pic>
        <p:nvPicPr>
          <p:cNvPr id="14339" name="Picture 3"/>
          <p:cNvPicPr>
            <a:picLocks noChangeAspect="1" noChangeArrowheads="1"/>
          </p:cNvPicPr>
          <p:nvPr/>
        </p:nvPicPr>
        <p:blipFill>
          <a:blip r:embed="rId3"/>
          <a:srcRect/>
          <a:stretch>
            <a:fillRect/>
          </a:stretch>
        </p:blipFill>
        <p:spPr bwMode="auto">
          <a:xfrm>
            <a:off x="1143000" y="152400"/>
            <a:ext cx="838200" cy="876650"/>
          </a:xfrm>
          <a:prstGeom prst="rect">
            <a:avLst/>
          </a:prstGeom>
          <a:noFill/>
          <a:ln w="9525">
            <a:noFill/>
            <a:miter lim="800000"/>
            <a:headEnd/>
            <a:tailEnd/>
          </a:ln>
        </p:spPr>
      </p:pic>
      <p:pic>
        <p:nvPicPr>
          <p:cNvPr id="14342" name="Picture 6"/>
          <p:cNvPicPr>
            <a:picLocks noChangeAspect="1" noChangeArrowheads="1"/>
          </p:cNvPicPr>
          <p:nvPr/>
        </p:nvPicPr>
        <p:blipFill>
          <a:blip r:embed="rId4"/>
          <a:srcRect/>
          <a:stretch>
            <a:fillRect/>
          </a:stretch>
        </p:blipFill>
        <p:spPr bwMode="auto">
          <a:xfrm>
            <a:off x="990600" y="2819400"/>
            <a:ext cx="963930" cy="914400"/>
          </a:xfrm>
          <a:prstGeom prst="rect">
            <a:avLst/>
          </a:prstGeom>
          <a:noFill/>
          <a:ln w="9525">
            <a:noFill/>
            <a:miter lim="800000"/>
            <a:headEnd/>
            <a:tailEnd/>
          </a:ln>
        </p:spPr>
      </p:pic>
      <p:pic>
        <p:nvPicPr>
          <p:cNvPr id="14344" name="Picture 8"/>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1066800" y="3962400"/>
            <a:ext cx="990600" cy="87604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a:spLocks noGrp="1"/>
          </p:cNvSpPr>
          <p:nvPr>
            <p:ph sz="quarter" idx="2"/>
          </p:nvPr>
        </p:nvSpPr>
        <p:spPr>
          <a:xfrm>
            <a:off x="228600" y="1600200"/>
            <a:ext cx="8534400" cy="685800"/>
          </a:xfrm>
          <a:ln w="28575">
            <a:solidFill>
              <a:schemeClr val="tx2"/>
            </a:solidFill>
          </a:ln>
        </p:spPr>
        <p:txBody>
          <a:bodyPr>
            <a:normAutofit fontScale="85000" lnSpcReduction="20000"/>
          </a:bodyPr>
          <a:lstStyle/>
          <a:p>
            <a:pPr>
              <a:buNone/>
            </a:pPr>
            <a:r>
              <a:rPr lang="en-ZA" b="1" dirty="0" smtClean="0">
                <a:solidFill>
                  <a:schemeClr val="tx2"/>
                </a:solidFill>
              </a:rPr>
              <a:t>Level			Motivation		Action Descriptor </a:t>
            </a:r>
          </a:p>
          <a:p>
            <a:pPr>
              <a:buNone/>
            </a:pPr>
            <a:r>
              <a:rPr lang="en-ZA" b="1" dirty="0" smtClean="0">
                <a:solidFill>
                  <a:schemeClr val="tx2"/>
                </a:solidFill>
              </a:rPr>
              <a:t>				Descriptor</a:t>
            </a:r>
            <a:endParaRPr lang="en-ZA" b="1" dirty="0">
              <a:solidFill>
                <a:schemeClr val="tx2"/>
              </a:solidFill>
            </a:endParaRPr>
          </a:p>
        </p:txBody>
      </p:sp>
      <p:sp>
        <p:nvSpPr>
          <p:cNvPr id="5" name="Title 1"/>
          <p:cNvSpPr>
            <a:spLocks noGrp="1"/>
          </p:cNvSpPr>
          <p:nvPr>
            <p:ph type="title"/>
          </p:nvPr>
        </p:nvSpPr>
        <p:spPr>
          <a:xfrm>
            <a:off x="304800" y="0"/>
            <a:ext cx="5334000" cy="685800"/>
          </a:xfrm>
        </p:spPr>
        <p:txBody>
          <a:bodyPr/>
          <a:lstStyle/>
          <a:p>
            <a:r>
              <a:rPr lang="en-ZA" b="1" dirty="0" smtClean="0"/>
              <a:t>Presentation of Levels</a:t>
            </a:r>
            <a:endParaRPr lang="en-ZA" b="1" dirty="0"/>
          </a:p>
        </p:txBody>
      </p:sp>
      <p:sp>
        <p:nvSpPr>
          <p:cNvPr id="6" name="Content Placeholder 2"/>
          <p:cNvSpPr>
            <a:spLocks noGrp="1"/>
          </p:cNvSpPr>
          <p:nvPr>
            <p:ph sz="quarter" idx="1"/>
          </p:nvPr>
        </p:nvSpPr>
        <p:spPr>
          <a:xfrm>
            <a:off x="228600" y="685800"/>
            <a:ext cx="8915400" cy="1371600"/>
          </a:xfrm>
        </p:spPr>
        <p:txBody>
          <a:bodyPr>
            <a:normAutofit fontScale="85000" lnSpcReduction="20000"/>
          </a:bodyPr>
          <a:lstStyle/>
          <a:p>
            <a:pPr>
              <a:buNone/>
            </a:pPr>
            <a:r>
              <a:rPr lang="en-ZA" dirty="0" smtClean="0">
                <a:solidFill>
                  <a:schemeClr val="tx2"/>
                </a:solidFill>
              </a:rPr>
              <a:t>3 column presentation with descriptive comments rather </a:t>
            </a:r>
          </a:p>
          <a:p>
            <a:pPr>
              <a:buNone/>
            </a:pPr>
            <a:r>
              <a:rPr lang="en-ZA" dirty="0" smtClean="0">
                <a:solidFill>
                  <a:schemeClr val="tx2"/>
                </a:solidFill>
              </a:rPr>
              <a:t>than 2 column/single word volition/action</a:t>
            </a:r>
          </a:p>
          <a:p>
            <a:pPr>
              <a:buNone/>
            </a:pPr>
            <a:r>
              <a:rPr lang="en-ZA" dirty="0" smtClean="0"/>
              <a:t>	</a:t>
            </a:r>
            <a:endParaRPr lang="en-ZA" dirty="0"/>
          </a:p>
        </p:txBody>
      </p:sp>
      <p:sp>
        <p:nvSpPr>
          <p:cNvPr id="7" name="Content Placeholder 2"/>
          <p:cNvSpPr txBox="1">
            <a:spLocks/>
          </p:cNvSpPr>
          <p:nvPr/>
        </p:nvSpPr>
        <p:spPr>
          <a:xfrm>
            <a:off x="0" y="2514600"/>
            <a:ext cx="3048000" cy="4343400"/>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lang="en-ZA" sz="2000" b="1" dirty="0" smtClean="0">
                <a:solidFill>
                  <a:schemeClr val="bg2">
                    <a:lumMod val="50000"/>
                  </a:schemeClr>
                </a:solidFill>
              </a:rPr>
              <a:t>1</a:t>
            </a:r>
            <a:r>
              <a:rPr kumimoji="0" lang="en-ZA" sz="2000" b="1" i="0" u="none" strike="noStrike" kern="1200" cap="none" spc="0" normalizeH="0" baseline="0" noProof="0" dirty="0" smtClean="0">
                <a:ln>
                  <a:noFill/>
                </a:ln>
                <a:solidFill>
                  <a:schemeClr val="bg2">
                    <a:lumMod val="50000"/>
                  </a:schemeClr>
                </a:solidFill>
                <a:effectLst/>
                <a:uLnTx/>
                <a:uFillTx/>
                <a:latin typeface="+mn-lt"/>
                <a:ea typeface="+mn-ea"/>
                <a:cs typeface="+mn-cs"/>
              </a:rPr>
              <a:t>. Tone</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endParaRPr kumimoji="0" lang="en-ZA" sz="2000" b="1"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endParaRPr kumimoji="0" lang="en-ZA" sz="2000" b="1"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endParaRPr kumimoji="0" lang="en-ZA" sz="2000" b="1"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ZA" sz="2000" b="1"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lang="en-ZA" sz="2000" b="1" dirty="0" smtClean="0">
                <a:solidFill>
                  <a:schemeClr val="bg2">
                    <a:lumMod val="50000"/>
                  </a:schemeClr>
                </a:solidFill>
              </a:rPr>
              <a:t>2. Self - Differentiation</a:t>
            </a:r>
            <a:endParaRPr kumimoji="0" lang="en-ZA" sz="2000" b="1" i="0" u="none" strike="noStrike" kern="1200" cap="none" spc="0" normalizeH="0" baseline="0" noProof="0" dirty="0">
              <a:ln>
                <a:noFill/>
              </a:ln>
              <a:solidFill>
                <a:schemeClr val="bg2">
                  <a:lumMod val="50000"/>
                </a:schemeClr>
              </a:solidFill>
              <a:effectLst/>
              <a:uLnTx/>
              <a:uFillTx/>
              <a:latin typeface="+mn-lt"/>
              <a:ea typeface="+mn-ea"/>
              <a:cs typeface="+mn-cs"/>
            </a:endParaRPr>
          </a:p>
        </p:txBody>
      </p:sp>
      <p:sp>
        <p:nvSpPr>
          <p:cNvPr id="8" name="Content Placeholder 2"/>
          <p:cNvSpPr txBox="1">
            <a:spLocks/>
          </p:cNvSpPr>
          <p:nvPr/>
        </p:nvSpPr>
        <p:spPr>
          <a:xfrm>
            <a:off x="2438400" y="2438400"/>
            <a:ext cx="3124200" cy="4419600"/>
          </a:xfrm>
          <a:prstGeom prst="rect">
            <a:avLst/>
          </a:prstGeom>
        </p:spPr>
        <p:txBody>
          <a:bodyPr vert="horz">
            <a:normAutofit fontScale="92500" lnSpcReduction="20000"/>
          </a:bodyPr>
          <a:lstStyle/>
          <a:p>
            <a:pPr marL="274320" lvl="0" indent="-274320">
              <a:spcBef>
                <a:spcPts val="600"/>
              </a:spcBef>
              <a:buClr>
                <a:schemeClr val="accent1"/>
              </a:buClr>
              <a:buSzPct val="70000"/>
              <a:buFont typeface="Wingdings"/>
              <a:buChar char=""/>
            </a:pPr>
            <a:r>
              <a:rPr kumimoji="0" lang="en-ZA" sz="2400" b="0" i="0" u="none" strike="noStrike" kern="1200" cap="none" spc="0" normalizeH="0" baseline="0" noProof="0" dirty="0" smtClean="0">
                <a:ln>
                  <a:noFill/>
                </a:ln>
                <a:solidFill>
                  <a:schemeClr val="tx2"/>
                </a:solidFill>
                <a:effectLst/>
                <a:uLnTx/>
                <a:uFillTx/>
                <a:latin typeface="+mn-lt"/>
                <a:ea typeface="+mn-ea"/>
                <a:cs typeface="+mn-cs"/>
              </a:rPr>
              <a:t>Biological</a:t>
            </a:r>
            <a:r>
              <a:rPr kumimoji="0" lang="en-ZA" sz="2400" b="0" i="0" u="none" strike="noStrike" kern="1200" cap="none" spc="0" normalizeH="0" noProof="0" dirty="0" smtClean="0">
                <a:ln>
                  <a:noFill/>
                </a:ln>
                <a:solidFill>
                  <a:schemeClr val="tx2"/>
                </a:solidFill>
                <a:effectLst/>
                <a:uLnTx/>
                <a:uFillTx/>
                <a:latin typeface="+mn-lt"/>
                <a:ea typeface="+mn-ea"/>
                <a:cs typeface="+mn-cs"/>
              </a:rPr>
              <a:t> Existence</a:t>
            </a:r>
          </a:p>
          <a:p>
            <a:pPr marL="274320" lvl="0" indent="-274320">
              <a:spcBef>
                <a:spcPts val="600"/>
              </a:spcBef>
              <a:buClr>
                <a:schemeClr val="accent1"/>
              </a:buClr>
              <a:buSzPct val="70000"/>
              <a:buFont typeface="Wingdings"/>
              <a:buChar char=""/>
            </a:pPr>
            <a:r>
              <a:rPr lang="en-ZA" sz="2400" baseline="0" dirty="0" smtClean="0">
                <a:solidFill>
                  <a:schemeClr val="tx2"/>
                </a:solidFill>
              </a:rPr>
              <a:t>Fragile</a:t>
            </a:r>
            <a:r>
              <a:rPr lang="en-ZA" sz="2400" dirty="0" smtClean="0">
                <a:solidFill>
                  <a:schemeClr val="tx2"/>
                </a:solidFill>
              </a:rPr>
              <a:t> directedness towards living</a:t>
            </a:r>
          </a:p>
          <a:p>
            <a:pPr marL="274320" lvl="0" indent="-274320">
              <a:spcBef>
                <a:spcPts val="600"/>
              </a:spcBef>
              <a:buClr>
                <a:schemeClr val="accent1"/>
              </a:buClr>
              <a:buSzPct val="70000"/>
              <a:buFont typeface="Wingdings"/>
              <a:buChar char=""/>
            </a:pPr>
            <a:r>
              <a:rPr kumimoji="0" lang="en-ZA" sz="2400" b="0" i="0" u="none" strike="noStrike" kern="1200" cap="none" spc="0" normalizeH="0" baseline="0" noProof="0" dirty="0" smtClean="0">
                <a:ln>
                  <a:noFill/>
                </a:ln>
                <a:solidFill>
                  <a:schemeClr val="tx2"/>
                </a:solidFill>
                <a:effectLst/>
                <a:uLnTx/>
                <a:uFillTx/>
                <a:latin typeface="+mn-lt"/>
                <a:ea typeface="+mn-ea"/>
                <a:cs typeface="+mn-cs"/>
              </a:rPr>
              <a:t>No</a:t>
            </a:r>
            <a:r>
              <a:rPr kumimoji="0" lang="en-ZA" sz="2400" b="0" i="0" u="none" strike="noStrike" kern="1200" cap="none" spc="0" normalizeH="0" noProof="0" dirty="0" smtClean="0">
                <a:ln>
                  <a:noFill/>
                </a:ln>
                <a:solidFill>
                  <a:schemeClr val="tx2"/>
                </a:solidFill>
                <a:effectLst/>
                <a:uLnTx/>
                <a:uFillTx/>
                <a:latin typeface="+mn-lt"/>
                <a:ea typeface="+mn-ea"/>
                <a:cs typeface="+mn-cs"/>
              </a:rPr>
              <a:t> motivation evident</a:t>
            </a:r>
          </a:p>
          <a:p>
            <a:pPr marL="274320" lvl="0" indent="-274320">
              <a:spcBef>
                <a:spcPts val="600"/>
              </a:spcBef>
              <a:buClr>
                <a:schemeClr val="accent1"/>
              </a:buClr>
              <a:buSzPct val="70000"/>
            </a:pPr>
            <a:endParaRPr kumimoji="0" lang="en-ZA" sz="2400" b="0" i="0" u="none" strike="noStrike" kern="1200" cap="none" spc="0" normalizeH="0" baseline="0" noProof="0" dirty="0" smtClean="0">
              <a:ln>
                <a:noFill/>
              </a:ln>
              <a:solidFill>
                <a:schemeClr val="tx2"/>
              </a:solidFill>
              <a:effectLst/>
              <a:uLnTx/>
              <a:uFillTx/>
              <a:latin typeface="+mn-lt"/>
              <a:ea typeface="+mn-ea"/>
              <a:cs typeface="+mn-cs"/>
            </a:endParaRPr>
          </a:p>
          <a:p>
            <a:pPr marL="274320" lvl="0" indent="-274320">
              <a:spcBef>
                <a:spcPts val="600"/>
              </a:spcBef>
              <a:buClr>
                <a:schemeClr val="accent1"/>
              </a:buClr>
              <a:buSzPct val="70000"/>
              <a:buFont typeface="Wingdings"/>
              <a:buChar char=""/>
            </a:pPr>
            <a:r>
              <a:rPr lang="en-ZA" sz="2400" dirty="0" smtClean="0">
                <a:solidFill>
                  <a:schemeClr val="tx2"/>
                </a:solidFill>
              </a:rPr>
              <a:t>To differentiate body/self from others and objects in the environment</a:t>
            </a:r>
          </a:p>
          <a:p>
            <a:pPr marL="274320" lvl="0" indent="-274320">
              <a:spcBef>
                <a:spcPts val="600"/>
              </a:spcBef>
              <a:buClr>
                <a:schemeClr val="accent1"/>
              </a:buClr>
              <a:buSzPct val="70000"/>
              <a:buFont typeface="Wingdings"/>
              <a:buChar char=""/>
            </a:pPr>
            <a:r>
              <a:rPr kumimoji="0" lang="en-ZA" sz="2400" b="0" i="0" u="none" strike="noStrike" kern="1200" cap="none" spc="0" normalizeH="0" baseline="0" noProof="0" dirty="0" smtClean="0">
                <a:ln>
                  <a:noFill/>
                </a:ln>
                <a:solidFill>
                  <a:schemeClr val="tx2"/>
                </a:solidFill>
                <a:effectLst/>
                <a:uLnTx/>
                <a:uFillTx/>
                <a:latin typeface="+mn-lt"/>
                <a:ea typeface="+mn-ea"/>
                <a:cs typeface="+mn-cs"/>
              </a:rPr>
              <a:t>Prepared</a:t>
            </a:r>
            <a:r>
              <a:rPr kumimoji="0" lang="en-ZA" sz="2400" b="0" i="0" u="none" strike="noStrike" kern="1200" cap="none" spc="0" normalizeH="0" noProof="0" dirty="0" smtClean="0">
                <a:ln>
                  <a:noFill/>
                </a:ln>
                <a:solidFill>
                  <a:schemeClr val="tx2"/>
                </a:solidFill>
                <a:effectLst/>
                <a:uLnTx/>
                <a:uFillTx/>
                <a:latin typeface="+mn-lt"/>
                <a:ea typeface="+mn-ea"/>
                <a:cs typeface="+mn-cs"/>
              </a:rPr>
              <a:t> to reach out and touch/hold</a:t>
            </a:r>
          </a:p>
          <a:p>
            <a:pPr marL="274320" lvl="0" indent="-274320">
              <a:spcBef>
                <a:spcPts val="600"/>
              </a:spcBef>
              <a:buClr>
                <a:schemeClr val="accent1"/>
              </a:buClr>
              <a:buSzPct val="70000"/>
              <a:buFont typeface="Wingdings"/>
              <a:buChar char=""/>
            </a:pPr>
            <a:r>
              <a:rPr lang="en-ZA" sz="2400" baseline="0" dirty="0" smtClean="0">
                <a:solidFill>
                  <a:schemeClr val="tx2"/>
                </a:solidFill>
              </a:rPr>
              <a:t>Feeble/erratic</a:t>
            </a:r>
            <a:endParaRPr kumimoji="0" lang="en-ZA" sz="2400" b="0" i="0" u="none" strike="noStrike" kern="1200" cap="none" spc="0" normalizeH="0" baseline="0" noProof="0" dirty="0" smtClean="0">
              <a:ln>
                <a:noFill/>
              </a:ln>
              <a:solidFill>
                <a:schemeClr val="tx2"/>
              </a:solidFill>
              <a:effectLst/>
              <a:uLnTx/>
              <a:uFillTx/>
              <a:latin typeface="+mn-lt"/>
              <a:ea typeface="+mn-ea"/>
              <a:cs typeface="+mn-cs"/>
            </a:endParaRPr>
          </a:p>
        </p:txBody>
      </p:sp>
      <p:sp>
        <p:nvSpPr>
          <p:cNvPr id="9" name="Content Placeholder 2"/>
          <p:cNvSpPr txBox="1">
            <a:spLocks/>
          </p:cNvSpPr>
          <p:nvPr/>
        </p:nvSpPr>
        <p:spPr>
          <a:xfrm>
            <a:off x="5562600" y="2362200"/>
            <a:ext cx="3581400" cy="4495800"/>
          </a:xfrm>
          <a:prstGeom prst="rect">
            <a:avLst/>
          </a:prstGeom>
        </p:spPr>
        <p:txBody>
          <a:bodyPr vert="horz">
            <a:normAutofit fontScale="92500" lnSpcReduction="20000"/>
          </a:bodyPr>
          <a:lstStyle/>
          <a:p>
            <a:pPr marL="274320" lvl="0" indent="-274320">
              <a:lnSpc>
                <a:spcPct val="120000"/>
              </a:lnSpc>
              <a:buClr>
                <a:schemeClr val="accent1"/>
              </a:buClr>
              <a:buSzPct val="70000"/>
              <a:buFont typeface="Wingdings"/>
              <a:buChar char=""/>
            </a:pPr>
            <a:r>
              <a:rPr lang="en-ZA" sz="2400" dirty="0" smtClean="0">
                <a:solidFill>
                  <a:schemeClr val="tx2"/>
                </a:solidFill>
              </a:rPr>
              <a:t>Automatic/reflex action</a:t>
            </a:r>
          </a:p>
          <a:p>
            <a:pPr marL="274320" lvl="0" indent="-274320">
              <a:lnSpc>
                <a:spcPct val="120000"/>
              </a:lnSpc>
              <a:buClr>
                <a:schemeClr val="accent1"/>
              </a:buClr>
              <a:buSzPct val="70000"/>
              <a:buFont typeface="Wingdings"/>
              <a:buChar char=""/>
            </a:pPr>
            <a:r>
              <a:rPr lang="en-ZA" sz="2400" dirty="0" smtClean="0">
                <a:solidFill>
                  <a:schemeClr val="tx2"/>
                </a:solidFill>
              </a:rPr>
              <a:t>Haphazard</a:t>
            </a:r>
          </a:p>
          <a:p>
            <a:pPr marL="274320" lvl="0" indent="-274320">
              <a:lnSpc>
                <a:spcPct val="120000"/>
              </a:lnSpc>
              <a:buClr>
                <a:schemeClr val="accent1"/>
              </a:buClr>
              <a:buSzPct val="70000"/>
              <a:buFont typeface="Wingdings"/>
              <a:buChar char=""/>
            </a:pPr>
            <a:r>
              <a:rPr lang="en-ZA" sz="2400" dirty="0" smtClean="0">
                <a:solidFill>
                  <a:schemeClr val="tx2"/>
                </a:solidFill>
              </a:rPr>
              <a:t>Purposeless</a:t>
            </a:r>
          </a:p>
          <a:p>
            <a:pPr marL="274320" lvl="0" indent="-274320">
              <a:lnSpc>
                <a:spcPct val="120000"/>
              </a:lnSpc>
              <a:buClr>
                <a:schemeClr val="accent1"/>
              </a:buClr>
              <a:buSzPct val="70000"/>
              <a:buFont typeface="Wingdings"/>
              <a:buChar char=""/>
            </a:pPr>
            <a:r>
              <a:rPr lang="en-ZA" sz="2400" dirty="0" smtClean="0">
                <a:solidFill>
                  <a:schemeClr val="tx2"/>
                </a:solidFill>
              </a:rPr>
              <a:t>Unplanned</a:t>
            </a:r>
          </a:p>
          <a:p>
            <a:pPr marL="274320" lvl="0" indent="-274320">
              <a:lnSpc>
                <a:spcPct val="120000"/>
              </a:lnSpc>
              <a:buClr>
                <a:schemeClr val="accent1"/>
              </a:buClr>
              <a:buSzPct val="70000"/>
              <a:buFont typeface="Wingdings"/>
              <a:buChar char=""/>
            </a:pPr>
            <a:r>
              <a:rPr lang="en-ZA" sz="2400" dirty="0" smtClean="0">
                <a:solidFill>
                  <a:schemeClr val="tx2"/>
                </a:solidFill>
              </a:rPr>
              <a:t>(pre-destructive)</a:t>
            </a:r>
          </a:p>
          <a:p>
            <a:pPr marL="274320" lvl="0" indent="-274320">
              <a:lnSpc>
                <a:spcPct val="120000"/>
              </a:lnSpc>
              <a:spcBef>
                <a:spcPts val="600"/>
              </a:spcBef>
              <a:buClr>
                <a:schemeClr val="accent1"/>
              </a:buClr>
              <a:buSzPct val="70000"/>
            </a:pPr>
            <a:endParaRPr lang="en-ZA" sz="900" dirty="0" smtClean="0">
              <a:solidFill>
                <a:schemeClr val="tx2"/>
              </a:solidFill>
            </a:endParaRPr>
          </a:p>
          <a:p>
            <a:pPr marL="274320" lvl="0" indent="-274320">
              <a:lnSpc>
                <a:spcPct val="120000"/>
              </a:lnSpc>
              <a:buClr>
                <a:schemeClr val="accent1"/>
              </a:buClr>
              <a:buSzPct val="70000"/>
              <a:buFont typeface="Wingdings"/>
              <a:buChar char=""/>
            </a:pPr>
            <a:r>
              <a:rPr lang="en-ZA" sz="2400" dirty="0" smtClean="0">
                <a:solidFill>
                  <a:schemeClr val="tx2"/>
                </a:solidFill>
              </a:rPr>
              <a:t>Unplanned</a:t>
            </a:r>
          </a:p>
          <a:p>
            <a:pPr marL="274320" lvl="0" indent="-274320">
              <a:lnSpc>
                <a:spcPct val="120000"/>
              </a:lnSpc>
              <a:buClr>
                <a:schemeClr val="accent1"/>
              </a:buClr>
              <a:buSzPct val="70000"/>
              <a:buFont typeface="Wingdings"/>
              <a:buChar char=""/>
            </a:pPr>
            <a:r>
              <a:rPr lang="en-ZA" sz="2400" dirty="0" smtClean="0">
                <a:solidFill>
                  <a:schemeClr val="tx2"/>
                </a:solidFill>
              </a:rPr>
              <a:t>Undifferentiated</a:t>
            </a:r>
          </a:p>
          <a:p>
            <a:pPr marL="274320" lvl="0" indent="-274320">
              <a:lnSpc>
                <a:spcPct val="120000"/>
              </a:lnSpc>
              <a:buClr>
                <a:schemeClr val="accent1"/>
              </a:buClr>
              <a:buSzPct val="70000"/>
              <a:buFont typeface="Wingdings"/>
              <a:buChar char=""/>
            </a:pPr>
            <a:r>
              <a:rPr lang="en-ZA" sz="2400" dirty="0" smtClean="0">
                <a:solidFill>
                  <a:schemeClr val="tx2"/>
                </a:solidFill>
              </a:rPr>
              <a:t>Incidental – destructive/constructive</a:t>
            </a:r>
          </a:p>
          <a:p>
            <a:pPr marL="274320" lvl="0" indent="-274320">
              <a:lnSpc>
                <a:spcPct val="120000"/>
              </a:lnSpc>
              <a:buClr>
                <a:schemeClr val="accent1"/>
              </a:buClr>
              <a:buSzPct val="70000"/>
              <a:buFont typeface="Wingdings"/>
              <a:buChar char=""/>
            </a:pPr>
            <a:r>
              <a:rPr lang="en-ZA" sz="2400" dirty="0" smtClean="0">
                <a:solidFill>
                  <a:schemeClr val="tx2"/>
                </a:solidFill>
              </a:rPr>
              <a:t>unconstructive level </a:t>
            </a:r>
          </a:p>
          <a:p>
            <a:pPr marL="274320" lvl="0" indent="-274320">
              <a:lnSpc>
                <a:spcPct val="120000"/>
              </a:lnSpc>
              <a:buClr>
                <a:schemeClr val="accent1"/>
              </a:buClr>
              <a:buSzPct val="70000"/>
              <a:buFont typeface="Wingdings"/>
              <a:buChar char=""/>
            </a:pPr>
            <a:endParaRPr lang="en-ZA" sz="2400" dirty="0" smtClean="0">
              <a:solidFill>
                <a:schemeClr val="tx2"/>
              </a:solidFill>
            </a:endParaRPr>
          </a:p>
          <a:p>
            <a:pPr marL="1188720" lvl="2" indent="-274320" algn="r">
              <a:lnSpc>
                <a:spcPct val="120000"/>
              </a:lnSpc>
              <a:buClr>
                <a:schemeClr val="accent1"/>
              </a:buClr>
              <a:buSzPct val="70000"/>
            </a:pPr>
            <a:r>
              <a:rPr lang="en-ZA" sz="1900" dirty="0" smtClean="0">
                <a:solidFill>
                  <a:schemeClr val="tx2"/>
                </a:solidFill>
              </a:rPr>
              <a:t>(Pretorius)</a:t>
            </a:r>
          </a:p>
          <a:p>
            <a:pPr marL="274320" lvl="0" indent="-274320">
              <a:spcBef>
                <a:spcPts val="600"/>
              </a:spcBef>
              <a:buClr>
                <a:schemeClr val="accent1"/>
              </a:buClr>
              <a:buSzPct val="70000"/>
              <a:buFont typeface="Wingdings"/>
              <a:buChar char=""/>
            </a:pPr>
            <a:endParaRPr lang="en-ZA" sz="2400" dirty="0" smtClean="0"/>
          </a:p>
        </p:txBody>
      </p:sp>
      <p:pic>
        <p:nvPicPr>
          <p:cNvPr id="11" name="Picture 3"/>
          <p:cNvPicPr>
            <a:picLocks noChangeAspect="1" noChangeArrowheads="1"/>
          </p:cNvPicPr>
          <p:nvPr/>
        </p:nvPicPr>
        <p:blipFill>
          <a:blip r:embed="rId2"/>
          <a:srcRect/>
          <a:stretch>
            <a:fillRect/>
          </a:stretch>
        </p:blipFill>
        <p:spPr bwMode="auto">
          <a:xfrm>
            <a:off x="7467600" y="152400"/>
            <a:ext cx="1219200" cy="127512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990600"/>
            <a:ext cx="2362200" cy="5483352"/>
          </a:xfrm>
        </p:spPr>
        <p:txBody>
          <a:bodyPr/>
          <a:lstStyle/>
          <a:p>
            <a:pPr>
              <a:buNone/>
            </a:pPr>
            <a:r>
              <a:rPr lang="en-ZA" dirty="0" smtClean="0">
                <a:solidFill>
                  <a:schemeClr val="bg2">
                    <a:lumMod val="50000"/>
                  </a:schemeClr>
                </a:solidFill>
              </a:rPr>
              <a:t>3. Self Presentation</a:t>
            </a:r>
            <a:endParaRPr lang="en-ZA" dirty="0">
              <a:solidFill>
                <a:schemeClr val="bg2">
                  <a:lumMod val="50000"/>
                </a:schemeClr>
              </a:solidFill>
            </a:endParaRPr>
          </a:p>
        </p:txBody>
      </p:sp>
      <p:sp>
        <p:nvSpPr>
          <p:cNvPr id="4" name="Content Placeholder 2"/>
          <p:cNvSpPr txBox="1">
            <a:spLocks/>
          </p:cNvSpPr>
          <p:nvPr/>
        </p:nvSpPr>
        <p:spPr>
          <a:xfrm>
            <a:off x="2133600" y="990600"/>
            <a:ext cx="3200400" cy="5635752"/>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lang="en-ZA" sz="2400" dirty="0" smtClean="0">
                <a:solidFill>
                  <a:schemeClr val="tx2"/>
                </a:solidFill>
              </a:rPr>
              <a:t>To tentatively present self to others/ different situations</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ZA" sz="2400" b="0" i="0" u="none" strike="noStrike" kern="1200" cap="none" spc="0" normalizeH="0" baseline="0" noProof="0" dirty="0" smtClean="0">
                <a:ln>
                  <a:noFill/>
                </a:ln>
                <a:solidFill>
                  <a:schemeClr val="tx2"/>
                </a:solidFill>
                <a:effectLst/>
                <a:uLnTx/>
                <a:uFillTx/>
                <a:latin typeface="+mn-lt"/>
                <a:ea typeface="+mn-ea"/>
                <a:cs typeface="+mn-cs"/>
              </a:rPr>
              <a:t>Further</a:t>
            </a:r>
            <a:r>
              <a:rPr kumimoji="0" lang="en-ZA" sz="2400" b="0" i="0" u="none" strike="noStrike" kern="1200" cap="none" spc="0" normalizeH="0" noProof="0" dirty="0" smtClean="0">
                <a:ln>
                  <a:noFill/>
                </a:ln>
                <a:solidFill>
                  <a:schemeClr val="tx2"/>
                </a:solidFill>
                <a:effectLst/>
                <a:uLnTx/>
                <a:uFillTx/>
                <a:latin typeface="+mn-lt"/>
                <a:ea typeface="+mn-ea"/>
                <a:cs typeface="+mn-cs"/>
              </a:rPr>
              <a:t> differentiation of self</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lang="en-ZA" sz="2400" baseline="0" dirty="0" smtClean="0">
                <a:solidFill>
                  <a:schemeClr val="tx2"/>
                </a:solidFill>
              </a:rPr>
              <a:t>To</a:t>
            </a:r>
            <a:r>
              <a:rPr lang="en-ZA" sz="2400" dirty="0" smtClean="0">
                <a:solidFill>
                  <a:schemeClr val="tx2"/>
                </a:solidFill>
              </a:rPr>
              <a:t> learn basic skills for productivity (process orientated)</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ZA" sz="2400" b="0" i="0" u="none" strike="noStrike" kern="1200" cap="none" spc="0" normalizeH="0" baseline="0" noProof="0" dirty="0" smtClean="0">
                <a:ln>
                  <a:noFill/>
                </a:ln>
                <a:solidFill>
                  <a:schemeClr val="tx2"/>
                </a:solidFill>
                <a:effectLst/>
                <a:uLnTx/>
                <a:uFillTx/>
                <a:latin typeface="+mn-lt"/>
                <a:ea typeface="+mn-ea"/>
                <a:cs typeface="+mn-cs"/>
              </a:rPr>
              <a:t>To</a:t>
            </a:r>
            <a:r>
              <a:rPr kumimoji="0" lang="en-ZA" sz="2400" b="0" i="0" u="none" strike="noStrike" kern="1200" cap="none" spc="0" normalizeH="0" noProof="0" dirty="0" smtClean="0">
                <a:ln>
                  <a:noFill/>
                </a:ln>
                <a:solidFill>
                  <a:schemeClr val="tx2"/>
                </a:solidFill>
                <a:effectLst/>
                <a:uLnTx/>
                <a:uFillTx/>
                <a:latin typeface="+mn-lt"/>
                <a:ea typeface="+mn-ea"/>
                <a:cs typeface="+mn-cs"/>
              </a:rPr>
              <a:t> try, to “enquire”</a:t>
            </a:r>
            <a:endParaRPr kumimoji="0" lang="en-ZA" sz="2400" b="0" i="0" u="none" strike="noStrike" kern="1200" cap="none" spc="0" normalizeH="0" baseline="0" noProof="0" dirty="0">
              <a:ln>
                <a:noFill/>
              </a:ln>
              <a:solidFill>
                <a:schemeClr val="tx2"/>
              </a:solidFill>
              <a:effectLst/>
              <a:uLnTx/>
              <a:uFillTx/>
              <a:latin typeface="+mn-lt"/>
              <a:ea typeface="+mn-ea"/>
              <a:cs typeface="+mn-cs"/>
            </a:endParaRPr>
          </a:p>
        </p:txBody>
      </p:sp>
      <p:sp>
        <p:nvSpPr>
          <p:cNvPr id="5" name="Content Placeholder 2"/>
          <p:cNvSpPr txBox="1">
            <a:spLocks/>
          </p:cNvSpPr>
          <p:nvPr/>
        </p:nvSpPr>
        <p:spPr>
          <a:xfrm>
            <a:off x="5257800" y="990600"/>
            <a:ext cx="3657600" cy="5867400"/>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lang="en-ZA" sz="2400" dirty="0" smtClean="0">
                <a:solidFill>
                  <a:schemeClr val="tx2"/>
                </a:solidFill>
              </a:rPr>
              <a:t>Intentional (handling) exploration of materials, objects, environment and of basic skills and ability to influence materials/objects – partial task concept</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ZA" sz="2400" b="0" i="0" u="none" strike="noStrike" kern="1200" cap="none" spc="0" normalizeH="0" baseline="0" noProof="0" dirty="0" smtClean="0">
                <a:ln>
                  <a:noFill/>
                </a:ln>
                <a:solidFill>
                  <a:schemeClr val="tx2"/>
                </a:solidFill>
                <a:effectLst/>
                <a:uLnTx/>
                <a:uFillTx/>
                <a:latin typeface="+mn-lt"/>
                <a:ea typeface="+mn-ea"/>
                <a:cs typeface="+mn-cs"/>
              </a:rPr>
              <a:t>Shows some awareness</a:t>
            </a:r>
            <a:r>
              <a:rPr kumimoji="0" lang="en-ZA" sz="2400" b="0" i="0" u="none" strike="noStrike" kern="1200" cap="none" spc="0" normalizeH="0" noProof="0" dirty="0" smtClean="0">
                <a:ln>
                  <a:noFill/>
                </a:ln>
                <a:solidFill>
                  <a:schemeClr val="tx2"/>
                </a:solidFill>
                <a:effectLst/>
                <a:uLnTx/>
                <a:uFillTx/>
                <a:latin typeface="+mn-lt"/>
                <a:ea typeface="+mn-ea"/>
                <a:cs typeface="+mn-cs"/>
              </a:rPr>
              <a:t> of norms in terms of appearance &amp; behaviour </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ZA" sz="2400" b="0" i="0" u="none" strike="noStrike" kern="1200" cap="none" spc="0" normalizeH="0" noProof="0" dirty="0" smtClean="0">
                <a:ln>
                  <a:noFill/>
                </a:ln>
                <a:solidFill>
                  <a:schemeClr val="tx2"/>
                </a:solidFill>
                <a:effectLst/>
                <a:uLnTx/>
                <a:uFillTx/>
                <a:latin typeface="+mn-lt"/>
                <a:ea typeface="+mn-ea"/>
                <a:cs typeface="+mn-cs"/>
              </a:rPr>
              <a:t>Constructive Level</a:t>
            </a:r>
          </a:p>
          <a:p>
            <a:pPr marL="274320" marR="0" lvl="0" indent="-274320" algn="r" defTabSz="914400" rtl="0" eaLnBrk="1" fontAlgn="auto" latinLnBrk="0" hangingPunct="1">
              <a:lnSpc>
                <a:spcPct val="100000"/>
              </a:lnSpc>
              <a:spcBef>
                <a:spcPts val="600"/>
              </a:spcBef>
              <a:spcAft>
                <a:spcPts val="0"/>
              </a:spcAft>
              <a:buClr>
                <a:schemeClr val="accent1"/>
              </a:buClr>
              <a:buSzPct val="70000"/>
              <a:tabLst/>
              <a:defRPr/>
            </a:pPr>
            <a:r>
              <a:rPr lang="en-ZA" baseline="0" dirty="0" smtClean="0">
                <a:solidFill>
                  <a:schemeClr val="tx2"/>
                </a:solidFill>
              </a:rPr>
              <a:t>(Pretorius)</a:t>
            </a:r>
          </a:p>
          <a:p>
            <a:pPr marL="274320" marR="0" lvl="0" indent="-274320" algn="r" defTabSz="914400" rtl="0" eaLnBrk="1" fontAlgn="auto" latinLnBrk="0" hangingPunct="1">
              <a:lnSpc>
                <a:spcPct val="100000"/>
              </a:lnSpc>
              <a:spcBef>
                <a:spcPts val="600"/>
              </a:spcBef>
              <a:spcAft>
                <a:spcPts val="0"/>
              </a:spcAft>
              <a:buClr>
                <a:schemeClr val="accent1"/>
              </a:buClr>
              <a:buSzPct val="70000"/>
              <a:tabLst/>
              <a:defRPr/>
            </a:pPr>
            <a:r>
              <a:rPr lang="en-ZA" dirty="0" smtClean="0">
                <a:solidFill>
                  <a:schemeClr val="tx2"/>
                </a:solidFill>
              </a:rPr>
              <a:t>Explorative level (TEFLA)</a:t>
            </a:r>
            <a:endParaRPr lang="en-ZA" baseline="0" dirty="0" smtClean="0">
              <a:solidFill>
                <a:schemeClr val="tx2"/>
              </a:solidFill>
            </a:endParaRPr>
          </a:p>
          <a:p>
            <a:pPr marL="1188720" lvl="2" indent="-274320">
              <a:spcBef>
                <a:spcPts val="600"/>
              </a:spcBef>
              <a:buClr>
                <a:schemeClr val="accent1"/>
              </a:buClr>
              <a:buSzPct val="70000"/>
              <a:defRPr/>
            </a:pPr>
            <a:endParaRPr kumimoji="0" lang="en-ZA" sz="2400" b="0" i="0" u="none" strike="noStrike" kern="1200" cap="none" spc="0" normalizeH="0" baseline="0" noProof="0" dirty="0">
              <a:ln>
                <a:noFill/>
              </a:ln>
              <a:solidFill>
                <a:schemeClr val="tx2"/>
              </a:solidFill>
              <a:effectLst/>
              <a:uLnTx/>
              <a:uFillTx/>
              <a:latin typeface="+mn-lt"/>
              <a:ea typeface="+mn-ea"/>
              <a:cs typeface="+mn-cs"/>
            </a:endParaRPr>
          </a:p>
        </p:txBody>
      </p:sp>
      <p:sp>
        <p:nvSpPr>
          <p:cNvPr id="6" name="Content Placeholder 3"/>
          <p:cNvSpPr txBox="1">
            <a:spLocks/>
          </p:cNvSpPr>
          <p:nvPr/>
        </p:nvSpPr>
        <p:spPr>
          <a:xfrm>
            <a:off x="304800" y="304800"/>
            <a:ext cx="8534400" cy="685800"/>
          </a:xfrm>
          <a:prstGeom prst="rect">
            <a:avLst/>
          </a:prstGeom>
          <a:ln w="28575">
            <a:solidFill>
              <a:schemeClr val="tx2"/>
            </a:solidFill>
          </a:ln>
        </p:spPr>
        <p:txBody>
          <a:bodyPr>
            <a:normAutofit fontScale="85000" lnSpcReduction="20000"/>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ZA" sz="2400" b="1" i="0" u="none" strike="noStrike" kern="1200" cap="none" spc="0" normalizeH="0" baseline="0" noProof="0" smtClean="0">
                <a:ln>
                  <a:noFill/>
                </a:ln>
                <a:solidFill>
                  <a:schemeClr val="tx2"/>
                </a:solidFill>
                <a:effectLst/>
                <a:uLnTx/>
                <a:uFillTx/>
                <a:latin typeface="+mn-lt"/>
                <a:ea typeface="+mn-ea"/>
                <a:cs typeface="+mn-cs"/>
              </a:rPr>
              <a:t>Level			Motivation		Action Descriptor </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ZA" sz="2400" b="1" i="0" u="none" strike="noStrike" kern="1200" cap="none" spc="0" normalizeH="0" baseline="0" noProof="0" smtClean="0">
                <a:ln>
                  <a:noFill/>
                </a:ln>
                <a:solidFill>
                  <a:schemeClr val="tx2"/>
                </a:solidFill>
                <a:effectLst/>
                <a:uLnTx/>
                <a:uFillTx/>
                <a:latin typeface="+mn-lt"/>
                <a:ea typeface="+mn-ea"/>
                <a:cs typeface="+mn-cs"/>
              </a:rPr>
              <a:t>				Descriptor</a:t>
            </a:r>
            <a:endParaRPr kumimoji="0" lang="en-ZA" sz="2400" b="1"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990600"/>
            <a:ext cx="2209800" cy="5867400"/>
          </a:xfrm>
        </p:spPr>
        <p:txBody>
          <a:bodyPr>
            <a:normAutofit fontScale="92500" lnSpcReduction="20000"/>
          </a:bodyPr>
          <a:lstStyle/>
          <a:p>
            <a:pPr>
              <a:buNone/>
            </a:pPr>
            <a:r>
              <a:rPr lang="en-ZA" b="1" dirty="0" smtClean="0">
                <a:solidFill>
                  <a:schemeClr val="bg2">
                    <a:lumMod val="50000"/>
                  </a:schemeClr>
                </a:solidFill>
              </a:rPr>
              <a:t>4. Passive</a:t>
            </a:r>
          </a:p>
          <a:p>
            <a:pPr>
              <a:buNone/>
            </a:pPr>
            <a:r>
              <a:rPr lang="en-ZA" b="1" dirty="0" smtClean="0">
                <a:solidFill>
                  <a:schemeClr val="bg2">
                    <a:lumMod val="50000"/>
                  </a:schemeClr>
                </a:solidFill>
              </a:rPr>
              <a:t>Participation</a:t>
            </a:r>
          </a:p>
          <a:p>
            <a:endParaRPr lang="en-ZA" dirty="0" smtClean="0"/>
          </a:p>
          <a:p>
            <a:endParaRPr lang="en-ZA" dirty="0" smtClean="0"/>
          </a:p>
          <a:p>
            <a:endParaRPr lang="en-ZA" dirty="0" smtClean="0"/>
          </a:p>
          <a:p>
            <a:endParaRPr lang="en-ZA" dirty="0" smtClean="0"/>
          </a:p>
          <a:p>
            <a:endParaRPr lang="en-ZA" dirty="0" smtClean="0"/>
          </a:p>
          <a:p>
            <a:pPr>
              <a:buNone/>
            </a:pPr>
            <a:endParaRPr lang="en-ZA" dirty="0" smtClean="0"/>
          </a:p>
          <a:p>
            <a:pPr>
              <a:buNone/>
            </a:pPr>
            <a:endParaRPr lang="en-ZA" dirty="0" smtClean="0"/>
          </a:p>
          <a:p>
            <a:pPr>
              <a:buNone/>
            </a:pPr>
            <a:r>
              <a:rPr lang="en-ZA" b="1" dirty="0" smtClean="0">
                <a:solidFill>
                  <a:schemeClr val="bg2">
                    <a:lumMod val="50000"/>
                  </a:schemeClr>
                </a:solidFill>
              </a:rPr>
              <a:t>5 Imitative</a:t>
            </a:r>
          </a:p>
          <a:p>
            <a:pPr>
              <a:buNone/>
            </a:pPr>
            <a:r>
              <a:rPr lang="en-ZA" b="1" dirty="0" smtClean="0">
                <a:solidFill>
                  <a:schemeClr val="bg2">
                    <a:lumMod val="50000"/>
                  </a:schemeClr>
                </a:solidFill>
              </a:rPr>
              <a:t>Participation</a:t>
            </a:r>
            <a:endParaRPr lang="en-ZA" b="1" dirty="0">
              <a:solidFill>
                <a:schemeClr val="bg2">
                  <a:lumMod val="50000"/>
                </a:schemeClr>
              </a:solidFill>
            </a:endParaRPr>
          </a:p>
        </p:txBody>
      </p:sp>
      <p:sp>
        <p:nvSpPr>
          <p:cNvPr id="4" name="Content Placeholder 3"/>
          <p:cNvSpPr>
            <a:spLocks noGrp="1"/>
          </p:cNvSpPr>
          <p:nvPr>
            <p:ph sz="quarter" idx="2"/>
          </p:nvPr>
        </p:nvSpPr>
        <p:spPr>
          <a:xfrm>
            <a:off x="4953000" y="838200"/>
            <a:ext cx="4191000" cy="6019800"/>
          </a:xfrm>
        </p:spPr>
        <p:txBody>
          <a:bodyPr>
            <a:normAutofit fontScale="92500" lnSpcReduction="20000"/>
          </a:bodyPr>
          <a:lstStyle/>
          <a:p>
            <a:r>
              <a:rPr lang="en-ZA" dirty="0" smtClean="0">
                <a:solidFill>
                  <a:schemeClr val="tx2"/>
                </a:solidFill>
              </a:rPr>
              <a:t>Habituated activities norm compliant</a:t>
            </a:r>
          </a:p>
          <a:p>
            <a:r>
              <a:rPr lang="en-ZA" dirty="0" smtClean="0">
                <a:solidFill>
                  <a:schemeClr val="tx2"/>
                </a:solidFill>
              </a:rPr>
              <a:t>Norm directed constructive action (awareness of norms related to product + task concept)</a:t>
            </a:r>
          </a:p>
          <a:p>
            <a:r>
              <a:rPr lang="en-ZA" dirty="0" smtClean="0">
                <a:solidFill>
                  <a:schemeClr val="tx2"/>
                </a:solidFill>
              </a:rPr>
              <a:t>Experimental course of action without being sure of eventual outcome</a:t>
            </a:r>
          </a:p>
          <a:p>
            <a:endParaRPr lang="en-ZA" dirty="0" smtClean="0">
              <a:solidFill>
                <a:schemeClr val="tx2"/>
              </a:solidFill>
            </a:endParaRPr>
          </a:p>
          <a:p>
            <a:r>
              <a:rPr lang="en-ZA" dirty="0" smtClean="0">
                <a:solidFill>
                  <a:schemeClr val="tx2"/>
                </a:solidFill>
              </a:rPr>
              <a:t>Norm compliant action (non-habituated tasks)</a:t>
            </a:r>
          </a:p>
          <a:p>
            <a:r>
              <a:rPr lang="en-ZA" dirty="0" smtClean="0">
                <a:solidFill>
                  <a:schemeClr val="tx2"/>
                </a:solidFill>
              </a:rPr>
              <a:t>Do according to imposed norms &amp; demands</a:t>
            </a:r>
          </a:p>
          <a:p>
            <a:r>
              <a:rPr lang="en-ZA" dirty="0" smtClean="0">
                <a:solidFill>
                  <a:schemeClr val="tx2"/>
                </a:solidFill>
              </a:rPr>
              <a:t>Evaluate &amp; product/behaviour</a:t>
            </a:r>
          </a:p>
          <a:p>
            <a:r>
              <a:rPr lang="en-ZA" dirty="0" smtClean="0">
                <a:solidFill>
                  <a:schemeClr val="tx2"/>
                </a:solidFill>
              </a:rPr>
              <a:t>Norm compliance level</a:t>
            </a:r>
          </a:p>
          <a:p>
            <a:pPr>
              <a:buNone/>
            </a:pPr>
            <a:endParaRPr lang="en-ZA" dirty="0" smtClean="0">
              <a:solidFill>
                <a:schemeClr val="tx2"/>
              </a:solidFill>
            </a:endParaRPr>
          </a:p>
          <a:p>
            <a:pPr algn="r">
              <a:buNone/>
            </a:pPr>
            <a:r>
              <a:rPr lang="en-ZA" sz="1900" dirty="0" smtClean="0">
                <a:solidFill>
                  <a:schemeClr val="tx2"/>
                </a:solidFill>
              </a:rPr>
              <a:t>(Pretorius)</a:t>
            </a:r>
          </a:p>
          <a:p>
            <a:endParaRPr lang="en-ZA" dirty="0"/>
          </a:p>
        </p:txBody>
      </p:sp>
      <p:sp>
        <p:nvSpPr>
          <p:cNvPr id="5" name="Content Placeholder 3"/>
          <p:cNvSpPr txBox="1">
            <a:spLocks/>
          </p:cNvSpPr>
          <p:nvPr/>
        </p:nvSpPr>
        <p:spPr>
          <a:xfrm>
            <a:off x="2133600" y="838200"/>
            <a:ext cx="2971800" cy="5867400"/>
          </a:xfrm>
          <a:prstGeom prst="rect">
            <a:avLst/>
          </a:prstGeom>
        </p:spPr>
        <p:txBody>
          <a:bodyPr vert="horz">
            <a:normAutofit fontScale="92500" lnSpcReduction="10000"/>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ZA" sz="2400" b="0" i="0" u="none" strike="noStrike" kern="1200" cap="none" spc="0" normalizeH="0" baseline="0" noProof="0" dirty="0" smtClean="0">
                <a:ln>
                  <a:noFill/>
                </a:ln>
                <a:solidFill>
                  <a:schemeClr val="tx2"/>
                </a:solidFill>
                <a:effectLst/>
                <a:uLnTx/>
                <a:uFillTx/>
                <a:latin typeface="+mn-lt"/>
                <a:ea typeface="+mn-ea"/>
                <a:cs typeface="+mn-cs"/>
              </a:rPr>
              <a:t>To participate with others – passively</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lang="en-ZA" sz="2400" dirty="0" smtClean="0">
                <a:solidFill>
                  <a:schemeClr val="tx2"/>
                </a:solidFill>
              </a:rPr>
              <a:t>To execute a task or acquire skills to perform task</a:t>
            </a:r>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endParaRPr lang="en-ZA" sz="2400" dirty="0" smtClean="0">
              <a:solidFill>
                <a:schemeClr val="tx2"/>
              </a:solidFill>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endParaRPr lang="en-ZA" sz="2400" dirty="0" smtClean="0">
              <a:solidFill>
                <a:schemeClr val="tx2"/>
              </a:solidFill>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tabLst/>
              <a:defRPr/>
            </a:pPr>
            <a:endParaRPr lang="en-ZA" sz="2400" dirty="0" smtClean="0">
              <a:solidFill>
                <a:schemeClr val="tx2"/>
              </a:solidFill>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ZA" sz="2400" b="0" i="0" u="none" strike="noStrike" kern="1200" cap="none" spc="0" normalizeH="0" baseline="0" noProof="0" dirty="0" smtClean="0">
                <a:ln>
                  <a:noFill/>
                </a:ln>
                <a:solidFill>
                  <a:schemeClr val="tx2"/>
                </a:solidFill>
                <a:effectLst/>
                <a:uLnTx/>
                <a:uFillTx/>
                <a:latin typeface="+mn-lt"/>
                <a:ea typeface="+mn-ea"/>
                <a:cs typeface="+mn-cs"/>
              </a:rPr>
              <a:t>To comply with norms</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lang="en-ZA" sz="2400" dirty="0" smtClean="0">
                <a:solidFill>
                  <a:schemeClr val="tx2"/>
                </a:solidFill>
              </a:rPr>
              <a:t>To be accepted</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ZA" sz="2400" b="0" i="0" u="none" strike="noStrike" kern="1200" cap="none" spc="0" normalizeH="0" baseline="0" noProof="0" dirty="0" smtClean="0">
                <a:ln>
                  <a:noFill/>
                </a:ln>
                <a:solidFill>
                  <a:schemeClr val="tx2"/>
                </a:solidFill>
                <a:effectLst/>
                <a:uLnTx/>
                <a:uFillTx/>
                <a:latin typeface="+mn-lt"/>
                <a:ea typeface="+mn-ea"/>
                <a:cs typeface="+mn-cs"/>
              </a:rPr>
              <a:t>To</a:t>
            </a:r>
            <a:r>
              <a:rPr kumimoji="0" lang="en-ZA" sz="2400" b="0" i="0" u="none" strike="noStrike" kern="1200" cap="none" spc="0" normalizeH="0" noProof="0" dirty="0" smtClean="0">
                <a:ln>
                  <a:noFill/>
                </a:ln>
                <a:solidFill>
                  <a:schemeClr val="tx2"/>
                </a:solidFill>
                <a:effectLst/>
                <a:uLnTx/>
                <a:uFillTx/>
                <a:latin typeface="+mn-lt"/>
                <a:ea typeface="+mn-ea"/>
                <a:cs typeface="+mn-cs"/>
              </a:rPr>
              <a:t> participate &amp; do what others do</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lang="en-ZA" sz="2400" baseline="0" dirty="0" smtClean="0">
                <a:solidFill>
                  <a:schemeClr val="tx2"/>
                </a:solidFill>
              </a:rPr>
              <a:t>To accomplish acceptable product, task fulfilment</a:t>
            </a:r>
            <a:endParaRPr kumimoji="0" lang="en-ZA" sz="2400" b="0" i="0" u="none" strike="noStrike" kern="1200" cap="none" spc="0" normalizeH="0" baseline="0" noProof="0" dirty="0">
              <a:ln>
                <a:noFill/>
              </a:ln>
              <a:solidFill>
                <a:schemeClr val="tx2"/>
              </a:solidFill>
              <a:effectLst/>
              <a:uLnTx/>
              <a:uFillTx/>
              <a:latin typeface="+mn-lt"/>
              <a:ea typeface="+mn-ea"/>
              <a:cs typeface="+mn-cs"/>
            </a:endParaRPr>
          </a:p>
        </p:txBody>
      </p:sp>
      <p:sp>
        <p:nvSpPr>
          <p:cNvPr id="7" name="Content Placeholder 3"/>
          <p:cNvSpPr txBox="1">
            <a:spLocks/>
          </p:cNvSpPr>
          <p:nvPr/>
        </p:nvSpPr>
        <p:spPr>
          <a:xfrm>
            <a:off x="304800" y="152400"/>
            <a:ext cx="8534400" cy="685800"/>
          </a:xfrm>
          <a:prstGeom prst="rect">
            <a:avLst/>
          </a:prstGeom>
          <a:ln w="28575">
            <a:solidFill>
              <a:schemeClr val="tx2"/>
            </a:solidFill>
          </a:ln>
        </p:spPr>
        <p:txBody>
          <a:bodyPr>
            <a:normAutofit fontScale="85000" lnSpcReduction="20000"/>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ZA" sz="2400" b="1" i="0" u="none" strike="noStrike" kern="1200" cap="none" spc="0" normalizeH="0" baseline="0" noProof="0" smtClean="0">
                <a:ln>
                  <a:noFill/>
                </a:ln>
                <a:solidFill>
                  <a:schemeClr val="tx2"/>
                </a:solidFill>
                <a:effectLst/>
                <a:uLnTx/>
                <a:uFillTx/>
                <a:latin typeface="+mn-lt"/>
                <a:ea typeface="+mn-ea"/>
                <a:cs typeface="+mn-cs"/>
              </a:rPr>
              <a:t>Level			Motivation		Action Descriptor </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ZA" sz="2400" b="1" i="0" u="none" strike="noStrike" kern="1200" cap="none" spc="0" normalizeH="0" baseline="0" noProof="0" smtClean="0">
                <a:ln>
                  <a:noFill/>
                </a:ln>
                <a:solidFill>
                  <a:schemeClr val="tx2"/>
                </a:solidFill>
                <a:effectLst/>
                <a:uLnTx/>
                <a:uFillTx/>
                <a:latin typeface="+mn-lt"/>
                <a:ea typeface="+mn-ea"/>
                <a:cs typeface="+mn-cs"/>
              </a:rPr>
              <a:t>				Descriptor</a:t>
            </a:r>
            <a:endParaRPr kumimoji="0" lang="en-ZA" sz="2400" b="1"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914400"/>
            <a:ext cx="2667000" cy="5943600"/>
          </a:xfrm>
        </p:spPr>
        <p:txBody>
          <a:bodyPr>
            <a:normAutofit/>
          </a:bodyPr>
          <a:lstStyle/>
          <a:p>
            <a:pPr>
              <a:buNone/>
            </a:pPr>
            <a:r>
              <a:rPr lang="en-ZA" b="1" dirty="0" smtClean="0">
                <a:solidFill>
                  <a:schemeClr val="bg2">
                    <a:lumMod val="50000"/>
                  </a:schemeClr>
                </a:solidFill>
              </a:rPr>
              <a:t>6.Active</a:t>
            </a:r>
          </a:p>
          <a:p>
            <a:pPr>
              <a:buNone/>
            </a:pPr>
            <a:r>
              <a:rPr lang="en-ZA" b="1" dirty="0" smtClean="0">
                <a:solidFill>
                  <a:schemeClr val="bg2">
                    <a:lumMod val="50000"/>
                  </a:schemeClr>
                </a:solidFill>
              </a:rPr>
              <a:t>Participation</a:t>
            </a:r>
          </a:p>
          <a:p>
            <a:pPr>
              <a:buNone/>
            </a:pPr>
            <a:endParaRPr lang="en-ZA" dirty="0" smtClean="0"/>
          </a:p>
          <a:p>
            <a:pPr>
              <a:buNone/>
            </a:pPr>
            <a:endParaRPr lang="en-ZA" dirty="0" smtClean="0"/>
          </a:p>
          <a:p>
            <a:pPr>
              <a:buNone/>
            </a:pPr>
            <a:endParaRPr lang="en-ZA" dirty="0" smtClean="0"/>
          </a:p>
          <a:p>
            <a:pPr>
              <a:buNone/>
            </a:pPr>
            <a:endParaRPr lang="en-ZA" dirty="0" smtClean="0"/>
          </a:p>
          <a:p>
            <a:pPr>
              <a:buNone/>
            </a:pPr>
            <a:endParaRPr lang="en-ZA" dirty="0" smtClean="0"/>
          </a:p>
          <a:p>
            <a:pPr>
              <a:buNone/>
            </a:pPr>
            <a:r>
              <a:rPr lang="en-ZA" b="1" dirty="0" smtClean="0">
                <a:solidFill>
                  <a:schemeClr val="bg2">
                    <a:lumMod val="50000"/>
                  </a:schemeClr>
                </a:solidFill>
              </a:rPr>
              <a:t>7. Competitive</a:t>
            </a:r>
          </a:p>
          <a:p>
            <a:pPr>
              <a:buNone/>
            </a:pPr>
            <a:r>
              <a:rPr lang="en-ZA" b="1" dirty="0" smtClean="0">
                <a:solidFill>
                  <a:schemeClr val="bg2">
                    <a:lumMod val="50000"/>
                  </a:schemeClr>
                </a:solidFill>
              </a:rPr>
              <a:t>Participation</a:t>
            </a:r>
            <a:endParaRPr lang="en-ZA" b="1" dirty="0">
              <a:solidFill>
                <a:schemeClr val="bg2">
                  <a:lumMod val="50000"/>
                </a:schemeClr>
              </a:solidFill>
            </a:endParaRPr>
          </a:p>
        </p:txBody>
      </p:sp>
      <p:sp>
        <p:nvSpPr>
          <p:cNvPr id="4" name="Content Placeholder 3"/>
          <p:cNvSpPr>
            <a:spLocks noGrp="1"/>
          </p:cNvSpPr>
          <p:nvPr>
            <p:ph sz="quarter" idx="2"/>
          </p:nvPr>
        </p:nvSpPr>
        <p:spPr>
          <a:xfrm>
            <a:off x="2438400" y="914400"/>
            <a:ext cx="2743200" cy="5943600"/>
          </a:xfrm>
        </p:spPr>
        <p:txBody>
          <a:bodyPr>
            <a:normAutofit/>
          </a:bodyPr>
          <a:lstStyle/>
          <a:p>
            <a:r>
              <a:rPr lang="en-ZA" dirty="0" smtClean="0">
                <a:solidFill>
                  <a:schemeClr val="tx2"/>
                </a:solidFill>
              </a:rPr>
              <a:t>To achieve industrial norms</a:t>
            </a:r>
          </a:p>
          <a:p>
            <a:r>
              <a:rPr lang="en-ZA" dirty="0" smtClean="0">
                <a:solidFill>
                  <a:schemeClr val="tx2"/>
                </a:solidFill>
              </a:rPr>
              <a:t>To surpass norms</a:t>
            </a:r>
          </a:p>
          <a:p>
            <a:pPr>
              <a:buNone/>
            </a:pPr>
            <a:endParaRPr lang="en-ZA" dirty="0" smtClean="0">
              <a:solidFill>
                <a:schemeClr val="tx2"/>
              </a:solidFill>
            </a:endParaRPr>
          </a:p>
          <a:p>
            <a:pPr>
              <a:buNone/>
            </a:pPr>
            <a:endParaRPr lang="en-ZA" sz="800" dirty="0" smtClean="0">
              <a:solidFill>
                <a:schemeClr val="tx2"/>
              </a:solidFill>
            </a:endParaRPr>
          </a:p>
          <a:p>
            <a:pPr>
              <a:buNone/>
            </a:pPr>
            <a:endParaRPr lang="en-ZA" sz="800" dirty="0" smtClean="0">
              <a:solidFill>
                <a:schemeClr val="tx2"/>
              </a:solidFill>
            </a:endParaRPr>
          </a:p>
          <a:p>
            <a:pPr>
              <a:buNone/>
            </a:pPr>
            <a:endParaRPr lang="en-ZA" sz="800" dirty="0" smtClean="0">
              <a:solidFill>
                <a:schemeClr val="tx2"/>
              </a:solidFill>
            </a:endParaRPr>
          </a:p>
          <a:p>
            <a:r>
              <a:rPr lang="en-ZA" dirty="0" smtClean="0">
                <a:solidFill>
                  <a:schemeClr val="tx2"/>
                </a:solidFill>
              </a:rPr>
              <a:t>To be/do better than (compete with others)</a:t>
            </a:r>
          </a:p>
          <a:p>
            <a:r>
              <a:rPr lang="en-ZA" dirty="0" smtClean="0">
                <a:solidFill>
                  <a:schemeClr val="tx2"/>
                </a:solidFill>
              </a:rPr>
              <a:t>To improve own performance</a:t>
            </a:r>
          </a:p>
          <a:p>
            <a:r>
              <a:rPr lang="en-ZA" dirty="0" smtClean="0">
                <a:solidFill>
                  <a:schemeClr val="tx2"/>
                </a:solidFill>
              </a:rPr>
              <a:t>To individualise</a:t>
            </a:r>
            <a:endParaRPr lang="en-ZA" dirty="0">
              <a:solidFill>
                <a:schemeClr val="tx2"/>
              </a:solidFill>
            </a:endParaRPr>
          </a:p>
        </p:txBody>
      </p:sp>
      <p:sp>
        <p:nvSpPr>
          <p:cNvPr id="5" name="Content Placeholder 3"/>
          <p:cNvSpPr txBox="1">
            <a:spLocks/>
          </p:cNvSpPr>
          <p:nvPr/>
        </p:nvSpPr>
        <p:spPr>
          <a:xfrm>
            <a:off x="5105400" y="838200"/>
            <a:ext cx="4038600" cy="6019800"/>
          </a:xfrm>
          <a:prstGeom prst="rect">
            <a:avLst/>
          </a:prstGeom>
        </p:spPr>
        <p:txBody>
          <a:bodyPr vert="horz">
            <a:normAutofit fontScale="92500"/>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ZA" sz="2400" b="0" i="0" u="none" strike="noStrike" kern="1200" cap="none" spc="0" normalizeH="0" baseline="0" noProof="0" dirty="0" smtClean="0">
                <a:ln>
                  <a:noFill/>
                </a:ln>
                <a:solidFill>
                  <a:schemeClr val="tx2"/>
                </a:solidFill>
                <a:effectLst/>
                <a:uLnTx/>
                <a:uFillTx/>
                <a:latin typeface="+mn-lt"/>
                <a:ea typeface="+mn-ea"/>
                <a:cs typeface="+mn-cs"/>
              </a:rPr>
              <a:t>Transcends</a:t>
            </a:r>
            <a:r>
              <a:rPr kumimoji="0" lang="en-ZA" sz="2400" b="0" i="0" u="none" strike="noStrike" kern="1200" cap="none" spc="0" normalizeH="0" noProof="0" dirty="0" smtClean="0">
                <a:ln>
                  <a:noFill/>
                </a:ln>
                <a:solidFill>
                  <a:schemeClr val="tx2"/>
                </a:solidFill>
                <a:effectLst/>
                <a:uLnTx/>
                <a:uFillTx/>
                <a:latin typeface="+mn-lt"/>
                <a:ea typeface="+mn-ea"/>
                <a:cs typeface="+mn-cs"/>
              </a:rPr>
              <a:t> norms – product centred</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lang="en-ZA" sz="2400" baseline="0" dirty="0" smtClean="0">
                <a:solidFill>
                  <a:schemeClr val="tx2"/>
                </a:solidFill>
              </a:rPr>
              <a:t>Inventive,</a:t>
            </a:r>
            <a:r>
              <a:rPr lang="en-ZA" sz="2400" dirty="0" smtClean="0">
                <a:solidFill>
                  <a:schemeClr val="tx2"/>
                </a:solidFill>
              </a:rPr>
              <a:t> novel action, individualistic</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lang="en-ZA" sz="2400" dirty="0" smtClean="0">
                <a:solidFill>
                  <a:schemeClr val="tx2"/>
                </a:solidFill>
              </a:rPr>
              <a:t>Anticipation, adaptation</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lang="en-ZA" sz="2400" dirty="0" smtClean="0">
                <a:solidFill>
                  <a:schemeClr val="tx2"/>
                </a:solidFill>
              </a:rPr>
              <a:t>Norm transcendence level</a:t>
            </a:r>
          </a:p>
          <a:p>
            <a:pPr marL="274320" marR="0" lvl="0" indent="-274320" algn="r" defTabSz="914400" rtl="0" eaLnBrk="1" fontAlgn="auto" latinLnBrk="0" hangingPunct="1">
              <a:lnSpc>
                <a:spcPct val="100000"/>
              </a:lnSpc>
              <a:spcBef>
                <a:spcPts val="600"/>
              </a:spcBef>
              <a:spcAft>
                <a:spcPts val="0"/>
              </a:spcAft>
              <a:buClr>
                <a:schemeClr val="accent1"/>
              </a:buClr>
              <a:buSzPct val="70000"/>
              <a:tabLst/>
              <a:defRPr/>
            </a:pPr>
            <a:r>
              <a:rPr lang="en-ZA" dirty="0" smtClean="0">
                <a:solidFill>
                  <a:schemeClr val="tx2"/>
                </a:solidFill>
              </a:rPr>
              <a:t>(Pretorius)</a:t>
            </a:r>
          </a:p>
          <a:p>
            <a:pPr marL="274320" marR="0" lvl="0" indent="-274320" algn="r" defTabSz="914400" rtl="0" eaLnBrk="1" fontAlgn="auto" latinLnBrk="0" hangingPunct="1">
              <a:lnSpc>
                <a:spcPct val="100000"/>
              </a:lnSpc>
              <a:spcBef>
                <a:spcPts val="600"/>
              </a:spcBef>
              <a:spcAft>
                <a:spcPts val="0"/>
              </a:spcAft>
              <a:buClr>
                <a:schemeClr val="accent1"/>
              </a:buClr>
              <a:buSzPct val="70000"/>
              <a:tabLst/>
              <a:defRPr/>
            </a:pPr>
            <a:endParaRPr kumimoji="0" lang="en-ZA" sz="2400" b="0" i="0" u="none" strike="noStrike" kern="1200" cap="none" spc="0" normalizeH="0" baseline="0" noProof="0" dirty="0" smtClean="0">
              <a:ln>
                <a:noFill/>
              </a:ln>
              <a:solidFill>
                <a:schemeClr val="tx2"/>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ZA" sz="2400" b="0" i="0" u="none" strike="noStrike" kern="1200" cap="none" spc="0" normalizeH="0" baseline="0" noProof="0" dirty="0" smtClean="0">
                <a:ln>
                  <a:noFill/>
                </a:ln>
                <a:solidFill>
                  <a:schemeClr val="tx2"/>
                </a:solidFill>
                <a:effectLst/>
                <a:uLnTx/>
                <a:uFillTx/>
                <a:latin typeface="+mn-lt"/>
                <a:ea typeface="+mn-ea"/>
                <a:cs typeface="+mn-cs"/>
              </a:rPr>
              <a:t>Competitive product centred action</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lang="en-ZA" sz="2400" dirty="0" smtClean="0">
                <a:solidFill>
                  <a:schemeClr val="tx2"/>
                </a:solidFill>
              </a:rPr>
              <a:t>Action dictated by standards individual seeks to surpass</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ZA" sz="2400" b="0" i="0" u="none" strike="noStrike" kern="1200" cap="none" spc="0" normalizeH="0" baseline="0" noProof="0" dirty="0" smtClean="0">
                <a:ln>
                  <a:noFill/>
                </a:ln>
                <a:solidFill>
                  <a:schemeClr val="tx2"/>
                </a:solidFill>
                <a:effectLst/>
                <a:uLnTx/>
                <a:uFillTx/>
                <a:latin typeface="+mn-lt"/>
                <a:ea typeface="+mn-ea"/>
                <a:cs typeface="+mn-cs"/>
              </a:rPr>
              <a:t>Takes</a:t>
            </a:r>
            <a:r>
              <a:rPr kumimoji="0" lang="en-ZA" sz="2400" b="0" i="0" u="none" strike="noStrike" kern="1200" cap="none" spc="0" normalizeH="0" noProof="0" dirty="0" smtClean="0">
                <a:ln>
                  <a:noFill/>
                </a:ln>
                <a:solidFill>
                  <a:schemeClr val="tx2"/>
                </a:solidFill>
                <a:effectLst/>
                <a:uLnTx/>
                <a:uFillTx/>
                <a:latin typeface="+mn-lt"/>
                <a:ea typeface="+mn-ea"/>
                <a:cs typeface="+mn-cs"/>
              </a:rPr>
              <a:t> responsibility for standard product, plans &amp; organises</a:t>
            </a:r>
            <a:endParaRPr kumimoji="0" lang="en-ZA" sz="2400" b="0" i="0" u="none" strike="noStrike" kern="1200" cap="none" spc="0" normalizeH="0" baseline="0" noProof="0" dirty="0">
              <a:ln>
                <a:noFill/>
              </a:ln>
              <a:solidFill>
                <a:schemeClr val="tx2"/>
              </a:solidFill>
              <a:effectLst/>
              <a:uLnTx/>
              <a:uFillTx/>
              <a:latin typeface="+mn-lt"/>
              <a:ea typeface="+mn-ea"/>
              <a:cs typeface="+mn-cs"/>
            </a:endParaRPr>
          </a:p>
        </p:txBody>
      </p:sp>
      <p:sp>
        <p:nvSpPr>
          <p:cNvPr id="6" name="Content Placeholder 3"/>
          <p:cNvSpPr txBox="1">
            <a:spLocks/>
          </p:cNvSpPr>
          <p:nvPr/>
        </p:nvSpPr>
        <p:spPr>
          <a:xfrm>
            <a:off x="304800" y="152400"/>
            <a:ext cx="8534400" cy="685800"/>
          </a:xfrm>
          <a:prstGeom prst="rect">
            <a:avLst/>
          </a:prstGeom>
          <a:ln w="28575">
            <a:solidFill>
              <a:schemeClr val="tx2"/>
            </a:solidFill>
          </a:ln>
        </p:spPr>
        <p:txBody>
          <a:bodyPr>
            <a:normAutofit fontScale="85000" lnSpcReduction="20000"/>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ZA" sz="2400" b="1" i="0" u="none" strike="noStrike" kern="1200" cap="none" spc="0" normalizeH="0" baseline="0" noProof="0" smtClean="0">
                <a:ln>
                  <a:noFill/>
                </a:ln>
                <a:solidFill>
                  <a:schemeClr val="tx2"/>
                </a:solidFill>
                <a:effectLst/>
                <a:uLnTx/>
                <a:uFillTx/>
                <a:latin typeface="+mn-lt"/>
                <a:ea typeface="+mn-ea"/>
                <a:cs typeface="+mn-cs"/>
              </a:rPr>
              <a:t>Level			Motivation		Action Descriptor </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ZA" sz="2400" b="1" i="0" u="none" strike="noStrike" kern="1200" cap="none" spc="0" normalizeH="0" baseline="0" noProof="0" smtClean="0">
                <a:ln>
                  <a:noFill/>
                </a:ln>
                <a:solidFill>
                  <a:schemeClr val="tx2"/>
                </a:solidFill>
                <a:effectLst/>
                <a:uLnTx/>
                <a:uFillTx/>
                <a:latin typeface="+mn-lt"/>
                <a:ea typeface="+mn-ea"/>
                <a:cs typeface="+mn-cs"/>
              </a:rPr>
              <a:t>				Descriptor</a:t>
            </a:r>
            <a:endParaRPr kumimoji="0" lang="en-ZA" sz="2400" b="1"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914400"/>
            <a:ext cx="2667000" cy="5257800"/>
          </a:xfrm>
        </p:spPr>
        <p:txBody>
          <a:bodyPr>
            <a:normAutofit/>
          </a:bodyPr>
          <a:lstStyle/>
          <a:p>
            <a:pPr>
              <a:buNone/>
            </a:pPr>
            <a:r>
              <a:rPr lang="en-ZA" b="1" dirty="0" smtClean="0">
                <a:solidFill>
                  <a:schemeClr val="bg2">
                    <a:lumMod val="50000"/>
                  </a:schemeClr>
                </a:solidFill>
              </a:rPr>
              <a:t>8. Contribution</a:t>
            </a:r>
          </a:p>
          <a:p>
            <a:pPr>
              <a:buNone/>
            </a:pPr>
            <a:endParaRPr lang="en-ZA" dirty="0" smtClean="0"/>
          </a:p>
          <a:p>
            <a:pPr>
              <a:buNone/>
            </a:pPr>
            <a:endParaRPr lang="en-ZA" dirty="0" smtClean="0"/>
          </a:p>
          <a:p>
            <a:pPr>
              <a:buNone/>
            </a:pPr>
            <a:endParaRPr lang="en-ZA" dirty="0" smtClean="0"/>
          </a:p>
          <a:p>
            <a:pPr>
              <a:buNone/>
            </a:pPr>
            <a:endParaRPr lang="en-ZA" dirty="0" smtClean="0"/>
          </a:p>
          <a:p>
            <a:pPr>
              <a:buNone/>
            </a:pPr>
            <a:endParaRPr lang="en-ZA" dirty="0" smtClean="0"/>
          </a:p>
          <a:p>
            <a:pPr>
              <a:buNone/>
            </a:pPr>
            <a:r>
              <a:rPr lang="en-ZA" b="1" dirty="0" smtClean="0">
                <a:solidFill>
                  <a:schemeClr val="bg2">
                    <a:lumMod val="50000"/>
                  </a:schemeClr>
                </a:solidFill>
              </a:rPr>
              <a:t>9. Competitive Contribution</a:t>
            </a:r>
            <a:endParaRPr lang="en-ZA" b="1" dirty="0">
              <a:solidFill>
                <a:schemeClr val="bg2">
                  <a:lumMod val="50000"/>
                </a:schemeClr>
              </a:solidFill>
            </a:endParaRPr>
          </a:p>
        </p:txBody>
      </p:sp>
      <p:sp>
        <p:nvSpPr>
          <p:cNvPr id="4" name="Content Placeholder 3"/>
          <p:cNvSpPr>
            <a:spLocks noGrp="1"/>
          </p:cNvSpPr>
          <p:nvPr>
            <p:ph sz="quarter" idx="2"/>
          </p:nvPr>
        </p:nvSpPr>
        <p:spPr>
          <a:xfrm>
            <a:off x="2590800" y="914400"/>
            <a:ext cx="3048000" cy="5943600"/>
          </a:xfrm>
        </p:spPr>
        <p:txBody>
          <a:bodyPr>
            <a:normAutofit/>
          </a:bodyPr>
          <a:lstStyle/>
          <a:p>
            <a:r>
              <a:rPr lang="en-ZA" sz="2200" dirty="0" smtClean="0">
                <a:solidFill>
                  <a:schemeClr val="tx2"/>
                </a:solidFill>
              </a:rPr>
              <a:t>To improve/change situation or set of circumstances</a:t>
            </a:r>
          </a:p>
          <a:p>
            <a:r>
              <a:rPr lang="en-ZA" sz="2200" dirty="0" smtClean="0">
                <a:solidFill>
                  <a:schemeClr val="tx2"/>
                </a:solidFill>
              </a:rPr>
              <a:t>To do for/with situation</a:t>
            </a:r>
          </a:p>
          <a:p>
            <a:endParaRPr lang="en-ZA" sz="2200" dirty="0" smtClean="0">
              <a:solidFill>
                <a:schemeClr val="tx2"/>
              </a:solidFill>
            </a:endParaRPr>
          </a:p>
          <a:p>
            <a:pPr>
              <a:buNone/>
            </a:pPr>
            <a:endParaRPr lang="en-ZA" sz="2200" dirty="0" smtClean="0">
              <a:solidFill>
                <a:schemeClr val="tx2"/>
              </a:solidFill>
            </a:endParaRPr>
          </a:p>
          <a:p>
            <a:r>
              <a:rPr lang="en-ZA" sz="2200" dirty="0" smtClean="0">
                <a:solidFill>
                  <a:schemeClr val="tx2"/>
                </a:solidFill>
              </a:rPr>
              <a:t>To improve/change society in which individual lives; wider world (use skills &amp; ability)</a:t>
            </a:r>
          </a:p>
          <a:p>
            <a:r>
              <a:rPr lang="en-ZA" sz="2200" dirty="0" smtClean="0">
                <a:solidFill>
                  <a:schemeClr val="tx2"/>
                </a:solidFill>
              </a:rPr>
              <a:t>To do for/ do with society at large</a:t>
            </a:r>
          </a:p>
          <a:p>
            <a:endParaRPr lang="en-ZA" dirty="0"/>
          </a:p>
        </p:txBody>
      </p:sp>
      <p:sp>
        <p:nvSpPr>
          <p:cNvPr id="6" name="Content Placeholder 3"/>
          <p:cNvSpPr txBox="1">
            <a:spLocks/>
          </p:cNvSpPr>
          <p:nvPr/>
        </p:nvSpPr>
        <p:spPr>
          <a:xfrm>
            <a:off x="5638800" y="914400"/>
            <a:ext cx="3505200" cy="5943600"/>
          </a:xfrm>
          <a:prstGeom prst="rect">
            <a:avLst/>
          </a:prstGeom>
        </p:spPr>
        <p:txBody>
          <a:bodyPr vert="horz">
            <a:normAutofit fontScale="92500" lnSpcReduction="10000"/>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ZA" sz="2400" b="0" i="0" u="none" strike="noStrike" kern="1200" cap="none" spc="0" normalizeH="0" baseline="0" noProof="0" dirty="0" smtClean="0">
                <a:ln>
                  <a:noFill/>
                </a:ln>
                <a:solidFill>
                  <a:schemeClr val="tx2"/>
                </a:solidFill>
                <a:effectLst/>
                <a:uLnTx/>
                <a:uFillTx/>
                <a:latin typeface="+mn-lt"/>
                <a:ea typeface="+mn-ea"/>
                <a:cs typeface="+mn-cs"/>
              </a:rPr>
              <a:t>Situation centred</a:t>
            </a:r>
            <a:r>
              <a:rPr kumimoji="0" lang="en-ZA" sz="2400" b="0" i="0" u="none" strike="noStrike" kern="1200" cap="none" spc="0" normalizeH="0" noProof="0" dirty="0" smtClean="0">
                <a:ln>
                  <a:noFill/>
                </a:ln>
                <a:solidFill>
                  <a:schemeClr val="tx2"/>
                </a:solidFill>
                <a:effectLst/>
                <a:uLnTx/>
                <a:uFillTx/>
                <a:latin typeface="+mn-lt"/>
                <a:ea typeface="+mn-ea"/>
                <a:cs typeface="+mn-cs"/>
              </a:rPr>
              <a:t> action, acute awareness</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lang="en-ZA" sz="2400" baseline="0" dirty="0" smtClean="0">
                <a:solidFill>
                  <a:schemeClr val="tx2"/>
                </a:solidFill>
              </a:rPr>
              <a:t>Intentional</a:t>
            </a:r>
            <a:r>
              <a:rPr lang="en-ZA" sz="2400" dirty="0" smtClean="0">
                <a:solidFill>
                  <a:schemeClr val="tx2"/>
                </a:solidFill>
              </a:rPr>
              <a:t> contribution to betterment/ improvement</a:t>
            </a:r>
            <a:endParaRPr kumimoji="0" lang="en-ZA" sz="2400" b="0" i="0" u="none" strike="noStrike" kern="1200" cap="none" spc="0" normalizeH="0" baseline="0" noProof="0" dirty="0" smtClean="0">
              <a:ln>
                <a:noFill/>
              </a:ln>
              <a:solidFill>
                <a:schemeClr val="tx2"/>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endParaRPr kumimoji="0" lang="en-ZA" sz="2400" b="0" i="0" u="none" strike="noStrike" kern="1200" cap="none" spc="0" normalizeH="0" baseline="0" noProof="0" dirty="0" smtClean="0">
              <a:ln>
                <a:noFill/>
              </a:ln>
              <a:solidFill>
                <a:schemeClr val="tx2"/>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ZA" sz="2400" b="0" i="0" u="none" strike="noStrike" kern="1200" cap="none" spc="0" normalizeH="0" baseline="0" noProof="0" dirty="0" smtClean="0">
                <a:ln>
                  <a:noFill/>
                </a:ln>
                <a:solidFill>
                  <a:schemeClr val="tx2"/>
                </a:solidFill>
                <a:effectLst/>
                <a:uLnTx/>
                <a:uFillTx/>
                <a:latin typeface="+mn-lt"/>
                <a:ea typeface="+mn-ea"/>
                <a:cs typeface="+mn-cs"/>
              </a:rPr>
              <a:t>Society centred action</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lang="en-ZA" sz="2400" dirty="0" smtClean="0">
                <a:solidFill>
                  <a:schemeClr val="tx2"/>
                </a:solidFill>
              </a:rPr>
              <a:t>Intentional contribution to betterment/ improvement</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ZA" sz="2400" b="0" i="0" u="none" strike="noStrike" kern="1200" cap="none" spc="0" normalizeH="0" baseline="0" noProof="0" dirty="0" smtClean="0">
                <a:ln>
                  <a:noFill/>
                </a:ln>
                <a:solidFill>
                  <a:schemeClr val="tx2"/>
                </a:solidFill>
                <a:effectLst/>
                <a:uLnTx/>
                <a:uFillTx/>
                <a:latin typeface="+mn-lt"/>
                <a:ea typeface="+mn-ea"/>
                <a:cs typeface="+mn-cs"/>
              </a:rPr>
              <a:t>Functions in accordance with self expectation surpassing external expectations</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endParaRPr kumimoji="0" lang="en-ZA"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Content Placeholder 3"/>
          <p:cNvSpPr txBox="1">
            <a:spLocks/>
          </p:cNvSpPr>
          <p:nvPr/>
        </p:nvSpPr>
        <p:spPr>
          <a:xfrm>
            <a:off x="304800" y="152400"/>
            <a:ext cx="8534400" cy="685800"/>
          </a:xfrm>
          <a:prstGeom prst="rect">
            <a:avLst/>
          </a:prstGeom>
          <a:ln w="28575">
            <a:solidFill>
              <a:schemeClr val="tx2"/>
            </a:solidFill>
          </a:ln>
        </p:spPr>
        <p:txBody>
          <a:bodyPr>
            <a:normAutofit fontScale="85000" lnSpcReduction="20000"/>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ZA" sz="2400" b="1" i="0" u="none" strike="noStrike" kern="1200" cap="none" spc="0" normalizeH="0" baseline="0" noProof="0" smtClean="0">
                <a:ln>
                  <a:noFill/>
                </a:ln>
                <a:solidFill>
                  <a:schemeClr val="tx2"/>
                </a:solidFill>
                <a:effectLst/>
                <a:uLnTx/>
                <a:uFillTx/>
                <a:latin typeface="+mn-lt"/>
                <a:ea typeface="+mn-ea"/>
                <a:cs typeface="+mn-cs"/>
              </a:rPr>
              <a:t>Level			Motivation		Action Descriptor </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ZA" sz="2400" b="1" i="0" u="none" strike="noStrike" kern="1200" cap="none" spc="0" normalizeH="0" baseline="0" noProof="0" smtClean="0">
                <a:ln>
                  <a:noFill/>
                </a:ln>
                <a:solidFill>
                  <a:schemeClr val="tx2"/>
                </a:solidFill>
                <a:effectLst/>
                <a:uLnTx/>
                <a:uFillTx/>
                <a:latin typeface="+mn-lt"/>
                <a:ea typeface="+mn-ea"/>
                <a:cs typeface="+mn-cs"/>
              </a:rPr>
              <a:t>				Descriptor</a:t>
            </a:r>
            <a:endParaRPr kumimoji="0" lang="en-ZA" sz="2400" b="1"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762000"/>
          </a:xfrm>
        </p:spPr>
        <p:txBody>
          <a:bodyPr/>
          <a:lstStyle/>
          <a:p>
            <a:r>
              <a:rPr lang="en-ZA" b="1" dirty="0" smtClean="0"/>
              <a:t>Some Tasks and Challenges...</a:t>
            </a:r>
            <a:endParaRPr lang="en-ZA" b="1" dirty="0"/>
          </a:p>
        </p:txBody>
      </p:sp>
      <p:sp>
        <p:nvSpPr>
          <p:cNvPr id="3" name="Content Placeholder 2"/>
          <p:cNvSpPr>
            <a:spLocks noGrp="1"/>
          </p:cNvSpPr>
          <p:nvPr>
            <p:ph sz="quarter" idx="1"/>
          </p:nvPr>
        </p:nvSpPr>
        <p:spPr>
          <a:xfrm>
            <a:off x="609600" y="838200"/>
            <a:ext cx="8534400" cy="6019800"/>
          </a:xfrm>
        </p:spPr>
        <p:txBody>
          <a:bodyPr>
            <a:normAutofit fontScale="92500" lnSpcReduction="10000"/>
          </a:bodyPr>
          <a:lstStyle/>
          <a:p>
            <a:r>
              <a:rPr lang="en-ZA" dirty="0" smtClean="0">
                <a:solidFill>
                  <a:schemeClr val="tx2"/>
                </a:solidFill>
              </a:rPr>
              <a:t>Continue to clarify further terms &amp; concepts – universal language</a:t>
            </a:r>
          </a:p>
          <a:p>
            <a:endParaRPr lang="en-ZA" sz="800" dirty="0" smtClean="0">
              <a:solidFill>
                <a:schemeClr val="tx2"/>
              </a:solidFill>
            </a:endParaRPr>
          </a:p>
          <a:p>
            <a:r>
              <a:rPr lang="en-ZA" dirty="0" smtClean="0">
                <a:solidFill>
                  <a:schemeClr val="tx2"/>
                </a:solidFill>
              </a:rPr>
              <a:t>Describe Foundational Theoretical &amp; Philosophical Constructs</a:t>
            </a:r>
          </a:p>
          <a:p>
            <a:endParaRPr lang="en-ZA" sz="800" dirty="0" smtClean="0">
              <a:solidFill>
                <a:schemeClr val="tx2"/>
              </a:solidFill>
            </a:endParaRPr>
          </a:p>
          <a:p>
            <a:r>
              <a:rPr lang="en-ZA" dirty="0" smtClean="0">
                <a:solidFill>
                  <a:schemeClr val="tx2"/>
                </a:solidFill>
              </a:rPr>
              <a:t>Differentiate/compare </a:t>
            </a:r>
            <a:r>
              <a:rPr lang="en-ZA" dirty="0" err="1" smtClean="0">
                <a:solidFill>
                  <a:schemeClr val="tx2"/>
                </a:solidFill>
              </a:rPr>
              <a:t>VdT</a:t>
            </a:r>
            <a:r>
              <a:rPr lang="en-ZA" dirty="0" smtClean="0">
                <a:solidFill>
                  <a:schemeClr val="tx2"/>
                </a:solidFill>
              </a:rPr>
              <a:t> MOCA &amp; other models</a:t>
            </a:r>
          </a:p>
          <a:p>
            <a:endParaRPr lang="en-ZA" sz="800" dirty="0" smtClean="0">
              <a:solidFill>
                <a:schemeClr val="tx2"/>
              </a:solidFill>
            </a:endParaRPr>
          </a:p>
          <a:p>
            <a:r>
              <a:rPr lang="en-ZA" dirty="0" smtClean="0">
                <a:solidFill>
                  <a:schemeClr val="tx2"/>
                </a:solidFill>
              </a:rPr>
              <a:t>Write up good practice – cases/programmes for different contexts/ age groups/ practice areas</a:t>
            </a:r>
          </a:p>
          <a:p>
            <a:endParaRPr lang="en-ZA" sz="800" dirty="0" smtClean="0">
              <a:solidFill>
                <a:schemeClr val="tx2"/>
              </a:solidFill>
            </a:endParaRPr>
          </a:p>
          <a:p>
            <a:r>
              <a:rPr lang="en-ZA" dirty="0" smtClean="0">
                <a:solidFill>
                  <a:schemeClr val="tx2"/>
                </a:solidFill>
              </a:rPr>
              <a:t>Increase research – publish</a:t>
            </a:r>
          </a:p>
          <a:p>
            <a:endParaRPr lang="en-ZA" sz="800" dirty="0" smtClean="0">
              <a:solidFill>
                <a:schemeClr val="tx2"/>
              </a:solidFill>
            </a:endParaRPr>
          </a:p>
          <a:p>
            <a:r>
              <a:rPr lang="en-ZA" dirty="0" smtClean="0">
                <a:solidFill>
                  <a:schemeClr val="tx2"/>
                </a:solidFill>
              </a:rPr>
              <a:t>Develop Community of Practice </a:t>
            </a:r>
          </a:p>
          <a:p>
            <a:pPr algn="r">
              <a:buNone/>
            </a:pPr>
            <a:r>
              <a:rPr lang="en-ZA" sz="1900" dirty="0" smtClean="0">
                <a:solidFill>
                  <a:schemeClr val="tx2"/>
                </a:solidFill>
              </a:rPr>
              <a:t>(Sherwood, 2009)</a:t>
            </a:r>
          </a:p>
          <a:p>
            <a:endParaRPr lang="en-ZA" sz="800" dirty="0" smtClean="0">
              <a:solidFill>
                <a:schemeClr val="tx2"/>
              </a:solidFill>
            </a:endParaRPr>
          </a:p>
          <a:p>
            <a:r>
              <a:rPr lang="en-ZA" dirty="0" smtClean="0">
                <a:solidFill>
                  <a:schemeClr val="tx2"/>
                </a:solidFill>
              </a:rPr>
              <a:t>We need:</a:t>
            </a:r>
          </a:p>
          <a:p>
            <a:pPr lvl="1"/>
            <a:r>
              <a:rPr lang="en-ZA" dirty="0" smtClean="0">
                <a:solidFill>
                  <a:schemeClr val="tx2"/>
                </a:solidFill>
              </a:rPr>
              <a:t>Input on work done &amp; what needs to be done</a:t>
            </a:r>
          </a:p>
          <a:p>
            <a:pPr lvl="1"/>
            <a:r>
              <a:rPr lang="en-ZA" dirty="0" smtClean="0">
                <a:solidFill>
                  <a:schemeClr val="tx2"/>
                </a:solidFill>
              </a:rPr>
              <a:t>Establishment of CA Network in RSA</a:t>
            </a:r>
          </a:p>
          <a:p>
            <a:pPr lvl="1"/>
            <a:r>
              <a:rPr lang="en-ZA" dirty="0" smtClean="0">
                <a:solidFill>
                  <a:schemeClr val="tx2"/>
                </a:solidFill>
              </a:rPr>
              <a:t>All material on model – archives &amp; textbook</a:t>
            </a:r>
            <a:endParaRPr lang="en-ZA" dirty="0">
              <a:solidFill>
                <a:schemeClr val="tx2"/>
              </a:solidFill>
            </a:endParaRPr>
          </a:p>
        </p:txBody>
      </p:sp>
      <p:pic>
        <p:nvPicPr>
          <p:cNvPr id="1026" name="Picture 2"/>
          <p:cNvPicPr>
            <a:picLocks noChangeAspect="1" noChangeArrowheads="1"/>
          </p:cNvPicPr>
          <p:nvPr/>
        </p:nvPicPr>
        <p:blipFill>
          <a:blip r:embed="rId2"/>
          <a:srcRect/>
          <a:stretch>
            <a:fillRect/>
          </a:stretch>
        </p:blipFill>
        <p:spPr bwMode="auto">
          <a:xfrm>
            <a:off x="304799" y="685800"/>
            <a:ext cx="630441" cy="609600"/>
          </a:xfrm>
          <a:prstGeom prst="rect">
            <a:avLst/>
          </a:prstGeom>
          <a:noFill/>
          <a:ln w="9525">
            <a:noFill/>
            <a:miter lim="800000"/>
            <a:headEnd/>
            <a:tailEnd/>
          </a:ln>
        </p:spPr>
      </p:pic>
      <p:pic>
        <p:nvPicPr>
          <p:cNvPr id="1027"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04800" y="4038600"/>
            <a:ext cx="631768" cy="609600"/>
          </a:xfrm>
          <a:prstGeom prst="rect">
            <a:avLst/>
          </a:prstGeom>
          <a:noFill/>
          <a:ln w="9525">
            <a:noFill/>
            <a:miter lim="800000"/>
            <a:headEnd/>
            <a:tailEnd/>
          </a:ln>
        </p:spPr>
      </p:pic>
      <p:pic>
        <p:nvPicPr>
          <p:cNvPr id="1028" name="Picture 4"/>
          <p:cNvPicPr>
            <a:picLocks noChangeAspect="1" noChangeArrowheads="1"/>
          </p:cNvPicPr>
          <p:nvPr/>
        </p:nvPicPr>
        <p:blipFill>
          <a:blip r:embed="rId4"/>
          <a:srcRect/>
          <a:stretch>
            <a:fillRect/>
          </a:stretch>
        </p:blipFill>
        <p:spPr bwMode="auto">
          <a:xfrm>
            <a:off x="304800" y="2057400"/>
            <a:ext cx="609600" cy="616772"/>
          </a:xfrm>
          <a:prstGeom prst="rect">
            <a:avLst/>
          </a:prstGeom>
          <a:noFill/>
          <a:ln w="9525">
            <a:noFill/>
            <a:miter lim="800000"/>
            <a:headEnd/>
            <a:tailEnd/>
          </a:ln>
        </p:spPr>
      </p:pic>
      <p:pic>
        <p:nvPicPr>
          <p:cNvPr id="1029" name="Picture 5"/>
          <p:cNvPicPr>
            <a:picLocks noChangeAspect="1" noChangeArrowheads="1"/>
          </p:cNvPicPr>
          <p:nvPr/>
        </p:nvPicPr>
        <p:blipFill>
          <a:blip r:embed="rId5"/>
          <a:srcRect/>
          <a:stretch>
            <a:fillRect/>
          </a:stretch>
        </p:blipFill>
        <p:spPr bwMode="auto">
          <a:xfrm>
            <a:off x="304800" y="2819400"/>
            <a:ext cx="609600" cy="542692"/>
          </a:xfrm>
          <a:prstGeom prst="rect">
            <a:avLst/>
          </a:prstGeom>
          <a:noFill/>
          <a:ln w="9525">
            <a:noFill/>
            <a:miter lim="800000"/>
            <a:headEnd/>
            <a:tailEnd/>
          </a:ln>
        </p:spPr>
      </p:pic>
      <p:pic>
        <p:nvPicPr>
          <p:cNvPr id="1031" name="Picture 7"/>
          <p:cNvPicPr>
            <a:picLocks noChangeAspect="1" noChangeArrowheads="1"/>
          </p:cNvPicPr>
          <p:nvPr/>
        </p:nvPicPr>
        <p:blipFill>
          <a:blip r:embed="rId6"/>
          <a:srcRect/>
          <a:stretch>
            <a:fillRect/>
          </a:stretch>
        </p:blipFill>
        <p:spPr bwMode="auto">
          <a:xfrm>
            <a:off x="228600" y="3505200"/>
            <a:ext cx="685800" cy="547181"/>
          </a:xfrm>
          <a:prstGeom prst="rect">
            <a:avLst/>
          </a:prstGeom>
          <a:noFill/>
          <a:ln w="9525">
            <a:noFill/>
            <a:miter lim="800000"/>
            <a:headEnd/>
            <a:tailEnd/>
          </a:ln>
        </p:spPr>
      </p:pic>
      <p:pic>
        <p:nvPicPr>
          <p:cNvPr id="1032" name="Picture 8"/>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228600" y="1447800"/>
            <a:ext cx="685800" cy="66947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74638"/>
            <a:ext cx="4495800" cy="2925762"/>
          </a:xfrm>
        </p:spPr>
        <p:txBody>
          <a:bodyPr>
            <a:normAutofit/>
          </a:bodyPr>
          <a:lstStyle/>
          <a:p>
            <a:r>
              <a:rPr lang="en-ZA" sz="6000" dirty="0" smtClean="0"/>
              <a:t>Thank you!</a:t>
            </a:r>
            <a:endParaRPr lang="en-ZA" sz="6000" dirty="0"/>
          </a:p>
        </p:txBody>
      </p:sp>
      <p:sp>
        <p:nvSpPr>
          <p:cNvPr id="3" name="Content Placeholder 2"/>
          <p:cNvSpPr>
            <a:spLocks noGrp="1"/>
          </p:cNvSpPr>
          <p:nvPr>
            <p:ph sz="quarter" idx="1"/>
          </p:nvPr>
        </p:nvSpPr>
        <p:spPr>
          <a:xfrm>
            <a:off x="1981200" y="3276600"/>
            <a:ext cx="5943600" cy="1066800"/>
          </a:xfrm>
        </p:spPr>
        <p:txBody>
          <a:bodyPr/>
          <a:lstStyle/>
          <a:p>
            <a:pPr>
              <a:buNone/>
            </a:pPr>
            <a:endParaRPr lang="en-ZA" dirty="0" smtClean="0">
              <a:solidFill>
                <a:schemeClr val="tx2"/>
              </a:solidFill>
            </a:endParaRPr>
          </a:p>
          <a:p>
            <a:pPr>
              <a:buNone/>
            </a:pPr>
            <a:r>
              <a:rPr lang="en-ZA" dirty="0" smtClean="0">
                <a:solidFill>
                  <a:schemeClr val="tx2"/>
                </a:solidFill>
              </a:rPr>
              <a:t>Your suggestions are most welcome!</a:t>
            </a:r>
            <a:endParaRPr lang="en-ZA" dirty="0">
              <a:solidFill>
                <a:schemeClr val="tx2"/>
              </a:solidFill>
            </a:endParaRPr>
          </a:p>
        </p:txBody>
      </p:sp>
      <p:pic>
        <p:nvPicPr>
          <p:cNvPr id="5" name="Picture 2"/>
          <p:cNvPicPr>
            <a:picLocks noChangeAspect="1" noChangeArrowheads="1"/>
          </p:cNvPicPr>
          <p:nvPr/>
        </p:nvPicPr>
        <p:blipFill>
          <a:blip r:embed="rId2"/>
          <a:srcRect/>
          <a:stretch>
            <a:fillRect/>
          </a:stretch>
        </p:blipFill>
        <p:spPr bwMode="auto">
          <a:xfrm>
            <a:off x="3962400" y="381000"/>
            <a:ext cx="1228725" cy="114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838200"/>
          </a:xfrm>
        </p:spPr>
        <p:txBody>
          <a:bodyPr>
            <a:normAutofit/>
          </a:bodyPr>
          <a:lstStyle/>
          <a:p>
            <a:pPr algn="ctr"/>
            <a:r>
              <a:rPr lang="en-ZA" sz="4800" b="1" dirty="0" smtClean="0"/>
              <a:t>Why?</a:t>
            </a:r>
            <a:endParaRPr lang="en-ZA" sz="4800" b="1" dirty="0"/>
          </a:p>
        </p:txBody>
      </p:sp>
      <p:sp>
        <p:nvSpPr>
          <p:cNvPr id="3" name="Content Placeholder 2"/>
          <p:cNvSpPr>
            <a:spLocks noGrp="1"/>
          </p:cNvSpPr>
          <p:nvPr>
            <p:ph sz="quarter" idx="1"/>
          </p:nvPr>
        </p:nvSpPr>
        <p:spPr>
          <a:xfrm>
            <a:off x="228600" y="914400"/>
            <a:ext cx="8915400" cy="5943600"/>
          </a:xfrm>
        </p:spPr>
        <p:txBody>
          <a:bodyPr>
            <a:normAutofit fontScale="92500"/>
          </a:bodyPr>
          <a:lstStyle/>
          <a:p>
            <a:r>
              <a:rPr lang="en-ZA" sz="2200" dirty="0" smtClean="0">
                <a:solidFill>
                  <a:schemeClr val="tx2"/>
                </a:solidFill>
              </a:rPr>
              <a:t>Vona’s personal conviction of the “truth” of the model</a:t>
            </a:r>
          </a:p>
          <a:p>
            <a:pPr>
              <a:buNone/>
            </a:pPr>
            <a:endParaRPr lang="en-ZA" sz="800" dirty="0" smtClean="0">
              <a:solidFill>
                <a:schemeClr val="tx2"/>
              </a:solidFill>
            </a:endParaRPr>
          </a:p>
          <a:p>
            <a:r>
              <a:rPr lang="en-ZA" sz="2200" dirty="0" smtClean="0">
                <a:solidFill>
                  <a:schemeClr val="tx2"/>
                </a:solidFill>
              </a:rPr>
              <a:t>Unquestioning, unwavering belief in what she said</a:t>
            </a:r>
          </a:p>
          <a:p>
            <a:pPr>
              <a:buNone/>
            </a:pPr>
            <a:endParaRPr lang="en-ZA" sz="800" dirty="0" smtClean="0">
              <a:solidFill>
                <a:schemeClr val="tx2"/>
              </a:solidFill>
            </a:endParaRPr>
          </a:p>
          <a:p>
            <a:r>
              <a:rPr lang="en-ZA" sz="2200" dirty="0" smtClean="0">
                <a:solidFill>
                  <a:schemeClr val="tx2"/>
                </a:solidFill>
              </a:rPr>
              <a:t>Oral and practical carry over of knowledge and skill – 1</a:t>
            </a:r>
            <a:r>
              <a:rPr lang="en-ZA" sz="2200" baseline="30000" dirty="0" smtClean="0">
                <a:solidFill>
                  <a:schemeClr val="tx2"/>
                </a:solidFill>
              </a:rPr>
              <a:t>st</a:t>
            </a:r>
            <a:r>
              <a:rPr lang="en-ZA" sz="2200" dirty="0" smtClean="0">
                <a:solidFill>
                  <a:schemeClr val="tx2"/>
                </a:solidFill>
              </a:rPr>
              <a:t> &amp; 2</a:t>
            </a:r>
            <a:r>
              <a:rPr lang="en-ZA" sz="2200" baseline="30000" dirty="0" smtClean="0">
                <a:solidFill>
                  <a:schemeClr val="tx2"/>
                </a:solidFill>
              </a:rPr>
              <a:t>nd</a:t>
            </a:r>
            <a:r>
              <a:rPr lang="en-ZA" sz="2200" dirty="0" smtClean="0">
                <a:solidFill>
                  <a:schemeClr val="tx2"/>
                </a:solidFill>
              </a:rPr>
              <a:t> generation trained by Vona are still around</a:t>
            </a:r>
          </a:p>
          <a:p>
            <a:pPr>
              <a:buNone/>
            </a:pPr>
            <a:endParaRPr lang="en-ZA" sz="800" dirty="0" smtClean="0">
              <a:solidFill>
                <a:schemeClr val="tx2"/>
              </a:solidFill>
            </a:endParaRPr>
          </a:p>
          <a:p>
            <a:r>
              <a:rPr lang="en-ZA" sz="2200" dirty="0" smtClean="0">
                <a:solidFill>
                  <a:schemeClr val="tx2"/>
                </a:solidFill>
              </a:rPr>
              <a:t>Internalisation of principles and procedures as “personal property” (“my model”)</a:t>
            </a:r>
          </a:p>
          <a:p>
            <a:pPr>
              <a:buNone/>
            </a:pPr>
            <a:endParaRPr lang="en-ZA" sz="800" dirty="0" smtClean="0">
              <a:solidFill>
                <a:schemeClr val="tx2"/>
              </a:solidFill>
            </a:endParaRPr>
          </a:p>
          <a:p>
            <a:r>
              <a:rPr lang="en-ZA" sz="2200" dirty="0" smtClean="0">
                <a:solidFill>
                  <a:schemeClr val="tx2"/>
                </a:solidFill>
              </a:rPr>
              <a:t>Little or no debate/questioning on the local/regional/national level</a:t>
            </a:r>
          </a:p>
          <a:p>
            <a:endParaRPr lang="en-ZA" sz="800" dirty="0" smtClean="0">
              <a:solidFill>
                <a:schemeClr val="tx2"/>
              </a:solidFill>
            </a:endParaRPr>
          </a:p>
          <a:p>
            <a:r>
              <a:rPr lang="en-ZA" sz="2200" dirty="0" smtClean="0">
                <a:solidFill>
                  <a:schemeClr val="tx2"/>
                </a:solidFill>
              </a:rPr>
              <a:t>Little or no sharing of experience/knowledge between therapists/ facilities regionally or nationally (few workshops, 1994 Conference) (Other??)</a:t>
            </a:r>
          </a:p>
          <a:p>
            <a:pPr>
              <a:buNone/>
            </a:pPr>
            <a:endParaRPr lang="en-ZA" sz="800" dirty="0" smtClean="0">
              <a:solidFill>
                <a:schemeClr val="tx2"/>
              </a:solidFill>
            </a:endParaRPr>
          </a:p>
          <a:p>
            <a:r>
              <a:rPr lang="en-ZA" sz="2200" dirty="0" smtClean="0">
                <a:solidFill>
                  <a:schemeClr val="tx2"/>
                </a:solidFill>
              </a:rPr>
              <a:t>Individualistic interpretation &amp; adaptation</a:t>
            </a:r>
          </a:p>
          <a:p>
            <a:pPr>
              <a:buNone/>
            </a:pPr>
            <a:endParaRPr lang="en-ZA" sz="800" dirty="0" smtClean="0">
              <a:solidFill>
                <a:schemeClr val="tx2"/>
              </a:solidFill>
            </a:endParaRPr>
          </a:p>
          <a:p>
            <a:r>
              <a:rPr lang="en-ZA" sz="2200" dirty="0" smtClean="0">
                <a:solidFill>
                  <a:schemeClr val="tx2"/>
                </a:solidFill>
              </a:rPr>
              <a:t>Application without question or reflection, reductionistic application</a:t>
            </a:r>
            <a:endParaRPr lang="en-ZA" sz="2200" dirty="0">
              <a:solidFill>
                <a:schemeClr val="tx2"/>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0"/>
            <a:ext cx="8534400" cy="6858000"/>
          </a:xfrm>
        </p:spPr>
        <p:txBody>
          <a:bodyPr>
            <a:normAutofit/>
          </a:bodyPr>
          <a:lstStyle/>
          <a:p>
            <a:r>
              <a:rPr lang="en-ZA" dirty="0" smtClean="0">
                <a:solidFill>
                  <a:schemeClr val="tx2"/>
                </a:solidFill>
              </a:rPr>
              <a:t>Attitudes of:</a:t>
            </a:r>
          </a:p>
          <a:p>
            <a:pPr lvl="1"/>
            <a:r>
              <a:rPr lang="en-ZA" dirty="0" smtClean="0">
                <a:solidFill>
                  <a:schemeClr val="tx2"/>
                </a:solidFill>
              </a:rPr>
              <a:t>“We know it works”</a:t>
            </a:r>
          </a:p>
          <a:p>
            <a:pPr lvl="1"/>
            <a:r>
              <a:rPr lang="en-ZA" dirty="0" smtClean="0">
                <a:solidFill>
                  <a:schemeClr val="tx2"/>
                </a:solidFill>
              </a:rPr>
              <a:t>“We can’t manage without it”</a:t>
            </a:r>
          </a:p>
          <a:p>
            <a:pPr lvl="1"/>
            <a:r>
              <a:rPr lang="en-ZA" dirty="0" smtClean="0">
                <a:solidFill>
                  <a:schemeClr val="tx2"/>
                </a:solidFill>
              </a:rPr>
              <a:t>“It’s as natural to us as breathing”</a:t>
            </a:r>
          </a:p>
          <a:p>
            <a:pPr lvl="1"/>
            <a:r>
              <a:rPr lang="en-ZA" dirty="0" smtClean="0">
                <a:solidFill>
                  <a:schemeClr val="tx2"/>
                </a:solidFill>
              </a:rPr>
              <a:t>“It comes automatically”</a:t>
            </a:r>
          </a:p>
          <a:p>
            <a:pPr lvl="1"/>
            <a:r>
              <a:rPr lang="en-ZA" dirty="0" smtClean="0">
                <a:solidFill>
                  <a:schemeClr val="tx2"/>
                </a:solidFill>
              </a:rPr>
              <a:t>“We’ve been applying it for years”</a:t>
            </a:r>
          </a:p>
          <a:p>
            <a:pPr lvl="1"/>
            <a:endParaRPr lang="en-ZA" sz="800" dirty="0" smtClean="0">
              <a:solidFill>
                <a:schemeClr val="tx2"/>
              </a:solidFill>
            </a:endParaRPr>
          </a:p>
          <a:p>
            <a:pPr marL="274320" lvl="1">
              <a:spcBef>
                <a:spcPts val="600"/>
              </a:spcBef>
              <a:buSzPct val="70000"/>
              <a:buFont typeface="Wingdings"/>
              <a:buChar char=""/>
            </a:pPr>
            <a:r>
              <a:rPr lang="en-ZA" sz="2400" dirty="0" smtClean="0">
                <a:solidFill>
                  <a:schemeClr val="tx2"/>
                </a:solidFill>
              </a:rPr>
              <a:t>Poorly recorded theoretical constructs</a:t>
            </a:r>
          </a:p>
          <a:p>
            <a:pPr marL="274320" lvl="1">
              <a:spcBef>
                <a:spcPts val="600"/>
              </a:spcBef>
              <a:buSzPct val="70000"/>
              <a:buFont typeface="Wingdings"/>
              <a:buChar char=""/>
            </a:pPr>
            <a:endParaRPr lang="en-ZA" sz="800" dirty="0" smtClean="0">
              <a:solidFill>
                <a:schemeClr val="tx2"/>
              </a:solidFill>
            </a:endParaRPr>
          </a:p>
          <a:p>
            <a:pPr marL="274320" lvl="1">
              <a:spcBef>
                <a:spcPts val="600"/>
              </a:spcBef>
              <a:buSzPct val="70000"/>
              <a:buFont typeface="Wingdings"/>
              <a:buChar char=""/>
            </a:pPr>
            <a:r>
              <a:rPr lang="en-ZA" sz="2400" dirty="0" smtClean="0">
                <a:solidFill>
                  <a:schemeClr val="tx2"/>
                </a:solidFill>
              </a:rPr>
              <a:t>Differences in interpretation of concepts</a:t>
            </a:r>
          </a:p>
          <a:p>
            <a:pPr marL="274320" lvl="1">
              <a:spcBef>
                <a:spcPts val="600"/>
              </a:spcBef>
              <a:buSzPct val="70000"/>
              <a:buFont typeface="Wingdings"/>
              <a:buChar char=""/>
            </a:pPr>
            <a:endParaRPr lang="en-ZA" sz="800" dirty="0" smtClean="0">
              <a:solidFill>
                <a:schemeClr val="tx2"/>
              </a:solidFill>
            </a:endParaRPr>
          </a:p>
          <a:p>
            <a:pPr marL="274320" lvl="1">
              <a:spcBef>
                <a:spcPts val="600"/>
              </a:spcBef>
              <a:buSzPct val="70000"/>
              <a:buFont typeface="Wingdings"/>
              <a:buChar char=""/>
            </a:pPr>
            <a:r>
              <a:rPr lang="en-ZA" sz="2400" dirty="0" smtClean="0">
                <a:solidFill>
                  <a:schemeClr val="tx2"/>
                </a:solidFill>
              </a:rPr>
              <a:t>Insufficient detail to make model accessible for non-SA trained practitioners</a:t>
            </a:r>
          </a:p>
          <a:p>
            <a:pPr marL="274320" lvl="1">
              <a:spcBef>
                <a:spcPts val="600"/>
              </a:spcBef>
              <a:buSzPct val="70000"/>
              <a:buFont typeface="Wingdings"/>
              <a:buChar char=""/>
            </a:pPr>
            <a:endParaRPr lang="en-ZA" sz="800" dirty="0" smtClean="0">
              <a:solidFill>
                <a:schemeClr val="tx2"/>
              </a:solidFill>
            </a:endParaRPr>
          </a:p>
          <a:p>
            <a:pPr marL="274320" lvl="1">
              <a:spcBef>
                <a:spcPts val="600"/>
              </a:spcBef>
              <a:buSzPct val="70000"/>
              <a:buFont typeface="Wingdings"/>
              <a:buChar char=""/>
            </a:pPr>
            <a:r>
              <a:rPr lang="en-ZA" sz="2400" dirty="0" smtClean="0">
                <a:solidFill>
                  <a:schemeClr val="tx2"/>
                </a:solidFill>
              </a:rPr>
              <a:t>Lack of guardianship; uncertainty about intellectual property issues</a:t>
            </a:r>
          </a:p>
          <a:p>
            <a:pPr marL="274320" lvl="1">
              <a:spcBef>
                <a:spcPts val="600"/>
              </a:spcBef>
              <a:buSzPct val="70000"/>
              <a:buFont typeface="Wingdings"/>
              <a:buChar char=""/>
            </a:pPr>
            <a:endParaRPr lang="en-ZA" sz="800" dirty="0" smtClean="0">
              <a:solidFill>
                <a:schemeClr val="tx2"/>
              </a:solidFill>
            </a:endParaRPr>
          </a:p>
          <a:p>
            <a:pPr marL="274320" lvl="1">
              <a:spcBef>
                <a:spcPts val="600"/>
              </a:spcBef>
              <a:buSzPct val="70000"/>
              <a:buFont typeface="Wingdings"/>
              <a:buChar char=""/>
            </a:pPr>
            <a:r>
              <a:rPr lang="en-ZA" sz="2400" dirty="0" smtClean="0">
                <a:solidFill>
                  <a:schemeClr val="tx2"/>
                </a:solidFill>
              </a:rPr>
              <a:t>Limited current direction &amp; directives for assessment and intervention</a:t>
            </a:r>
          </a:p>
          <a:p>
            <a:endParaRPr lang="en-ZA" dirty="0" smtClean="0">
              <a:solidFill>
                <a:schemeClr val="accent6">
                  <a:lumMod val="50000"/>
                </a:schemeClr>
              </a:solidFill>
            </a:endParaRPr>
          </a:p>
          <a:p>
            <a:pPr lvl="1">
              <a:lnSpc>
                <a:spcPct val="150000"/>
              </a:lnSpc>
            </a:pPr>
            <a:endParaRPr lang="en-ZA" dirty="0" smtClean="0">
              <a:solidFill>
                <a:schemeClr val="accent6">
                  <a:lumMod val="50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r>
              <a:rPr lang="en-ZA" b="1" dirty="0" smtClean="0"/>
              <a:t>On a positive note...</a:t>
            </a:r>
            <a:endParaRPr lang="en-ZA" b="1" dirty="0"/>
          </a:p>
        </p:txBody>
      </p:sp>
      <p:sp>
        <p:nvSpPr>
          <p:cNvPr id="3" name="Content Placeholder 2"/>
          <p:cNvSpPr>
            <a:spLocks noGrp="1"/>
          </p:cNvSpPr>
          <p:nvPr>
            <p:ph sz="quarter" idx="1"/>
          </p:nvPr>
        </p:nvSpPr>
        <p:spPr>
          <a:xfrm>
            <a:off x="990600" y="1143000"/>
            <a:ext cx="8001000" cy="4724400"/>
          </a:xfrm>
        </p:spPr>
        <p:txBody>
          <a:bodyPr>
            <a:normAutofit/>
          </a:bodyPr>
          <a:lstStyle/>
          <a:p>
            <a:r>
              <a:rPr lang="en-ZA" dirty="0" smtClean="0">
                <a:solidFill>
                  <a:schemeClr val="tx2"/>
                </a:solidFill>
              </a:rPr>
              <a:t>4 PhD Students</a:t>
            </a:r>
          </a:p>
          <a:p>
            <a:endParaRPr lang="en-ZA" dirty="0" smtClean="0">
              <a:solidFill>
                <a:schemeClr val="tx2"/>
              </a:solidFill>
            </a:endParaRPr>
          </a:p>
          <a:p>
            <a:endParaRPr lang="en-ZA" dirty="0" smtClean="0">
              <a:solidFill>
                <a:schemeClr val="tx2"/>
              </a:solidFill>
            </a:endParaRPr>
          </a:p>
          <a:p>
            <a:r>
              <a:rPr lang="en-ZA" dirty="0" smtClean="0">
                <a:solidFill>
                  <a:schemeClr val="tx2"/>
                </a:solidFill>
              </a:rPr>
              <a:t>3 Masters Students, UK?</a:t>
            </a:r>
          </a:p>
          <a:p>
            <a:endParaRPr lang="en-ZA" dirty="0" smtClean="0">
              <a:solidFill>
                <a:schemeClr val="tx2"/>
              </a:solidFill>
            </a:endParaRPr>
          </a:p>
          <a:p>
            <a:endParaRPr lang="en-ZA" dirty="0" smtClean="0">
              <a:solidFill>
                <a:schemeClr val="tx2"/>
              </a:solidFill>
            </a:endParaRPr>
          </a:p>
          <a:p>
            <a:r>
              <a:rPr lang="en-ZA" dirty="0" smtClean="0">
                <a:solidFill>
                  <a:schemeClr val="tx2"/>
                </a:solidFill>
              </a:rPr>
              <a:t>UK developments</a:t>
            </a:r>
          </a:p>
          <a:p>
            <a:endParaRPr lang="en-ZA" dirty="0" smtClean="0">
              <a:solidFill>
                <a:schemeClr val="tx2"/>
              </a:solidFill>
            </a:endParaRPr>
          </a:p>
          <a:p>
            <a:r>
              <a:rPr lang="en-ZA" dirty="0" smtClean="0">
                <a:solidFill>
                  <a:schemeClr val="tx2"/>
                </a:solidFill>
              </a:rPr>
              <a:t>Establishment of the V &amp; M du Toit Foundation Interest Group (core group – open to new members)</a:t>
            </a:r>
          </a:p>
          <a:p>
            <a:endParaRPr lang="en-ZA" dirty="0" smtClean="0">
              <a:solidFill>
                <a:schemeClr val="accent6">
                  <a:lumMod val="50000"/>
                </a:schemeClr>
              </a:solidFill>
            </a:endParaRPr>
          </a:p>
        </p:txBody>
      </p:sp>
      <p:pic>
        <p:nvPicPr>
          <p:cNvPr id="5122" name="Picture 2"/>
          <p:cNvPicPr>
            <a:picLocks noChangeAspect="1" noChangeArrowheads="1"/>
          </p:cNvPicPr>
          <p:nvPr/>
        </p:nvPicPr>
        <p:blipFill>
          <a:blip r:embed="rId2"/>
          <a:srcRect/>
          <a:stretch>
            <a:fillRect/>
          </a:stretch>
        </p:blipFill>
        <p:spPr bwMode="auto">
          <a:xfrm>
            <a:off x="228600" y="1066800"/>
            <a:ext cx="1066800" cy="974035"/>
          </a:xfrm>
          <a:prstGeom prst="rect">
            <a:avLst/>
          </a:prstGeom>
          <a:noFill/>
          <a:ln w="9525">
            <a:noFill/>
            <a:miter lim="800000"/>
            <a:headEnd/>
            <a:tailEnd/>
          </a:ln>
        </p:spPr>
      </p:pic>
      <p:pic>
        <p:nvPicPr>
          <p:cNvPr id="5124"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81000" y="3429000"/>
            <a:ext cx="990600" cy="853602"/>
          </a:xfrm>
          <a:prstGeom prst="rect">
            <a:avLst/>
          </a:prstGeom>
          <a:noFill/>
          <a:ln w="9525">
            <a:noFill/>
            <a:miter lim="800000"/>
            <a:headEnd/>
            <a:tailEnd/>
          </a:ln>
        </p:spPr>
      </p:pic>
      <p:pic>
        <p:nvPicPr>
          <p:cNvPr id="5125"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28600" y="4343400"/>
            <a:ext cx="1066800" cy="1015594"/>
          </a:xfrm>
          <a:prstGeom prst="rect">
            <a:avLst/>
          </a:prstGeom>
          <a:noFill/>
          <a:ln w="9525">
            <a:noFill/>
            <a:miter lim="800000"/>
            <a:headEnd/>
            <a:tailEnd/>
          </a:ln>
        </p:spPr>
      </p:pic>
      <p:pic>
        <p:nvPicPr>
          <p:cNvPr id="5126" name="Picture 6"/>
          <p:cNvPicPr>
            <a:picLocks noChangeAspect="1" noChangeArrowheads="1"/>
          </p:cNvPicPr>
          <p:nvPr/>
        </p:nvPicPr>
        <p:blipFill>
          <a:blip r:embed="rId5"/>
          <a:srcRect/>
          <a:stretch>
            <a:fillRect/>
          </a:stretch>
        </p:blipFill>
        <p:spPr bwMode="auto">
          <a:xfrm>
            <a:off x="457200" y="2209800"/>
            <a:ext cx="838200" cy="87664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839200" cy="1524000"/>
          </a:xfrm>
        </p:spPr>
        <p:txBody>
          <a:bodyPr>
            <a:normAutofit fontScale="90000"/>
          </a:bodyPr>
          <a:lstStyle/>
          <a:p>
            <a:r>
              <a:rPr lang="en-ZA" b="1" dirty="0" smtClean="0"/>
              <a:t>Tasks of the Interest Group...</a:t>
            </a:r>
            <a:br>
              <a:rPr lang="en-ZA" b="1" dirty="0" smtClean="0"/>
            </a:br>
            <a:r>
              <a:rPr lang="en-ZA" b="1" dirty="0" smtClean="0"/>
              <a:t/>
            </a:r>
            <a:br>
              <a:rPr lang="en-ZA" b="1" dirty="0" smtClean="0"/>
            </a:br>
            <a:r>
              <a:rPr lang="en-ZA" b="1" dirty="0" smtClean="0"/>
              <a:t>Getting the 	                 	                       In a Row!</a:t>
            </a:r>
            <a:endParaRPr lang="en-ZA" b="1" dirty="0"/>
          </a:p>
        </p:txBody>
      </p:sp>
      <p:sp>
        <p:nvSpPr>
          <p:cNvPr id="3" name="Content Placeholder 2"/>
          <p:cNvSpPr>
            <a:spLocks noGrp="1"/>
          </p:cNvSpPr>
          <p:nvPr>
            <p:ph sz="quarter" idx="1"/>
          </p:nvPr>
        </p:nvSpPr>
        <p:spPr>
          <a:xfrm>
            <a:off x="0" y="1752600"/>
            <a:ext cx="9144000" cy="5105400"/>
          </a:xfrm>
        </p:spPr>
        <p:txBody>
          <a:bodyPr>
            <a:normAutofit fontScale="92500" lnSpcReduction="10000"/>
          </a:bodyPr>
          <a:lstStyle/>
          <a:p>
            <a:pPr lvl="1"/>
            <a:r>
              <a:rPr lang="en-ZA" dirty="0" smtClean="0">
                <a:solidFill>
                  <a:schemeClr val="tx2"/>
                </a:solidFill>
              </a:rPr>
              <a:t>Guardianship of the model</a:t>
            </a:r>
          </a:p>
          <a:p>
            <a:pPr lvl="1"/>
            <a:r>
              <a:rPr lang="en-ZA" dirty="0" smtClean="0">
                <a:solidFill>
                  <a:schemeClr val="tx2"/>
                </a:solidFill>
              </a:rPr>
              <a:t>Compilation of a glossary of terms &amp; concepts</a:t>
            </a:r>
          </a:p>
          <a:p>
            <a:pPr lvl="1"/>
            <a:r>
              <a:rPr lang="en-ZA" dirty="0" smtClean="0">
                <a:solidFill>
                  <a:schemeClr val="tx2"/>
                </a:solidFill>
              </a:rPr>
              <a:t>Write-up of theoretical constructs</a:t>
            </a:r>
          </a:p>
          <a:p>
            <a:pPr lvl="1"/>
            <a:r>
              <a:rPr lang="en-ZA" dirty="0" smtClean="0">
                <a:solidFill>
                  <a:schemeClr val="tx2"/>
                </a:solidFill>
              </a:rPr>
              <a:t>Clarification and expansion of information on CA as assessment (philosophy, principles and procedures)</a:t>
            </a:r>
          </a:p>
          <a:p>
            <a:pPr lvl="1"/>
            <a:r>
              <a:rPr lang="en-ZA" dirty="0" smtClean="0">
                <a:solidFill>
                  <a:schemeClr val="tx2"/>
                </a:solidFill>
              </a:rPr>
              <a:t>Clarification and expansion on information on implementation (philosophy, principles, procedures and programmes)</a:t>
            </a:r>
          </a:p>
          <a:p>
            <a:pPr lvl="1"/>
            <a:r>
              <a:rPr lang="en-ZA" dirty="0" smtClean="0">
                <a:solidFill>
                  <a:schemeClr val="tx2"/>
                </a:solidFill>
              </a:rPr>
              <a:t>Review and “coordination” of training (will meet in 2</a:t>
            </a:r>
            <a:r>
              <a:rPr lang="en-ZA" baseline="30000" dirty="0" smtClean="0">
                <a:solidFill>
                  <a:schemeClr val="tx2"/>
                </a:solidFill>
              </a:rPr>
              <a:t>nd</a:t>
            </a:r>
            <a:r>
              <a:rPr lang="en-ZA" dirty="0" smtClean="0">
                <a:solidFill>
                  <a:schemeClr val="tx2"/>
                </a:solidFill>
              </a:rPr>
              <a:t> half of 2010)</a:t>
            </a:r>
          </a:p>
          <a:p>
            <a:pPr lvl="1"/>
            <a:r>
              <a:rPr lang="en-ZA" dirty="0" smtClean="0">
                <a:solidFill>
                  <a:schemeClr val="tx2"/>
                </a:solidFill>
              </a:rPr>
              <a:t>SAJOT – Special Edition</a:t>
            </a:r>
          </a:p>
          <a:p>
            <a:pPr lvl="1"/>
            <a:r>
              <a:rPr lang="en-ZA" dirty="0" smtClean="0">
                <a:solidFill>
                  <a:schemeClr val="tx2"/>
                </a:solidFill>
              </a:rPr>
              <a:t>Guide research</a:t>
            </a:r>
          </a:p>
          <a:p>
            <a:pPr lvl="1"/>
            <a:r>
              <a:rPr lang="en-ZA" dirty="0" smtClean="0">
                <a:solidFill>
                  <a:schemeClr val="tx2"/>
                </a:solidFill>
              </a:rPr>
              <a:t>Compilation of a textbook on the model</a:t>
            </a:r>
          </a:p>
          <a:p>
            <a:pPr lvl="1"/>
            <a:r>
              <a:rPr lang="en-ZA" dirty="0" smtClean="0">
                <a:solidFill>
                  <a:schemeClr val="tx2"/>
                </a:solidFill>
              </a:rPr>
              <a:t>Annual Workshop  (2011 – Wits)</a:t>
            </a:r>
          </a:p>
          <a:p>
            <a:pPr lvl="1"/>
            <a:r>
              <a:rPr lang="en-ZA" dirty="0" smtClean="0">
                <a:solidFill>
                  <a:schemeClr val="tx2"/>
                </a:solidFill>
              </a:rPr>
              <a:t>Increased involvement with ICAN (International CA network) and MCAIG (Mode of CA Interest Group) webpage</a:t>
            </a:r>
          </a:p>
          <a:p>
            <a:pPr lvl="1"/>
            <a:r>
              <a:rPr lang="en-ZA" dirty="0" smtClean="0">
                <a:solidFill>
                  <a:schemeClr val="tx2"/>
                </a:solidFill>
              </a:rPr>
              <a:t>Increased international cooperation (RSA-UK- Japanese practitioner interaction)</a:t>
            </a:r>
          </a:p>
          <a:p>
            <a:endParaRPr lang="en-ZA" dirty="0"/>
          </a:p>
        </p:txBody>
      </p:sp>
      <p:pic>
        <p:nvPicPr>
          <p:cNvPr id="4" name="Picture 2"/>
          <p:cNvPicPr>
            <a:picLocks noChangeAspect="1" noChangeArrowheads="1"/>
          </p:cNvPicPr>
          <p:nvPr/>
        </p:nvPicPr>
        <p:blipFill>
          <a:blip r:embed="rId2"/>
          <a:srcRect/>
          <a:stretch>
            <a:fillRect/>
          </a:stretch>
        </p:blipFill>
        <p:spPr bwMode="auto">
          <a:xfrm>
            <a:off x="2743200" y="762000"/>
            <a:ext cx="4343400" cy="88277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r>
              <a:rPr lang="en-ZA" b="1" dirty="0" smtClean="0"/>
              <a:t>Progress to date...</a:t>
            </a:r>
            <a:endParaRPr lang="en-ZA" b="1" dirty="0"/>
          </a:p>
        </p:txBody>
      </p:sp>
      <p:sp>
        <p:nvSpPr>
          <p:cNvPr id="3" name="Content Placeholder 2"/>
          <p:cNvSpPr>
            <a:spLocks noGrp="1"/>
          </p:cNvSpPr>
          <p:nvPr>
            <p:ph sz="quarter" idx="1"/>
          </p:nvPr>
        </p:nvSpPr>
        <p:spPr>
          <a:xfrm>
            <a:off x="1219200" y="1600200"/>
            <a:ext cx="7239000" cy="4873752"/>
          </a:xfrm>
        </p:spPr>
        <p:txBody>
          <a:bodyPr/>
          <a:lstStyle/>
          <a:p>
            <a:r>
              <a:rPr lang="en-ZA" dirty="0" smtClean="0">
                <a:solidFill>
                  <a:schemeClr val="tx2"/>
                </a:solidFill>
              </a:rPr>
              <a:t>2 meetings of the Interest Group tackled basic concepts &amp; terminology – considerable consensus</a:t>
            </a:r>
          </a:p>
          <a:p>
            <a:endParaRPr lang="en-ZA" sz="800" dirty="0" smtClean="0">
              <a:solidFill>
                <a:schemeClr val="tx2"/>
              </a:solidFill>
            </a:endParaRPr>
          </a:p>
          <a:p>
            <a:r>
              <a:rPr lang="en-ZA" dirty="0" smtClean="0">
                <a:solidFill>
                  <a:schemeClr val="tx2"/>
                </a:solidFill>
              </a:rPr>
              <a:t>Colloquium – address assessment and implementation principles and issues</a:t>
            </a:r>
          </a:p>
          <a:p>
            <a:endParaRPr lang="en-ZA" sz="800" dirty="0" smtClean="0">
              <a:solidFill>
                <a:schemeClr val="tx2"/>
              </a:solidFill>
            </a:endParaRPr>
          </a:p>
          <a:p>
            <a:r>
              <a:rPr lang="en-ZA" dirty="0" smtClean="0">
                <a:solidFill>
                  <a:schemeClr val="tx2"/>
                </a:solidFill>
              </a:rPr>
              <a:t>“Training” discussion 2</a:t>
            </a:r>
            <a:r>
              <a:rPr lang="en-ZA" baseline="30000" dirty="0" smtClean="0">
                <a:solidFill>
                  <a:schemeClr val="tx2"/>
                </a:solidFill>
              </a:rPr>
              <a:t>nd</a:t>
            </a:r>
            <a:r>
              <a:rPr lang="en-ZA" dirty="0" smtClean="0">
                <a:solidFill>
                  <a:schemeClr val="tx2"/>
                </a:solidFill>
              </a:rPr>
              <a:t> half of 2010</a:t>
            </a:r>
          </a:p>
          <a:p>
            <a:endParaRPr lang="en-ZA" sz="800" dirty="0" smtClean="0">
              <a:solidFill>
                <a:schemeClr val="tx2"/>
              </a:solidFill>
            </a:endParaRPr>
          </a:p>
          <a:p>
            <a:r>
              <a:rPr lang="en-ZA" dirty="0" smtClean="0">
                <a:solidFill>
                  <a:schemeClr val="tx2"/>
                </a:solidFill>
              </a:rPr>
              <a:t>Others:</a:t>
            </a:r>
          </a:p>
          <a:p>
            <a:pPr lvl="1"/>
            <a:r>
              <a:rPr lang="en-ZA" dirty="0" smtClean="0">
                <a:solidFill>
                  <a:schemeClr val="tx2"/>
                </a:solidFill>
              </a:rPr>
              <a:t>UK Congress 21 May 2010</a:t>
            </a:r>
          </a:p>
          <a:p>
            <a:pPr lvl="1"/>
            <a:r>
              <a:rPr lang="en-ZA" dirty="0" smtClean="0">
                <a:solidFill>
                  <a:schemeClr val="tx2"/>
                </a:solidFill>
              </a:rPr>
              <a:t>MCAIG Webpage &amp; ICAN (UK)</a:t>
            </a:r>
          </a:p>
          <a:p>
            <a:pPr lvl="1"/>
            <a:r>
              <a:rPr lang="en-ZA" dirty="0" smtClean="0">
                <a:solidFill>
                  <a:schemeClr val="tx2"/>
                </a:solidFill>
              </a:rPr>
              <a:t>UK Masters level modules developed</a:t>
            </a:r>
          </a:p>
          <a:p>
            <a:endParaRPr lang="en-ZA" dirty="0"/>
          </a:p>
        </p:txBody>
      </p:sp>
      <p:pic>
        <p:nvPicPr>
          <p:cNvPr id="6146" name="Picture 2"/>
          <p:cNvPicPr>
            <a:picLocks noChangeAspect="1" noChangeArrowheads="1"/>
          </p:cNvPicPr>
          <p:nvPr/>
        </p:nvPicPr>
        <p:blipFill>
          <a:blip r:embed="rId2"/>
          <a:srcRect/>
          <a:stretch>
            <a:fillRect/>
          </a:stretch>
        </p:blipFill>
        <p:spPr bwMode="auto">
          <a:xfrm>
            <a:off x="304800" y="1219200"/>
            <a:ext cx="1201615" cy="114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0"/>
            <a:ext cx="3505200" cy="639762"/>
          </a:xfrm>
        </p:spPr>
        <p:txBody>
          <a:bodyPr/>
          <a:lstStyle/>
          <a:p>
            <a:r>
              <a:rPr lang="en-ZA" b="1" dirty="0" smtClean="0"/>
              <a:t>Back to Basics</a:t>
            </a:r>
            <a:endParaRPr lang="en-ZA" b="1" dirty="0"/>
          </a:p>
        </p:txBody>
      </p:sp>
      <p:sp>
        <p:nvSpPr>
          <p:cNvPr id="3" name="Content Placeholder 2"/>
          <p:cNvSpPr>
            <a:spLocks noGrp="1"/>
          </p:cNvSpPr>
          <p:nvPr>
            <p:ph sz="quarter" idx="1"/>
          </p:nvPr>
        </p:nvSpPr>
        <p:spPr>
          <a:xfrm>
            <a:off x="1447800" y="990600"/>
            <a:ext cx="7696200" cy="2057400"/>
          </a:xfrm>
        </p:spPr>
        <p:txBody>
          <a:bodyPr>
            <a:normAutofit/>
          </a:bodyPr>
          <a:lstStyle/>
          <a:p>
            <a:r>
              <a:rPr lang="en-ZA" dirty="0" smtClean="0">
                <a:solidFill>
                  <a:schemeClr val="tx2"/>
                </a:solidFill>
              </a:rPr>
              <a:t>Name of Model: 	Psychical Recovery?</a:t>
            </a:r>
            <a:endParaRPr lang="en-ZA" sz="800" dirty="0" smtClean="0">
              <a:solidFill>
                <a:schemeClr val="tx2"/>
              </a:solidFill>
            </a:endParaRPr>
          </a:p>
          <a:p>
            <a:pPr>
              <a:buNone/>
            </a:pPr>
            <a:r>
              <a:rPr lang="en-ZA" dirty="0" smtClean="0">
                <a:solidFill>
                  <a:schemeClr val="tx2"/>
                </a:solidFill>
              </a:rPr>
              <a:t>				Stages of Volition and Action?</a:t>
            </a:r>
            <a:endParaRPr lang="en-ZA" sz="800" dirty="0" smtClean="0">
              <a:solidFill>
                <a:schemeClr val="tx2"/>
              </a:solidFill>
            </a:endParaRPr>
          </a:p>
          <a:p>
            <a:pPr>
              <a:buNone/>
            </a:pPr>
            <a:r>
              <a:rPr lang="en-ZA" dirty="0" smtClean="0">
                <a:solidFill>
                  <a:schemeClr val="tx2"/>
                </a:solidFill>
              </a:rPr>
              <a:t>				Creative Participation?</a:t>
            </a:r>
            <a:endParaRPr lang="en-ZA" sz="800" dirty="0" smtClean="0">
              <a:solidFill>
                <a:schemeClr val="tx2"/>
              </a:solidFill>
            </a:endParaRPr>
          </a:p>
          <a:p>
            <a:pPr>
              <a:buNone/>
            </a:pPr>
            <a:r>
              <a:rPr lang="en-ZA" dirty="0" smtClean="0">
                <a:solidFill>
                  <a:schemeClr val="tx2"/>
                </a:solidFill>
              </a:rPr>
              <a:t>				Creative Ability</a:t>
            </a:r>
          </a:p>
          <a:p>
            <a:endParaRPr lang="en-ZA" dirty="0" smtClean="0">
              <a:solidFill>
                <a:schemeClr val="tx2"/>
              </a:solidFill>
            </a:endParaRPr>
          </a:p>
          <a:p>
            <a:endParaRPr lang="en-ZA" dirty="0" smtClean="0">
              <a:solidFill>
                <a:schemeClr val="tx2"/>
              </a:solidFill>
            </a:endParaRPr>
          </a:p>
        </p:txBody>
      </p:sp>
      <p:pic>
        <p:nvPicPr>
          <p:cNvPr id="2052" name="Picture 4"/>
          <p:cNvPicPr>
            <a:picLocks noChangeAspect="1" noChangeArrowheads="1"/>
          </p:cNvPicPr>
          <p:nvPr/>
        </p:nvPicPr>
        <p:blipFill>
          <a:blip r:embed="rId2"/>
          <a:srcRect/>
          <a:stretch>
            <a:fillRect/>
          </a:stretch>
        </p:blipFill>
        <p:spPr bwMode="auto">
          <a:xfrm>
            <a:off x="228600" y="3200400"/>
            <a:ext cx="2950029" cy="3441700"/>
          </a:xfrm>
          <a:prstGeom prst="rect">
            <a:avLst/>
          </a:prstGeom>
          <a:noFill/>
          <a:ln w="9525">
            <a:noFill/>
            <a:miter lim="800000"/>
            <a:headEnd/>
            <a:tailEnd/>
          </a:ln>
        </p:spPr>
      </p:pic>
      <p:pic>
        <p:nvPicPr>
          <p:cNvPr id="2053"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8001000" y="3733800"/>
            <a:ext cx="828675" cy="714375"/>
          </a:xfrm>
          <a:prstGeom prst="rect">
            <a:avLst/>
          </a:prstGeom>
          <a:noFill/>
          <a:ln w="9525">
            <a:noFill/>
            <a:miter lim="800000"/>
            <a:headEnd/>
            <a:tailEnd/>
          </a:ln>
        </p:spPr>
      </p:pic>
      <p:sp>
        <p:nvSpPr>
          <p:cNvPr id="7" name="Content Placeholder 2"/>
          <p:cNvSpPr txBox="1">
            <a:spLocks/>
          </p:cNvSpPr>
          <p:nvPr/>
        </p:nvSpPr>
        <p:spPr>
          <a:xfrm>
            <a:off x="3124200" y="3581400"/>
            <a:ext cx="5334000" cy="2514600"/>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ZA" sz="2400" b="0" i="0" u="none" strike="noStrike" kern="1200" cap="none" spc="0" normalizeH="0" baseline="0" noProof="0" dirty="0" smtClean="0">
              <a:ln>
                <a:noFill/>
              </a:ln>
              <a:solidFill>
                <a:schemeClr val="accent6">
                  <a:lumMod val="50000"/>
                </a:schemeClr>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ZA" sz="2400" b="0" i="0" u="none" strike="noStrike" kern="1200" cap="none" spc="0" normalizeH="0" baseline="0" noProof="0" dirty="0" smtClean="0">
                <a:ln>
                  <a:noFill/>
                </a:ln>
                <a:solidFill>
                  <a:schemeClr val="accent6">
                    <a:lumMod val="50000"/>
                  </a:schemeClr>
                </a:solidFill>
                <a:effectLst/>
                <a:uLnTx/>
                <a:uFillTx/>
                <a:latin typeface="+mn-lt"/>
                <a:ea typeface="+mn-ea"/>
                <a:cs typeface="+mn-cs"/>
              </a:rPr>
              <a:t>  </a:t>
            </a:r>
            <a:r>
              <a:rPr kumimoji="0" lang="en-ZA" sz="3200" b="0" i="0" u="none" strike="noStrike" kern="1200" cap="none" spc="0" normalizeH="0" baseline="0" noProof="0" dirty="0" err="1" smtClean="0">
                <a:ln>
                  <a:noFill/>
                </a:ln>
                <a:solidFill>
                  <a:schemeClr val="tx2"/>
                </a:solidFill>
                <a:effectLst/>
                <a:uLnTx/>
                <a:uFillTx/>
                <a:latin typeface="+mn-lt"/>
                <a:ea typeface="+mn-ea"/>
                <a:cs typeface="+mn-cs"/>
              </a:rPr>
              <a:t>Vona</a:t>
            </a:r>
            <a:r>
              <a:rPr kumimoji="0" lang="en-ZA" sz="3200" b="0" i="0" u="none" strike="noStrike" kern="1200" cap="none" spc="0" normalizeH="0" baseline="0" noProof="0" dirty="0" smtClean="0">
                <a:ln>
                  <a:noFill/>
                </a:ln>
                <a:solidFill>
                  <a:schemeClr val="tx2"/>
                </a:solidFill>
                <a:effectLst/>
                <a:uLnTx/>
                <a:uFillTx/>
                <a:latin typeface="+mn-lt"/>
                <a:ea typeface="+mn-ea"/>
                <a:cs typeface="+mn-cs"/>
              </a:rPr>
              <a:t> du </a:t>
            </a:r>
            <a:r>
              <a:rPr kumimoji="0" lang="en-ZA" sz="3200" b="0" i="0" u="none" strike="noStrike" kern="1200" cap="none" spc="0" normalizeH="0" baseline="0" noProof="0" dirty="0" err="1" smtClean="0">
                <a:ln>
                  <a:noFill/>
                </a:ln>
                <a:solidFill>
                  <a:schemeClr val="tx2"/>
                </a:solidFill>
                <a:effectLst/>
                <a:uLnTx/>
                <a:uFillTx/>
                <a:latin typeface="+mn-lt"/>
                <a:ea typeface="+mn-ea"/>
                <a:cs typeface="+mn-cs"/>
              </a:rPr>
              <a:t>Toit</a:t>
            </a:r>
            <a:r>
              <a:rPr kumimoji="0" lang="en-ZA" sz="3200" b="0" i="0" u="none" strike="noStrike" kern="1200" cap="none" spc="0" normalizeH="0" baseline="0" noProof="0" dirty="0" smtClean="0">
                <a:ln>
                  <a:noFill/>
                </a:ln>
                <a:solidFill>
                  <a:schemeClr val="tx2"/>
                </a:solidFill>
                <a:effectLst/>
                <a:uLnTx/>
                <a:uFillTx/>
                <a:latin typeface="+mn-lt"/>
                <a:ea typeface="+mn-ea"/>
                <a:cs typeface="+mn-cs"/>
              </a:rPr>
              <a:t> Model of Creative Ability</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lang="en-ZA" sz="3200" dirty="0" smtClean="0">
                <a:solidFill>
                  <a:schemeClr val="tx2"/>
                </a:solidFill>
              </a:rPr>
              <a:t>(</a:t>
            </a:r>
            <a:r>
              <a:rPr lang="en-ZA" sz="3200" dirty="0" err="1" smtClean="0">
                <a:solidFill>
                  <a:schemeClr val="tx2"/>
                </a:solidFill>
              </a:rPr>
              <a:t>VdTMoCA</a:t>
            </a:r>
            <a:r>
              <a:rPr lang="en-ZA" sz="3200" dirty="0" smtClean="0">
                <a:solidFill>
                  <a:schemeClr val="tx2"/>
                </a:solidFill>
              </a:rPr>
              <a:t>? </a:t>
            </a:r>
            <a:r>
              <a:rPr lang="en-ZA" sz="3200" dirty="0" err="1" smtClean="0">
                <a:solidFill>
                  <a:schemeClr val="tx2"/>
                </a:solidFill>
              </a:rPr>
              <a:t>VdTMCA</a:t>
            </a:r>
            <a:r>
              <a:rPr lang="en-ZA" sz="3200" dirty="0" smtClean="0">
                <a:solidFill>
                  <a:schemeClr val="tx2"/>
                </a:solidFill>
              </a:rPr>
              <a:t>?)</a:t>
            </a:r>
            <a:endParaRPr kumimoji="0" lang="en-ZA" sz="32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53400" cy="639762"/>
          </a:xfrm>
        </p:spPr>
        <p:txBody>
          <a:bodyPr>
            <a:normAutofit fontScale="90000"/>
          </a:bodyPr>
          <a:lstStyle/>
          <a:p>
            <a:pPr>
              <a:buFont typeface="Arial" pitchFamily="34" charset="0"/>
              <a:buChar char="•"/>
            </a:pPr>
            <a:r>
              <a:rPr lang="en-ZA" sz="3100" b="1" dirty="0" smtClean="0"/>
              <a:t> Stages? Levels? Phases? Categories</a:t>
            </a:r>
            <a:r>
              <a:rPr lang="en-ZA" dirty="0" smtClean="0"/>
              <a:t>? </a:t>
            </a:r>
            <a:endParaRPr lang="en-ZA" dirty="0"/>
          </a:p>
        </p:txBody>
      </p:sp>
      <p:sp>
        <p:nvSpPr>
          <p:cNvPr id="3" name="Content Placeholder 2"/>
          <p:cNvSpPr>
            <a:spLocks noGrp="1"/>
          </p:cNvSpPr>
          <p:nvPr>
            <p:ph sz="quarter" idx="1"/>
          </p:nvPr>
        </p:nvSpPr>
        <p:spPr>
          <a:xfrm>
            <a:off x="1828800" y="1371600"/>
            <a:ext cx="6400800" cy="4267200"/>
          </a:xfrm>
        </p:spPr>
        <p:txBody>
          <a:bodyPr/>
          <a:lstStyle/>
          <a:p>
            <a:r>
              <a:rPr lang="en-ZA" dirty="0" smtClean="0">
                <a:solidFill>
                  <a:schemeClr val="tx2"/>
                </a:solidFill>
              </a:rPr>
              <a:t>Levels</a:t>
            </a:r>
          </a:p>
          <a:p>
            <a:pPr>
              <a:buNone/>
            </a:pPr>
            <a:endParaRPr lang="en-ZA" dirty="0" smtClean="0">
              <a:solidFill>
                <a:schemeClr val="tx2"/>
              </a:solidFill>
            </a:endParaRPr>
          </a:p>
          <a:p>
            <a:r>
              <a:rPr lang="en-ZA" dirty="0" smtClean="0">
                <a:solidFill>
                  <a:schemeClr val="tx2"/>
                </a:solidFill>
              </a:rPr>
              <a:t>Therapist directed, patient directed, transition = PHASES</a:t>
            </a:r>
          </a:p>
          <a:p>
            <a:pPr>
              <a:buNone/>
            </a:pPr>
            <a:endParaRPr lang="en-ZA" dirty="0" smtClean="0">
              <a:solidFill>
                <a:schemeClr val="tx2"/>
              </a:solidFill>
            </a:endParaRPr>
          </a:p>
          <a:p>
            <a:r>
              <a:rPr lang="en-ZA" dirty="0" smtClean="0">
                <a:solidFill>
                  <a:schemeClr val="tx2"/>
                </a:solidFill>
              </a:rPr>
              <a:t>Number of levels = 9; grouped according to outcome</a:t>
            </a:r>
            <a:endParaRPr lang="en-ZA" dirty="0">
              <a:solidFill>
                <a:schemeClr val="tx2"/>
              </a:solidFill>
            </a:endParaRPr>
          </a:p>
        </p:txBody>
      </p:sp>
      <p:pic>
        <p:nvPicPr>
          <p:cNvPr id="3078" name="Picture 6"/>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066800" y="3124200"/>
            <a:ext cx="1151124" cy="1092869"/>
          </a:xfrm>
          <a:prstGeom prst="rect">
            <a:avLst/>
          </a:prstGeom>
          <a:noFill/>
          <a:ln w="9525">
            <a:noFill/>
            <a:miter lim="800000"/>
            <a:headEnd/>
            <a:tailEnd/>
          </a:ln>
        </p:spPr>
      </p:pic>
      <p:pic>
        <p:nvPicPr>
          <p:cNvPr id="3079" name="Picture 7"/>
          <p:cNvPicPr>
            <a:picLocks noChangeAspect="1" noChangeArrowheads="1"/>
          </p:cNvPicPr>
          <p:nvPr/>
        </p:nvPicPr>
        <p:blipFill>
          <a:blip r:embed="rId3"/>
          <a:srcRect/>
          <a:stretch>
            <a:fillRect/>
          </a:stretch>
        </p:blipFill>
        <p:spPr bwMode="auto">
          <a:xfrm>
            <a:off x="1066800" y="990600"/>
            <a:ext cx="1148853" cy="1177219"/>
          </a:xfrm>
          <a:prstGeom prst="rect">
            <a:avLst/>
          </a:prstGeom>
          <a:noFill/>
          <a:ln w="9525">
            <a:noFill/>
            <a:miter lim="800000"/>
            <a:headEnd/>
            <a:tailEnd/>
          </a:ln>
        </p:spPr>
      </p:pic>
      <p:pic>
        <p:nvPicPr>
          <p:cNvPr id="3082" name="Picture 10"/>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1066800" y="1981200"/>
            <a:ext cx="1079971" cy="114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693</TotalTime>
  <Words>1798</Words>
  <Application>Microsoft Office PowerPoint</Application>
  <PresentationFormat>On-screen Show (4:3)</PresentationFormat>
  <Paragraphs>402</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Oriel</vt:lpstr>
      <vt:lpstr>Getting our rsa  “creative ducks” in a row</vt:lpstr>
      <vt:lpstr>Terminology And Concepts – Towards Reaching Consensus, Common Language &amp; Understanding</vt:lpstr>
      <vt:lpstr>Why?</vt:lpstr>
      <vt:lpstr>Slide 4</vt:lpstr>
      <vt:lpstr>On a positive note...</vt:lpstr>
      <vt:lpstr>Tasks of the Interest Group...  Getting the                                           In a Row!</vt:lpstr>
      <vt:lpstr>Progress to date...</vt:lpstr>
      <vt:lpstr>Back to Basics</vt:lpstr>
      <vt:lpstr> Stages? Levels? Phases? Categories? </vt:lpstr>
      <vt:lpstr>  GROUP 1    GROUP 2     GROUP 3    </vt:lpstr>
      <vt:lpstr> Volition vs Motivation?</vt:lpstr>
      <vt:lpstr> Explorative vs Experimental</vt:lpstr>
      <vt:lpstr> Life Cycles and Levels</vt:lpstr>
      <vt:lpstr>Slide 14</vt:lpstr>
      <vt:lpstr>Spiral Nature of Development</vt:lpstr>
      <vt:lpstr>Hierarchy of Concepts:</vt:lpstr>
      <vt:lpstr>Slide 17</vt:lpstr>
      <vt:lpstr>Slide 18</vt:lpstr>
      <vt:lpstr>Slide 19</vt:lpstr>
      <vt:lpstr>Handling of Situations -  Hierarchy</vt:lpstr>
      <vt:lpstr>Slide 21</vt:lpstr>
      <vt:lpstr>Slide 22</vt:lpstr>
      <vt:lpstr>Presentation of Levels</vt:lpstr>
      <vt:lpstr>Slide 24</vt:lpstr>
      <vt:lpstr>Slide 25</vt:lpstr>
      <vt:lpstr>Slide 26</vt:lpstr>
      <vt:lpstr>Slide 27</vt:lpstr>
      <vt:lpstr>Some Tasks and Challenges...</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our rsa  “creative ducks” in a row</dc:title>
  <dc:creator>Leanne</dc:creator>
  <cp:lastModifiedBy>Leanne</cp:lastModifiedBy>
  <cp:revision>80</cp:revision>
  <dcterms:created xsi:type="dcterms:W3CDTF">2010-02-16T05:04:17Z</dcterms:created>
  <dcterms:modified xsi:type="dcterms:W3CDTF">2010-02-18T10:07:16Z</dcterms:modified>
</cp:coreProperties>
</file>