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4.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23" r:id="rId4"/>
  </p:sldMasterIdLst>
  <p:notesMasterIdLst>
    <p:notesMasterId r:id="rId25"/>
  </p:notesMasterIdLst>
  <p:handoutMasterIdLst>
    <p:handoutMasterId r:id="rId26"/>
  </p:handoutMasterIdLst>
  <p:sldIdLst>
    <p:sldId id="256" r:id="rId5"/>
    <p:sldId id="257" r:id="rId6"/>
    <p:sldId id="259" r:id="rId7"/>
    <p:sldId id="263" r:id="rId8"/>
    <p:sldId id="264" r:id="rId9"/>
    <p:sldId id="260" r:id="rId10"/>
    <p:sldId id="282" r:id="rId11"/>
    <p:sldId id="283" r:id="rId12"/>
    <p:sldId id="284" r:id="rId13"/>
    <p:sldId id="285" r:id="rId14"/>
    <p:sldId id="280" r:id="rId15"/>
    <p:sldId id="262" r:id="rId16"/>
    <p:sldId id="275" r:id="rId17"/>
    <p:sldId id="279" r:id="rId18"/>
    <p:sldId id="281" r:id="rId19"/>
    <p:sldId id="266" r:id="rId20"/>
    <p:sldId id="269" r:id="rId21"/>
    <p:sldId id="272" r:id="rId22"/>
    <p:sldId id="273" r:id="rId23"/>
    <p:sldId id="274" r:id="rId24"/>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5000" autoAdjust="0"/>
    <p:restoredTop sz="94660"/>
  </p:normalViewPr>
  <p:slideViewPr>
    <p:cSldViewPr snapToGrid="0">
      <p:cViewPr varScale="1">
        <p:scale>
          <a:sx n="72" d="100"/>
          <a:sy n="72" d="100"/>
        </p:scale>
        <p:origin x="660" y="66"/>
      </p:cViewPr>
      <p:guideLst>
        <p:guide orient="horz" pos="2160"/>
        <p:guide pos="3840"/>
      </p:guideLst>
    </p:cSldViewPr>
  </p:slideViewPr>
  <p:notesTextViewPr>
    <p:cViewPr>
      <p:scale>
        <a:sx n="1" d="1"/>
        <a:sy n="1" d="1"/>
      </p:scale>
      <p:origin x="0" y="0"/>
    </p:cViewPr>
  </p:notesTextViewPr>
  <p:notesViewPr>
    <p:cSldViewPr snapToGrid="0">
      <p:cViewPr>
        <p:scale>
          <a:sx n="90" d="100"/>
          <a:sy n="90" d="100"/>
        </p:scale>
        <p:origin x="2130" y="-120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oleObject" Target="file:///\\nn-dfs-01\DeptShared\William%20Wake\Patient%20Records\Robinson\Occupational%20Therapy%20folder\APOMS\Copy%20of%20Excel%20APOM%20Proforma%2004%2011%202015.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0</c:v>
                </c:pt>
              </c:strCache>
            </c:strRef>
          </c:tx>
          <c:spPr>
            <a:solidFill>
              <a:schemeClr val="accent1"/>
            </a:solidFill>
            <a:ln>
              <a:noFill/>
            </a:ln>
            <a:effectLst/>
          </c:spPr>
          <c:invertIfNegative val="0"/>
          <c:cat>
            <c:numRef>
              <c:f>Sheet1!$A$2</c:f>
              <c:numCache>
                <c:formatCode>General</c:formatCode>
                <c:ptCount val="1"/>
              </c:numCache>
            </c:numRef>
          </c:cat>
          <c:val>
            <c:numRef>
              <c:f>Sheet1!$B$2</c:f>
              <c:numCache>
                <c:formatCode>General</c:formatCode>
                <c:ptCount val="1"/>
                <c:pt idx="0">
                  <c:v>3</c:v>
                </c:pt>
              </c:numCache>
            </c:numRef>
          </c:val>
          <c:extLst>
            <c:ext xmlns:c16="http://schemas.microsoft.com/office/drawing/2014/chart" uri="{C3380CC4-5D6E-409C-BE32-E72D297353CC}">
              <c16:uniqueId val="{00000000-0114-4F62-B0E2-181D08F940E4}"/>
            </c:ext>
          </c:extLst>
        </c:ser>
        <c:ser>
          <c:idx val="1"/>
          <c:order val="1"/>
          <c:tx>
            <c:strRef>
              <c:f>Sheet1!$C$1</c:f>
              <c:strCache>
                <c:ptCount val="1"/>
                <c:pt idx="0">
                  <c:v>1</c:v>
                </c:pt>
              </c:strCache>
            </c:strRef>
          </c:tx>
          <c:spPr>
            <a:solidFill>
              <a:schemeClr val="accent2"/>
            </a:solidFill>
            <a:ln>
              <a:noFill/>
            </a:ln>
            <a:effectLst/>
          </c:spPr>
          <c:invertIfNegative val="0"/>
          <c:cat>
            <c:numRef>
              <c:f>Sheet1!$A$2</c:f>
              <c:numCache>
                <c:formatCode>General</c:formatCode>
                <c:ptCount val="1"/>
              </c:numCache>
            </c:numRef>
          </c:cat>
          <c:val>
            <c:numRef>
              <c:f>Sheet1!$C$2</c:f>
              <c:numCache>
                <c:formatCode>General</c:formatCode>
                <c:ptCount val="1"/>
                <c:pt idx="0">
                  <c:v>19</c:v>
                </c:pt>
              </c:numCache>
            </c:numRef>
          </c:val>
          <c:extLst>
            <c:ext xmlns:c16="http://schemas.microsoft.com/office/drawing/2014/chart" uri="{C3380CC4-5D6E-409C-BE32-E72D297353CC}">
              <c16:uniqueId val="{00000001-0114-4F62-B0E2-181D08F940E4}"/>
            </c:ext>
          </c:extLst>
        </c:ser>
        <c:ser>
          <c:idx val="2"/>
          <c:order val="2"/>
          <c:tx>
            <c:strRef>
              <c:f>Sheet1!$D$1</c:f>
              <c:strCache>
                <c:ptCount val="1"/>
                <c:pt idx="0">
                  <c:v>2</c:v>
                </c:pt>
              </c:strCache>
            </c:strRef>
          </c:tx>
          <c:spPr>
            <a:solidFill>
              <a:schemeClr val="accent3"/>
            </a:solidFill>
            <a:ln>
              <a:noFill/>
            </a:ln>
            <a:effectLst/>
          </c:spPr>
          <c:invertIfNegative val="0"/>
          <c:cat>
            <c:numRef>
              <c:f>Sheet1!$A$2</c:f>
              <c:numCache>
                <c:formatCode>General</c:formatCode>
                <c:ptCount val="1"/>
              </c:numCache>
            </c:numRef>
          </c:cat>
          <c:val>
            <c:numRef>
              <c:f>Sheet1!$D$2</c:f>
              <c:numCache>
                <c:formatCode>General</c:formatCode>
                <c:ptCount val="1"/>
                <c:pt idx="0">
                  <c:v>13</c:v>
                </c:pt>
              </c:numCache>
            </c:numRef>
          </c:val>
          <c:extLst>
            <c:ext xmlns:c16="http://schemas.microsoft.com/office/drawing/2014/chart" uri="{C3380CC4-5D6E-409C-BE32-E72D297353CC}">
              <c16:uniqueId val="{00000002-0114-4F62-B0E2-181D08F940E4}"/>
            </c:ext>
          </c:extLst>
        </c:ser>
        <c:dLbls>
          <c:showLegendKey val="0"/>
          <c:showVal val="0"/>
          <c:showCatName val="0"/>
          <c:showSerName val="0"/>
          <c:showPercent val="0"/>
          <c:showBubbleSize val="0"/>
        </c:dLbls>
        <c:gapWidth val="219"/>
        <c:overlap val="-27"/>
        <c:axId val="233733504"/>
        <c:axId val="233747584"/>
      </c:barChart>
      <c:catAx>
        <c:axId val="233733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233747584"/>
        <c:crosses val="autoZero"/>
        <c:auto val="1"/>
        <c:lblAlgn val="ctr"/>
        <c:lblOffset val="100"/>
        <c:noMultiLvlLbl val="0"/>
      </c:catAx>
      <c:valAx>
        <c:axId val="2337475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vert="horz"/>
          <a:lstStyle/>
          <a:p>
            <a:pPr>
              <a:defRPr/>
            </a:pPr>
            <a:endParaRPr lang="en-US"/>
          </a:p>
        </c:txPr>
        <c:crossAx val="233733504"/>
        <c:crosses val="autoZero"/>
        <c:crossBetween val="between"/>
      </c:valAx>
      <c:spPr>
        <a:noFill/>
        <a:ln>
          <a:noFill/>
        </a:ln>
        <a:effectLst/>
      </c:spPr>
    </c:plotArea>
    <c:legend>
      <c:legendPos val="b"/>
      <c:layout>
        <c:manualLayout>
          <c:xMode val="edge"/>
          <c:yMode val="edge"/>
          <c:x val="0.19942393846587447"/>
          <c:y val="0.90795152345087304"/>
          <c:w val="0.61128786909678301"/>
          <c:h val="9.2048476549127012E-2"/>
        </c:manualLayout>
      </c:layout>
      <c:overlay val="0"/>
      <c:spPr>
        <a:noFill/>
        <a:ln>
          <a:noFill/>
        </a:ln>
        <a:effectLst/>
      </c:spPr>
      <c:txPr>
        <a:bodyPr rot="0" vert="horz"/>
        <a:lstStyle/>
        <a:p>
          <a:pPr>
            <a:defRPr/>
          </a:pPr>
          <a:endParaRPr lang="en-US"/>
        </a:p>
      </c:txPr>
    </c:legend>
    <c:plotVisOnly val="1"/>
    <c:dispBlanksAs val="gap"/>
    <c:showDLblsOverMax val="0"/>
  </c:chart>
  <c:spPr>
    <a:noFill/>
    <a:ln>
      <a:noFill/>
    </a:ln>
    <a:effectLst/>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Yes/High</c:v>
                </c:pt>
              </c:strCache>
            </c:strRef>
          </c:tx>
          <c:spPr>
            <a:solidFill>
              <a:schemeClr val="accent1"/>
            </a:solidFill>
            <a:ln>
              <a:noFill/>
            </a:ln>
            <a:effectLst/>
          </c:spPr>
          <c:invertIfNegative val="0"/>
          <c:cat>
            <c:strRef>
              <c:f>Sheet1!$A$2:$A$3</c:f>
              <c:strCache>
                <c:ptCount val="2"/>
                <c:pt idx="0">
                  <c:v>Presence </c:v>
                </c:pt>
                <c:pt idx="1">
                  <c:v>Relevance </c:v>
                </c:pt>
              </c:strCache>
            </c:strRef>
          </c:cat>
          <c:val>
            <c:numRef>
              <c:f>Sheet1!$B$2:$B$3</c:f>
              <c:numCache>
                <c:formatCode>General</c:formatCode>
                <c:ptCount val="2"/>
                <c:pt idx="0">
                  <c:v>21</c:v>
                </c:pt>
                <c:pt idx="1">
                  <c:v>31</c:v>
                </c:pt>
              </c:numCache>
            </c:numRef>
          </c:val>
          <c:extLst>
            <c:ext xmlns:c16="http://schemas.microsoft.com/office/drawing/2014/chart" uri="{C3380CC4-5D6E-409C-BE32-E72D297353CC}">
              <c16:uniqueId val="{00000000-AFEB-4693-B325-55C73A634393}"/>
            </c:ext>
          </c:extLst>
        </c:ser>
        <c:ser>
          <c:idx val="1"/>
          <c:order val="1"/>
          <c:tx>
            <c:strRef>
              <c:f>Sheet1!$C$1</c:f>
              <c:strCache>
                <c:ptCount val="1"/>
                <c:pt idx="0">
                  <c:v>Possible/Medium</c:v>
                </c:pt>
              </c:strCache>
            </c:strRef>
          </c:tx>
          <c:spPr>
            <a:solidFill>
              <a:schemeClr val="accent2"/>
            </a:solidFill>
            <a:ln>
              <a:noFill/>
            </a:ln>
            <a:effectLst/>
          </c:spPr>
          <c:invertIfNegative val="0"/>
          <c:cat>
            <c:strRef>
              <c:f>Sheet1!$A$2:$A$3</c:f>
              <c:strCache>
                <c:ptCount val="2"/>
                <c:pt idx="0">
                  <c:v>Presence </c:v>
                </c:pt>
                <c:pt idx="1">
                  <c:v>Relevance </c:v>
                </c:pt>
              </c:strCache>
            </c:strRef>
          </c:cat>
          <c:val>
            <c:numRef>
              <c:f>Sheet1!$C$2:$C$3</c:f>
              <c:numCache>
                <c:formatCode>General</c:formatCode>
                <c:ptCount val="2"/>
                <c:pt idx="0">
                  <c:v>11</c:v>
                </c:pt>
                <c:pt idx="1">
                  <c:v>2</c:v>
                </c:pt>
              </c:numCache>
            </c:numRef>
          </c:val>
          <c:extLst>
            <c:ext xmlns:c16="http://schemas.microsoft.com/office/drawing/2014/chart" uri="{C3380CC4-5D6E-409C-BE32-E72D297353CC}">
              <c16:uniqueId val="{00000001-AFEB-4693-B325-55C73A634393}"/>
            </c:ext>
          </c:extLst>
        </c:ser>
        <c:ser>
          <c:idx val="2"/>
          <c:order val="2"/>
          <c:tx>
            <c:strRef>
              <c:f>Sheet1!$D$1</c:f>
              <c:strCache>
                <c:ptCount val="1"/>
                <c:pt idx="0">
                  <c:v>No/Low</c:v>
                </c:pt>
              </c:strCache>
            </c:strRef>
          </c:tx>
          <c:spPr>
            <a:solidFill>
              <a:schemeClr val="accent3"/>
            </a:solidFill>
            <a:ln>
              <a:noFill/>
            </a:ln>
            <a:effectLst/>
          </c:spPr>
          <c:invertIfNegative val="0"/>
          <c:cat>
            <c:strRef>
              <c:f>Sheet1!$A$2:$A$3</c:f>
              <c:strCache>
                <c:ptCount val="2"/>
                <c:pt idx="0">
                  <c:v>Presence </c:v>
                </c:pt>
                <c:pt idx="1">
                  <c:v>Relevance </c:v>
                </c:pt>
              </c:strCache>
            </c:strRef>
          </c:cat>
          <c:val>
            <c:numRef>
              <c:f>Sheet1!$D$2:$D$3</c:f>
              <c:numCache>
                <c:formatCode>General</c:formatCode>
                <c:ptCount val="2"/>
                <c:pt idx="0">
                  <c:v>3</c:v>
                </c:pt>
                <c:pt idx="1">
                  <c:v>2</c:v>
                </c:pt>
              </c:numCache>
            </c:numRef>
          </c:val>
          <c:extLst>
            <c:ext xmlns:c16="http://schemas.microsoft.com/office/drawing/2014/chart" uri="{C3380CC4-5D6E-409C-BE32-E72D297353CC}">
              <c16:uniqueId val="{00000002-AFEB-4693-B325-55C73A634393}"/>
            </c:ext>
          </c:extLst>
        </c:ser>
        <c:dLbls>
          <c:showLegendKey val="0"/>
          <c:showVal val="0"/>
          <c:showCatName val="0"/>
          <c:showSerName val="0"/>
          <c:showPercent val="0"/>
          <c:showBubbleSize val="0"/>
        </c:dLbls>
        <c:gapWidth val="219"/>
        <c:overlap val="-27"/>
        <c:axId val="233953536"/>
        <c:axId val="233967616"/>
      </c:barChart>
      <c:catAx>
        <c:axId val="233953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233967616"/>
        <c:crosses val="autoZero"/>
        <c:auto val="1"/>
        <c:lblAlgn val="ctr"/>
        <c:lblOffset val="100"/>
        <c:noMultiLvlLbl val="0"/>
      </c:catAx>
      <c:valAx>
        <c:axId val="2339676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vert="horz"/>
          <a:lstStyle/>
          <a:p>
            <a:pPr>
              <a:defRPr/>
            </a:pPr>
            <a:endParaRPr lang="en-US"/>
          </a:p>
        </c:txPr>
        <c:crossAx val="233953536"/>
        <c:crosses val="autoZero"/>
        <c:crossBetween val="between"/>
      </c:valAx>
      <c:spPr>
        <a:noFill/>
        <a:ln>
          <a:noFill/>
        </a:ln>
        <a:effectLst/>
      </c:spPr>
    </c:plotArea>
    <c:legend>
      <c:legendPos val="b"/>
      <c:layout>
        <c:manualLayout>
          <c:xMode val="edge"/>
          <c:yMode val="edge"/>
          <c:x val="0.34664513647229062"/>
          <c:y val="0.90795152345087304"/>
          <c:w val="0.30815757676088923"/>
          <c:h val="7.1178911331735706E-2"/>
        </c:manualLayout>
      </c:layout>
      <c:overlay val="0"/>
      <c:spPr>
        <a:noFill/>
        <a:ln>
          <a:noFill/>
        </a:ln>
        <a:effectLst/>
      </c:spPr>
      <c:txPr>
        <a:bodyPr rot="0" vert="horz"/>
        <a:lstStyle/>
        <a:p>
          <a:pPr>
            <a:defRPr/>
          </a:pPr>
          <a:endParaRPr lang="en-US"/>
        </a:p>
      </c:txPr>
    </c:legend>
    <c:plotVisOnly val="1"/>
    <c:dispBlanksAs val="gap"/>
    <c:showDLblsOverMax val="0"/>
  </c:chart>
  <c:spPr>
    <a:noFill/>
    <a:ln>
      <a:noFill/>
    </a:ln>
    <a:effectLst/>
  </c:spPr>
  <c:txPr>
    <a:bodyPr/>
    <a:lstStyle/>
    <a:p>
      <a:pPr>
        <a:defRPr sz="20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Self - Differentiation</c:v>
                </c:pt>
              </c:strCache>
            </c:strRef>
          </c:tx>
          <c:spPr>
            <a:solidFill>
              <a:schemeClr val="accent1"/>
            </a:solidFill>
            <a:ln>
              <a:noFill/>
            </a:ln>
            <a:effectLst/>
          </c:spPr>
          <c:invertIfNegative val="0"/>
          <c:cat>
            <c:numRef>
              <c:f>Sheet1!$A$2</c:f>
              <c:numCache>
                <c:formatCode>General</c:formatCode>
                <c:ptCount val="1"/>
              </c:numCache>
            </c:numRef>
          </c:cat>
          <c:val>
            <c:numRef>
              <c:f>Sheet1!$B$2</c:f>
              <c:numCache>
                <c:formatCode>General</c:formatCode>
                <c:ptCount val="1"/>
                <c:pt idx="0">
                  <c:v>4</c:v>
                </c:pt>
              </c:numCache>
            </c:numRef>
          </c:val>
          <c:extLst>
            <c:ext xmlns:c16="http://schemas.microsoft.com/office/drawing/2014/chart" uri="{C3380CC4-5D6E-409C-BE32-E72D297353CC}">
              <c16:uniqueId val="{00000000-A250-42A1-A6F0-FF7D82235F0E}"/>
            </c:ext>
          </c:extLst>
        </c:ser>
        <c:ser>
          <c:idx val="1"/>
          <c:order val="1"/>
          <c:tx>
            <c:strRef>
              <c:f>Sheet1!$C$1</c:f>
              <c:strCache>
                <c:ptCount val="1"/>
                <c:pt idx="0">
                  <c:v>Self- Presentation</c:v>
                </c:pt>
              </c:strCache>
            </c:strRef>
          </c:tx>
          <c:spPr>
            <a:solidFill>
              <a:schemeClr val="accent2"/>
            </a:solidFill>
            <a:ln>
              <a:noFill/>
            </a:ln>
            <a:effectLst/>
          </c:spPr>
          <c:invertIfNegative val="0"/>
          <c:cat>
            <c:numRef>
              <c:f>Sheet1!$A$2</c:f>
              <c:numCache>
                <c:formatCode>General</c:formatCode>
                <c:ptCount val="1"/>
              </c:numCache>
            </c:numRef>
          </c:cat>
          <c:val>
            <c:numRef>
              <c:f>Sheet1!$C$2</c:f>
              <c:numCache>
                <c:formatCode>General</c:formatCode>
                <c:ptCount val="1"/>
                <c:pt idx="0">
                  <c:v>26</c:v>
                </c:pt>
              </c:numCache>
            </c:numRef>
          </c:val>
          <c:extLst>
            <c:ext xmlns:c16="http://schemas.microsoft.com/office/drawing/2014/chart" uri="{C3380CC4-5D6E-409C-BE32-E72D297353CC}">
              <c16:uniqueId val="{00000001-A250-42A1-A6F0-FF7D82235F0E}"/>
            </c:ext>
          </c:extLst>
        </c:ser>
        <c:ser>
          <c:idx val="2"/>
          <c:order val="2"/>
          <c:tx>
            <c:strRef>
              <c:f>Sheet1!$D$1</c:f>
              <c:strCache>
                <c:ptCount val="1"/>
                <c:pt idx="0">
                  <c:v>Passive Participation</c:v>
                </c:pt>
              </c:strCache>
            </c:strRef>
          </c:tx>
          <c:spPr>
            <a:solidFill>
              <a:schemeClr val="accent3"/>
            </a:solidFill>
            <a:ln>
              <a:noFill/>
            </a:ln>
            <a:effectLst/>
          </c:spPr>
          <c:invertIfNegative val="0"/>
          <c:cat>
            <c:numRef>
              <c:f>Sheet1!$A$2</c:f>
              <c:numCache>
                <c:formatCode>General</c:formatCode>
                <c:ptCount val="1"/>
              </c:numCache>
            </c:numRef>
          </c:cat>
          <c:val>
            <c:numRef>
              <c:f>Sheet1!$D$2</c:f>
              <c:numCache>
                <c:formatCode>General</c:formatCode>
                <c:ptCount val="1"/>
                <c:pt idx="0">
                  <c:v>2</c:v>
                </c:pt>
              </c:numCache>
            </c:numRef>
          </c:val>
          <c:extLst>
            <c:ext xmlns:c16="http://schemas.microsoft.com/office/drawing/2014/chart" uri="{C3380CC4-5D6E-409C-BE32-E72D297353CC}">
              <c16:uniqueId val="{00000002-A250-42A1-A6F0-FF7D82235F0E}"/>
            </c:ext>
          </c:extLst>
        </c:ser>
        <c:dLbls>
          <c:showLegendKey val="0"/>
          <c:showVal val="0"/>
          <c:showCatName val="0"/>
          <c:showSerName val="0"/>
          <c:showPercent val="0"/>
          <c:showBubbleSize val="0"/>
        </c:dLbls>
        <c:gapWidth val="219"/>
        <c:overlap val="-27"/>
        <c:axId val="234143744"/>
        <c:axId val="234145280"/>
      </c:barChart>
      <c:catAx>
        <c:axId val="234143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234145280"/>
        <c:crosses val="autoZero"/>
        <c:auto val="1"/>
        <c:lblAlgn val="ctr"/>
        <c:lblOffset val="100"/>
        <c:noMultiLvlLbl val="0"/>
      </c:catAx>
      <c:valAx>
        <c:axId val="2341452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vert="horz"/>
          <a:lstStyle/>
          <a:p>
            <a:pPr>
              <a:defRPr/>
            </a:pPr>
            <a:endParaRPr lang="en-US"/>
          </a:p>
        </c:txPr>
        <c:crossAx val="234143744"/>
        <c:crosses val="autoZero"/>
        <c:crossBetween val="between"/>
      </c:valAx>
      <c:spPr>
        <a:noFill/>
        <a:ln>
          <a:noFill/>
        </a:ln>
        <a:effectLst/>
      </c:spPr>
    </c:plotArea>
    <c:legend>
      <c:legendPos val="b"/>
      <c:overlay val="0"/>
      <c:spPr>
        <a:noFill/>
        <a:ln>
          <a:noFill/>
        </a:ln>
        <a:effectLst/>
      </c:spPr>
      <c:txPr>
        <a:bodyPr rot="0" vert="horz"/>
        <a:lstStyle/>
        <a:p>
          <a:pPr>
            <a:defRPr/>
          </a:pPr>
          <a:endParaRPr lang="en-US"/>
        </a:p>
      </c:txPr>
    </c:legend>
    <c:plotVisOnly val="1"/>
    <c:dispBlanksAs val="gap"/>
    <c:showDLblsOverMax val="0"/>
  </c:chart>
  <c:spPr>
    <a:noFill/>
    <a:ln>
      <a:noFill/>
    </a:ln>
    <a:effectLst/>
  </c:spPr>
  <c:txPr>
    <a:bodyPr/>
    <a:lstStyle/>
    <a:p>
      <a:pPr>
        <a:defRPr sz="20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7344839470823786"/>
          <c:y val="8.4894981347670831E-2"/>
          <c:w val="0.52089337889367604"/>
          <c:h val="0.75730882766836238"/>
        </c:manualLayout>
      </c:layout>
      <c:radarChart>
        <c:radarStyle val="marker"/>
        <c:varyColors val="0"/>
        <c:ser>
          <c:idx val="0"/>
          <c:order val="0"/>
          <c:tx>
            <c:strRef>
              <c:f>'Spidergraph PT10'!$B$15</c:f>
              <c:strCache>
                <c:ptCount val="1"/>
                <c:pt idx="0">
                  <c:v>Baseline</c:v>
                </c:pt>
              </c:strCache>
            </c:strRef>
          </c:tx>
          <c:marker>
            <c:symbol val="none"/>
          </c:marker>
          <c:cat>
            <c:strRef>
              <c:f>'Spidergraph PT10'!$C$14:$J$14</c:f>
              <c:strCache>
                <c:ptCount val="8"/>
                <c:pt idx="0">
                  <c:v>Process skills</c:v>
                </c:pt>
                <c:pt idx="1">
                  <c:v>Communication / Interaction skills</c:v>
                </c:pt>
                <c:pt idx="2">
                  <c:v>Life Skills</c:v>
                </c:pt>
                <c:pt idx="3">
                  <c:v>Role   performance</c:v>
                </c:pt>
                <c:pt idx="4">
                  <c:v>Balanced life style</c:v>
                </c:pt>
                <c:pt idx="5">
                  <c:v>Motivation</c:v>
                </c:pt>
                <c:pt idx="6">
                  <c:v>Self esteem</c:v>
                </c:pt>
                <c:pt idx="7">
                  <c:v>Affect</c:v>
                </c:pt>
              </c:strCache>
            </c:strRef>
          </c:cat>
          <c:val>
            <c:numRef>
              <c:f>'Spidergraph PT10'!$C$15:$J$15</c:f>
              <c:numCache>
                <c:formatCode>0</c:formatCode>
                <c:ptCount val="8"/>
                <c:pt idx="0">
                  <c:v>7</c:v>
                </c:pt>
                <c:pt idx="1">
                  <c:v>7</c:v>
                </c:pt>
                <c:pt idx="2">
                  <c:v>7</c:v>
                </c:pt>
                <c:pt idx="3">
                  <c:v>7</c:v>
                </c:pt>
                <c:pt idx="4">
                  <c:v>7</c:v>
                </c:pt>
                <c:pt idx="5">
                  <c:v>7</c:v>
                </c:pt>
                <c:pt idx="6">
                  <c:v>7</c:v>
                </c:pt>
                <c:pt idx="7">
                  <c:v>6</c:v>
                </c:pt>
              </c:numCache>
            </c:numRef>
          </c:val>
          <c:extLst>
            <c:ext xmlns:c16="http://schemas.microsoft.com/office/drawing/2014/chart" uri="{C3380CC4-5D6E-409C-BE32-E72D297353CC}">
              <c16:uniqueId val="{00000000-760E-4B37-9D21-E73C2F3F3F81}"/>
            </c:ext>
          </c:extLst>
        </c:ser>
        <c:ser>
          <c:idx val="1"/>
          <c:order val="1"/>
          <c:tx>
            <c:strRef>
              <c:f>'Spidergraph PT10'!$B$16</c:f>
              <c:strCache>
                <c:ptCount val="1"/>
                <c:pt idx="0">
                  <c:v>Interim 1</c:v>
                </c:pt>
              </c:strCache>
            </c:strRef>
          </c:tx>
          <c:marker>
            <c:symbol val="none"/>
          </c:marker>
          <c:cat>
            <c:strRef>
              <c:f>'Spidergraph PT10'!$C$14:$J$14</c:f>
              <c:strCache>
                <c:ptCount val="8"/>
                <c:pt idx="0">
                  <c:v>Process skills</c:v>
                </c:pt>
                <c:pt idx="1">
                  <c:v>Communication / Interaction skills</c:v>
                </c:pt>
                <c:pt idx="2">
                  <c:v>Life Skills</c:v>
                </c:pt>
                <c:pt idx="3">
                  <c:v>Role   performance</c:v>
                </c:pt>
                <c:pt idx="4">
                  <c:v>Balanced life style</c:v>
                </c:pt>
                <c:pt idx="5">
                  <c:v>Motivation</c:v>
                </c:pt>
                <c:pt idx="6">
                  <c:v>Self esteem</c:v>
                </c:pt>
                <c:pt idx="7">
                  <c:v>Affect</c:v>
                </c:pt>
              </c:strCache>
            </c:strRef>
          </c:cat>
          <c:val>
            <c:numRef>
              <c:f>'Spidergraph PT10'!$C$16:$J$16</c:f>
              <c:numCache>
                <c:formatCode>0</c:formatCode>
                <c:ptCount val="8"/>
                <c:pt idx="0">
                  <c:v>7.5</c:v>
                </c:pt>
                <c:pt idx="1">
                  <c:v>8</c:v>
                </c:pt>
                <c:pt idx="2">
                  <c:v>8</c:v>
                </c:pt>
                <c:pt idx="3">
                  <c:v>8</c:v>
                </c:pt>
                <c:pt idx="4">
                  <c:v>8</c:v>
                </c:pt>
                <c:pt idx="5">
                  <c:v>7</c:v>
                </c:pt>
                <c:pt idx="6">
                  <c:v>8</c:v>
                </c:pt>
                <c:pt idx="7">
                  <c:v>8</c:v>
                </c:pt>
              </c:numCache>
            </c:numRef>
          </c:val>
          <c:extLst>
            <c:ext xmlns:c16="http://schemas.microsoft.com/office/drawing/2014/chart" uri="{C3380CC4-5D6E-409C-BE32-E72D297353CC}">
              <c16:uniqueId val="{00000001-760E-4B37-9D21-E73C2F3F3F81}"/>
            </c:ext>
          </c:extLst>
        </c:ser>
        <c:ser>
          <c:idx val="2"/>
          <c:order val="2"/>
          <c:tx>
            <c:strRef>
              <c:f>'Spidergraph PT10'!$B$17</c:f>
              <c:strCache>
                <c:ptCount val="1"/>
                <c:pt idx="0">
                  <c:v>Interim 2</c:v>
                </c:pt>
              </c:strCache>
            </c:strRef>
          </c:tx>
          <c:marker>
            <c:symbol val="none"/>
          </c:marker>
          <c:cat>
            <c:strRef>
              <c:f>'Spidergraph PT10'!$C$14:$J$14</c:f>
              <c:strCache>
                <c:ptCount val="8"/>
                <c:pt idx="0">
                  <c:v>Process skills</c:v>
                </c:pt>
                <c:pt idx="1">
                  <c:v>Communication / Interaction skills</c:v>
                </c:pt>
                <c:pt idx="2">
                  <c:v>Life Skills</c:v>
                </c:pt>
                <c:pt idx="3">
                  <c:v>Role   performance</c:v>
                </c:pt>
                <c:pt idx="4">
                  <c:v>Balanced life style</c:v>
                </c:pt>
                <c:pt idx="5">
                  <c:v>Motivation</c:v>
                </c:pt>
                <c:pt idx="6">
                  <c:v>Self esteem</c:v>
                </c:pt>
                <c:pt idx="7">
                  <c:v>Affect</c:v>
                </c:pt>
              </c:strCache>
            </c:strRef>
          </c:cat>
          <c:val>
            <c:numRef>
              <c:f>'Spidergraph PT10'!$C$17:$J$17</c:f>
              <c:numCache>
                <c:formatCode>0</c:formatCode>
                <c:ptCount val="8"/>
                <c:pt idx="0">
                  <c:v>8</c:v>
                </c:pt>
                <c:pt idx="1">
                  <c:v>8</c:v>
                </c:pt>
                <c:pt idx="2">
                  <c:v>7</c:v>
                </c:pt>
                <c:pt idx="3">
                  <c:v>7.5</c:v>
                </c:pt>
                <c:pt idx="4">
                  <c:v>7</c:v>
                </c:pt>
                <c:pt idx="5">
                  <c:v>7</c:v>
                </c:pt>
                <c:pt idx="6">
                  <c:v>7</c:v>
                </c:pt>
                <c:pt idx="7">
                  <c:v>7</c:v>
                </c:pt>
              </c:numCache>
            </c:numRef>
          </c:val>
          <c:extLst>
            <c:ext xmlns:c16="http://schemas.microsoft.com/office/drawing/2014/chart" uri="{C3380CC4-5D6E-409C-BE32-E72D297353CC}">
              <c16:uniqueId val="{00000002-760E-4B37-9D21-E73C2F3F3F81}"/>
            </c:ext>
          </c:extLst>
        </c:ser>
        <c:ser>
          <c:idx val="3"/>
          <c:order val="3"/>
          <c:tx>
            <c:strRef>
              <c:f>'Spidergraph PT10'!$B$18</c:f>
              <c:strCache>
                <c:ptCount val="1"/>
                <c:pt idx="0">
                  <c:v>Interim 3</c:v>
                </c:pt>
              </c:strCache>
            </c:strRef>
          </c:tx>
          <c:marker>
            <c:symbol val="none"/>
          </c:marker>
          <c:cat>
            <c:strRef>
              <c:f>'Spidergraph PT10'!$C$14:$J$14</c:f>
              <c:strCache>
                <c:ptCount val="8"/>
                <c:pt idx="0">
                  <c:v>Process skills</c:v>
                </c:pt>
                <c:pt idx="1">
                  <c:v>Communication / Interaction skills</c:v>
                </c:pt>
                <c:pt idx="2">
                  <c:v>Life Skills</c:v>
                </c:pt>
                <c:pt idx="3">
                  <c:v>Role   performance</c:v>
                </c:pt>
                <c:pt idx="4">
                  <c:v>Balanced life style</c:v>
                </c:pt>
                <c:pt idx="5">
                  <c:v>Motivation</c:v>
                </c:pt>
                <c:pt idx="6">
                  <c:v>Self esteem</c:v>
                </c:pt>
                <c:pt idx="7">
                  <c:v>Affect</c:v>
                </c:pt>
              </c:strCache>
            </c:strRef>
          </c:cat>
          <c:val>
            <c:numRef>
              <c:f>'Spidergraph PT10'!$C$18:$J$18</c:f>
              <c:numCache>
                <c:formatCode>0</c:formatCode>
                <c:ptCount val="8"/>
                <c:pt idx="0">
                  <c:v>7.5</c:v>
                </c:pt>
                <c:pt idx="1">
                  <c:v>8</c:v>
                </c:pt>
                <c:pt idx="2">
                  <c:v>7.5</c:v>
                </c:pt>
                <c:pt idx="3">
                  <c:v>8</c:v>
                </c:pt>
                <c:pt idx="4">
                  <c:v>8</c:v>
                </c:pt>
                <c:pt idx="5">
                  <c:v>8</c:v>
                </c:pt>
                <c:pt idx="6">
                  <c:v>8</c:v>
                </c:pt>
                <c:pt idx="7">
                  <c:v>8</c:v>
                </c:pt>
              </c:numCache>
            </c:numRef>
          </c:val>
          <c:extLst>
            <c:ext xmlns:c16="http://schemas.microsoft.com/office/drawing/2014/chart" uri="{C3380CC4-5D6E-409C-BE32-E72D297353CC}">
              <c16:uniqueId val="{00000003-760E-4B37-9D21-E73C2F3F3F81}"/>
            </c:ext>
          </c:extLst>
        </c:ser>
        <c:ser>
          <c:idx val="4"/>
          <c:order val="4"/>
          <c:tx>
            <c:strRef>
              <c:f>'Spidergraph PT10'!$B$19</c:f>
              <c:strCache>
                <c:ptCount val="1"/>
                <c:pt idx="0">
                  <c:v>Final</c:v>
                </c:pt>
              </c:strCache>
            </c:strRef>
          </c:tx>
          <c:marker>
            <c:symbol val="none"/>
          </c:marker>
          <c:cat>
            <c:strRef>
              <c:f>'Spidergraph PT10'!$C$14:$J$14</c:f>
              <c:strCache>
                <c:ptCount val="8"/>
                <c:pt idx="0">
                  <c:v>Process skills</c:v>
                </c:pt>
                <c:pt idx="1">
                  <c:v>Communication / Interaction skills</c:v>
                </c:pt>
                <c:pt idx="2">
                  <c:v>Life Skills</c:v>
                </c:pt>
                <c:pt idx="3">
                  <c:v>Role   performance</c:v>
                </c:pt>
                <c:pt idx="4">
                  <c:v>Balanced life style</c:v>
                </c:pt>
                <c:pt idx="5">
                  <c:v>Motivation</c:v>
                </c:pt>
                <c:pt idx="6">
                  <c:v>Self esteem</c:v>
                </c:pt>
                <c:pt idx="7">
                  <c:v>Affect</c:v>
                </c:pt>
              </c:strCache>
            </c:strRef>
          </c:cat>
          <c:val>
            <c:numRef>
              <c:f>'Spidergraph PT10'!$C$19:$J$19</c:f>
              <c:numCache>
                <c:formatCode>0</c:formatCode>
                <c:ptCount val="8"/>
                <c:pt idx="0">
                  <c:v>0</c:v>
                </c:pt>
                <c:pt idx="1">
                  <c:v>0</c:v>
                </c:pt>
                <c:pt idx="2">
                  <c:v>0</c:v>
                </c:pt>
                <c:pt idx="3">
                  <c:v>0</c:v>
                </c:pt>
                <c:pt idx="4">
                  <c:v>0</c:v>
                </c:pt>
                <c:pt idx="5">
                  <c:v>0</c:v>
                </c:pt>
                <c:pt idx="6">
                  <c:v>0</c:v>
                </c:pt>
                <c:pt idx="7">
                  <c:v>0</c:v>
                </c:pt>
              </c:numCache>
            </c:numRef>
          </c:val>
          <c:extLst>
            <c:ext xmlns:c16="http://schemas.microsoft.com/office/drawing/2014/chart" uri="{C3380CC4-5D6E-409C-BE32-E72D297353CC}">
              <c16:uniqueId val="{00000004-760E-4B37-9D21-E73C2F3F3F81}"/>
            </c:ext>
          </c:extLst>
        </c:ser>
        <c:dLbls>
          <c:showLegendKey val="0"/>
          <c:showVal val="0"/>
          <c:showCatName val="0"/>
          <c:showSerName val="0"/>
          <c:showPercent val="0"/>
          <c:showBubbleSize val="0"/>
        </c:dLbls>
        <c:axId val="218985984"/>
        <c:axId val="218987520"/>
      </c:radarChart>
      <c:catAx>
        <c:axId val="218985984"/>
        <c:scaling>
          <c:orientation val="minMax"/>
        </c:scaling>
        <c:delete val="0"/>
        <c:axPos val="b"/>
        <c:majorGridlines/>
        <c:numFmt formatCode="General" sourceLinked="1"/>
        <c:majorTickMark val="out"/>
        <c:minorTickMark val="none"/>
        <c:tickLblPos val="nextTo"/>
        <c:crossAx val="218987520"/>
        <c:crosses val="autoZero"/>
        <c:auto val="0"/>
        <c:lblAlgn val="ctr"/>
        <c:lblOffset val="100"/>
        <c:noMultiLvlLbl val="0"/>
      </c:catAx>
      <c:valAx>
        <c:axId val="218987520"/>
        <c:scaling>
          <c:orientation val="minMax"/>
          <c:max val="18"/>
          <c:min val="0"/>
        </c:scaling>
        <c:delete val="0"/>
        <c:axPos val="l"/>
        <c:majorGridlines/>
        <c:minorGridlines/>
        <c:numFmt formatCode="0" sourceLinked="1"/>
        <c:majorTickMark val="cross"/>
        <c:minorTickMark val="none"/>
        <c:tickLblPos val="nextTo"/>
        <c:crossAx val="218985984"/>
        <c:crosses val="autoZero"/>
        <c:crossBetween val="between"/>
        <c:majorUnit val="2"/>
        <c:minorUnit val="2"/>
      </c:valAx>
    </c:plotArea>
    <c:legend>
      <c:legendPos val="r"/>
      <c:layout>
        <c:manualLayout>
          <c:xMode val="edge"/>
          <c:yMode val="edge"/>
          <c:x val="0.75394821610902696"/>
          <c:y val="0.26195452787418783"/>
          <c:w val="0.15526333246224289"/>
          <c:h val="0.38253677086389332"/>
        </c:manualLayout>
      </c:layout>
      <c:overlay val="0"/>
    </c:legend>
    <c:plotVisOnly val="1"/>
    <c:dispBlanksAs val="gap"/>
    <c:showDLblsOverMax val="0"/>
  </c:chart>
  <c:txPr>
    <a:bodyPr/>
    <a:lstStyle/>
    <a:p>
      <a:pPr>
        <a:defRPr sz="14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BED425A9-C79E-418E-B7C1-AF0A9AB97391}" type="datetimeFigureOut">
              <a:rPr lang="en-GB" smtClean="0"/>
              <a:t>05/10/2019</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DDDAFA1D-DB46-46D4-9A6D-103D6ACB6404}" type="slidenum">
              <a:rPr lang="en-GB" smtClean="0"/>
              <a:t>‹#›</a:t>
            </a:fld>
            <a:endParaRPr lang="en-GB"/>
          </a:p>
        </p:txBody>
      </p:sp>
    </p:spTree>
    <p:extLst>
      <p:ext uri="{BB962C8B-B14F-4D97-AF65-F5344CB8AC3E}">
        <p14:creationId xmlns:p14="http://schemas.microsoft.com/office/powerpoint/2010/main" val="17060642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446FF25-D635-432E-A975-ABAEFC136EE6}" type="datetimeFigureOut">
              <a:rPr lang="en-GB" smtClean="0"/>
              <a:t>05/10/2019</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9EACFEE-A1B6-4582-A9B6-44B0F694F28C}" type="slidenum">
              <a:rPr lang="en-GB" smtClean="0"/>
              <a:t>‹#›</a:t>
            </a:fld>
            <a:endParaRPr lang="en-GB"/>
          </a:p>
        </p:txBody>
      </p:sp>
    </p:spTree>
    <p:extLst>
      <p:ext uri="{BB962C8B-B14F-4D97-AF65-F5344CB8AC3E}">
        <p14:creationId xmlns:p14="http://schemas.microsoft.com/office/powerpoint/2010/main" val="3232926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9EACFEE-A1B6-4582-A9B6-44B0F694F28C}" type="slidenum">
              <a:rPr lang="en-GB" smtClean="0"/>
              <a:t>1</a:t>
            </a:fld>
            <a:endParaRPr lang="en-GB"/>
          </a:p>
        </p:txBody>
      </p:sp>
    </p:spTree>
    <p:extLst>
      <p:ext uri="{BB962C8B-B14F-4D97-AF65-F5344CB8AC3E}">
        <p14:creationId xmlns:p14="http://schemas.microsoft.com/office/powerpoint/2010/main" val="2181188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 summary of the treatment principles for activity selection and structuring as guided by the model. </a:t>
            </a:r>
          </a:p>
          <a:p>
            <a:endParaRPr lang="en-GB" dirty="0"/>
          </a:p>
          <a:p>
            <a:r>
              <a:rPr lang="en-GB" dirty="0"/>
              <a:t>1 – I need my impulsive patient to be able to work through a task from beginning to end with some thought, at a slower speed and I want them to succeed </a:t>
            </a:r>
          </a:p>
          <a:p>
            <a:r>
              <a:rPr lang="en-GB" dirty="0"/>
              <a:t>2 – I want the task to be completed in one treatment session but not too quickly and not rushed</a:t>
            </a:r>
          </a:p>
          <a:p>
            <a:r>
              <a:rPr lang="en-GB" dirty="0"/>
              <a:t>3 – My patient needs to know the rules in order to try and comply</a:t>
            </a:r>
          </a:p>
          <a:p>
            <a:r>
              <a:rPr lang="en-GB" dirty="0"/>
              <a:t>4 – I will use either 1:1 or small group activities to increase the demands to manage their impulsivity </a:t>
            </a:r>
          </a:p>
          <a:p>
            <a:r>
              <a:rPr lang="en-GB" dirty="0"/>
              <a:t>5 – The space needs to be well structured due to the chaotic behaviour of my patient. </a:t>
            </a:r>
          </a:p>
        </p:txBody>
      </p:sp>
      <p:sp>
        <p:nvSpPr>
          <p:cNvPr id="4" name="Slide Number Placeholder 3"/>
          <p:cNvSpPr>
            <a:spLocks noGrp="1"/>
          </p:cNvSpPr>
          <p:nvPr>
            <p:ph type="sldNum" sz="quarter" idx="10"/>
          </p:nvPr>
        </p:nvSpPr>
        <p:spPr/>
        <p:txBody>
          <a:bodyPr/>
          <a:lstStyle/>
          <a:p>
            <a:fld id="{F9EACFEE-A1B6-4582-A9B6-44B0F694F28C}" type="slidenum">
              <a:rPr lang="en-GB" smtClean="0"/>
              <a:t>14</a:t>
            </a:fld>
            <a:endParaRPr lang="en-GB"/>
          </a:p>
        </p:txBody>
      </p:sp>
    </p:spTree>
    <p:extLst>
      <p:ext uri="{BB962C8B-B14F-4D97-AF65-F5344CB8AC3E}">
        <p14:creationId xmlns:p14="http://schemas.microsoft.com/office/powerpoint/2010/main" val="413015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Really stress the impact the patient is having on the materials and tools – see how flat you have rolled the pastry, see what a tall vase you can make when you are calm and concentrating.</a:t>
            </a:r>
          </a:p>
        </p:txBody>
      </p:sp>
      <p:sp>
        <p:nvSpPr>
          <p:cNvPr id="4" name="Slide Number Placeholder 3"/>
          <p:cNvSpPr>
            <a:spLocks noGrp="1"/>
          </p:cNvSpPr>
          <p:nvPr>
            <p:ph type="sldNum" sz="quarter" idx="10"/>
          </p:nvPr>
        </p:nvSpPr>
        <p:spPr/>
        <p:txBody>
          <a:bodyPr/>
          <a:lstStyle/>
          <a:p>
            <a:fld id="{F9EACFEE-A1B6-4582-A9B6-44B0F694F28C}" type="slidenum">
              <a:rPr lang="en-GB" smtClean="0"/>
              <a:t>15</a:t>
            </a:fld>
            <a:endParaRPr lang="en-GB"/>
          </a:p>
        </p:txBody>
      </p:sp>
    </p:spTree>
    <p:extLst>
      <p:ext uri="{BB962C8B-B14F-4D97-AF65-F5344CB8AC3E}">
        <p14:creationId xmlns:p14="http://schemas.microsoft.com/office/powerpoint/2010/main" val="2620260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194"/>
            <a:ext cx="5438140" cy="4519318"/>
          </a:xfrm>
        </p:spPr>
        <p:txBody>
          <a:bodyPr/>
          <a:lstStyle/>
          <a:p>
            <a:r>
              <a:rPr lang="en-GB" b="1" dirty="0"/>
              <a:t>Logo game – </a:t>
            </a:r>
          </a:p>
          <a:p>
            <a:pPr marL="171450" indent="-171450">
              <a:buFont typeface="Arial" panose="020B0604020202020204" pitchFamily="34" charset="0"/>
              <a:buChar char="•"/>
            </a:pPr>
            <a:r>
              <a:rPr lang="en-GB" dirty="0"/>
              <a:t>2 patients both playing with a member of staff</a:t>
            </a:r>
          </a:p>
          <a:p>
            <a:pPr marL="171450" indent="-171450">
              <a:buFont typeface="Arial" panose="020B0604020202020204" pitchFamily="34" charset="0"/>
              <a:buChar char="•"/>
            </a:pPr>
            <a:r>
              <a:rPr lang="en-GB" dirty="0"/>
              <a:t>Rules and expected behaviour were explained - he must consult his OT first rather than just shouting the answer out</a:t>
            </a:r>
          </a:p>
          <a:p>
            <a:pPr marL="171450" indent="-171450">
              <a:buFont typeface="Arial" panose="020B0604020202020204" pitchFamily="34" charset="0"/>
              <a:buChar char="•"/>
            </a:pPr>
            <a:r>
              <a:rPr lang="en-GB" dirty="0"/>
              <a:t>If the answer was shouted out the other team would win that card </a:t>
            </a:r>
          </a:p>
          <a:p>
            <a:pPr marL="171450" indent="-171450">
              <a:buFont typeface="Arial" panose="020B0604020202020204" pitchFamily="34" charset="0"/>
              <a:buChar char="•"/>
            </a:pPr>
            <a:r>
              <a:rPr lang="en-GB" dirty="0"/>
              <a:t>He adopted his own strategy of lifting his arm as high in the air as he could as this helped reduce the impulsive feeling – suggests potential sensory intervention – he was also encouraged before beginning tasks to do large proprioceptive movements which had a calming effect. </a:t>
            </a:r>
          </a:p>
          <a:p>
            <a:r>
              <a:rPr lang="en-GB" b="1" dirty="0"/>
              <a:t>Salmon quiche </a:t>
            </a:r>
            <a:r>
              <a:rPr lang="en-GB" dirty="0"/>
              <a:t>– </a:t>
            </a:r>
          </a:p>
          <a:p>
            <a:pPr marL="171450" indent="-171450">
              <a:buFont typeface="Arial" panose="020B0604020202020204" pitchFamily="34" charset="0"/>
              <a:buChar char="•"/>
            </a:pPr>
            <a:r>
              <a:rPr lang="en-GB" dirty="0"/>
              <a:t>The patient had to follow the steps and build the quiche in a sequence – there was no room for him making other suggestions on how it should be made as it was unfamiliar to him (but he loved salmon)</a:t>
            </a:r>
          </a:p>
          <a:p>
            <a:pPr marL="171450" indent="-171450">
              <a:buFont typeface="Arial" panose="020B0604020202020204" pitchFamily="34" charset="0"/>
              <a:buChar char="•"/>
            </a:pPr>
            <a:r>
              <a:rPr lang="en-GB" dirty="0"/>
              <a:t>The task was fully explained before starting</a:t>
            </a:r>
          </a:p>
          <a:p>
            <a:pPr marL="171450" indent="-171450">
              <a:buFont typeface="Arial" panose="020B0604020202020204" pitchFamily="34" charset="0"/>
              <a:buChar char="•"/>
            </a:pPr>
            <a:r>
              <a:rPr lang="en-GB" dirty="0"/>
              <a:t>The tools and materials were arranged but placed to the left of where he was sitting so he could not grab them</a:t>
            </a:r>
          </a:p>
          <a:p>
            <a:pPr marL="171450" indent="-171450">
              <a:buFont typeface="Arial" panose="020B0604020202020204" pitchFamily="34" charset="0"/>
              <a:buChar char="•"/>
            </a:pPr>
            <a:r>
              <a:rPr lang="en-GB" dirty="0"/>
              <a:t>Rolling the pastry needed calm slow movements – I commented on how flat and smooth he had rolled it </a:t>
            </a:r>
          </a:p>
          <a:p>
            <a:pPr marL="171450" indent="-171450">
              <a:buFont typeface="Arial" panose="020B0604020202020204" pitchFamily="34" charset="0"/>
              <a:buChar char="•"/>
            </a:pPr>
            <a:r>
              <a:rPr lang="en-GB" dirty="0"/>
              <a:t>The end product was incredible</a:t>
            </a:r>
          </a:p>
          <a:p>
            <a:r>
              <a:rPr lang="en-GB" b="1" dirty="0"/>
              <a:t>Potters wheel </a:t>
            </a:r>
            <a:r>
              <a:rPr lang="en-GB" dirty="0"/>
              <a:t>– totally engrossed (high levels of concentration) which reduced impulsivity, had to exert much effort and an element of control, if he was impulsive he saw the result of this behaviour. </a:t>
            </a:r>
          </a:p>
        </p:txBody>
      </p:sp>
      <p:sp>
        <p:nvSpPr>
          <p:cNvPr id="4" name="Slide Number Placeholder 3"/>
          <p:cNvSpPr>
            <a:spLocks noGrp="1"/>
          </p:cNvSpPr>
          <p:nvPr>
            <p:ph type="sldNum" sz="quarter" idx="10"/>
          </p:nvPr>
        </p:nvSpPr>
        <p:spPr/>
        <p:txBody>
          <a:bodyPr/>
          <a:lstStyle/>
          <a:p>
            <a:fld id="{F9EACFEE-A1B6-4582-A9B6-44B0F694F28C}" type="slidenum">
              <a:rPr lang="en-GB" smtClean="0"/>
              <a:t>16</a:t>
            </a:fld>
            <a:endParaRPr lang="en-GB"/>
          </a:p>
        </p:txBody>
      </p:sp>
    </p:spTree>
    <p:extLst>
      <p:ext uri="{BB962C8B-B14F-4D97-AF65-F5344CB8AC3E}">
        <p14:creationId xmlns:p14="http://schemas.microsoft.com/office/powerpoint/2010/main" val="26994492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an example of an Activity Participation Outcome Measure (APOM) </a:t>
            </a:r>
          </a:p>
          <a:p>
            <a:r>
              <a:rPr lang="en-GB" dirty="0">
                <a:cs typeface="Arial" panose="020B0604020202020204" pitchFamily="34" charset="0"/>
              </a:rPr>
              <a:t>The APOM scores 53 items within these 8 domains and then provides a numerical value to the levels and phases  - and it provides you with this </a:t>
            </a:r>
            <a:r>
              <a:rPr lang="en-GB" dirty="0" err="1">
                <a:cs typeface="Arial" panose="020B0604020202020204" pitchFamily="34" charset="0"/>
              </a:rPr>
              <a:t>spidergraph</a:t>
            </a:r>
            <a:r>
              <a:rPr lang="en-GB" dirty="0">
                <a:cs typeface="Arial" panose="020B0604020202020204" pitchFamily="34" charset="0"/>
              </a:rPr>
              <a:t> </a:t>
            </a:r>
          </a:p>
          <a:p>
            <a:endParaRPr lang="en-GB" dirty="0">
              <a:cs typeface="Arial" panose="020B0604020202020204" pitchFamily="34" charset="0"/>
            </a:endParaRPr>
          </a:p>
          <a:p>
            <a:r>
              <a:rPr lang="en-GB" dirty="0">
                <a:cs typeface="Arial" panose="020B0604020202020204" pitchFamily="34" charset="0"/>
              </a:rPr>
              <a:t>This patient had specific intervention focusing on impulsivity – impulsivity is scored within affect, however is considered in all domains – so you can see a direct improvement in the domain of affect. However there was also improvement in processing skills as the patient was able to think at a slower pace and take more consideration over decisions, he was also better able to deal with obstacles and manage his emotional response. </a:t>
            </a:r>
          </a:p>
          <a:p>
            <a:r>
              <a:rPr lang="en-GB" dirty="0">
                <a:cs typeface="Arial" panose="020B0604020202020204" pitchFamily="34" charset="0"/>
              </a:rPr>
              <a:t>As a result of his improved functioning there was also an improvement in the domain of self-esteem and communication and interaction skills. </a:t>
            </a:r>
          </a:p>
          <a:p>
            <a:endParaRPr lang="en-GB" dirty="0">
              <a:cs typeface="Arial" panose="020B0604020202020204" pitchFamily="34" charset="0"/>
            </a:endParaRPr>
          </a:p>
          <a:p>
            <a:endParaRPr lang="en-GB" dirty="0"/>
          </a:p>
        </p:txBody>
      </p:sp>
      <p:sp>
        <p:nvSpPr>
          <p:cNvPr id="4" name="Slide Number Placeholder 3"/>
          <p:cNvSpPr>
            <a:spLocks noGrp="1"/>
          </p:cNvSpPr>
          <p:nvPr>
            <p:ph type="sldNum" sz="quarter" idx="10"/>
          </p:nvPr>
        </p:nvSpPr>
        <p:spPr/>
        <p:txBody>
          <a:bodyPr/>
          <a:lstStyle/>
          <a:p>
            <a:fld id="{F9EACFEE-A1B6-4582-A9B6-44B0F694F28C}" type="slidenum">
              <a:rPr lang="en-GB" smtClean="0"/>
              <a:t>17</a:t>
            </a:fld>
            <a:endParaRPr lang="en-GB"/>
          </a:p>
        </p:txBody>
      </p:sp>
    </p:spTree>
    <p:extLst>
      <p:ext uri="{BB962C8B-B14F-4D97-AF65-F5344CB8AC3E}">
        <p14:creationId xmlns:p14="http://schemas.microsoft.com/office/powerpoint/2010/main" val="41361170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ACFEE-A1B6-4582-A9B6-44B0F694F28C}" type="slidenum">
              <a:rPr lang="en-GB" smtClean="0"/>
              <a:t>18</a:t>
            </a:fld>
            <a:endParaRPr lang="en-GB"/>
          </a:p>
        </p:txBody>
      </p:sp>
    </p:spTree>
    <p:extLst>
      <p:ext uri="{BB962C8B-B14F-4D97-AF65-F5344CB8AC3E}">
        <p14:creationId xmlns:p14="http://schemas.microsoft.com/office/powerpoint/2010/main" val="37710675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ACFEE-A1B6-4582-A9B6-44B0F694F28C}" type="slidenum">
              <a:rPr lang="en-GB" smtClean="0"/>
              <a:t>19</a:t>
            </a:fld>
            <a:endParaRPr lang="en-GB"/>
          </a:p>
        </p:txBody>
      </p:sp>
    </p:spTree>
    <p:extLst>
      <p:ext uri="{BB962C8B-B14F-4D97-AF65-F5344CB8AC3E}">
        <p14:creationId xmlns:p14="http://schemas.microsoft.com/office/powerpoint/2010/main" val="28261387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ACFEE-A1B6-4582-A9B6-44B0F694F28C}" type="slidenum">
              <a:rPr lang="en-GB" smtClean="0"/>
              <a:t>20</a:t>
            </a:fld>
            <a:endParaRPr lang="en-GB"/>
          </a:p>
        </p:txBody>
      </p:sp>
    </p:spTree>
    <p:extLst>
      <p:ext uri="{BB962C8B-B14F-4D97-AF65-F5344CB8AC3E}">
        <p14:creationId xmlns:p14="http://schemas.microsoft.com/office/powerpoint/2010/main" val="3347727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9EACFEE-A1B6-4582-A9B6-44B0F694F28C}" type="slidenum">
              <a:rPr lang="en-GB" smtClean="0"/>
              <a:t>2</a:t>
            </a:fld>
            <a:endParaRPr lang="en-GB"/>
          </a:p>
        </p:txBody>
      </p:sp>
    </p:spTree>
    <p:extLst>
      <p:ext uri="{BB962C8B-B14F-4D97-AF65-F5344CB8AC3E}">
        <p14:creationId xmlns:p14="http://schemas.microsoft.com/office/powerpoint/2010/main" val="6898301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1400" dirty="0"/>
              <a:t>Literature supports that impulsivity is extensive in these diagnosis </a:t>
            </a:r>
          </a:p>
        </p:txBody>
      </p:sp>
      <p:sp>
        <p:nvSpPr>
          <p:cNvPr id="4" name="Slide Number Placeholder 3"/>
          <p:cNvSpPr>
            <a:spLocks noGrp="1"/>
          </p:cNvSpPr>
          <p:nvPr>
            <p:ph type="sldNum" sz="quarter" idx="10"/>
          </p:nvPr>
        </p:nvSpPr>
        <p:spPr/>
        <p:txBody>
          <a:bodyPr/>
          <a:lstStyle/>
          <a:p>
            <a:fld id="{F9EACFEE-A1B6-4582-A9B6-44B0F694F28C}" type="slidenum">
              <a:rPr lang="en-GB" smtClean="0"/>
              <a:t>3</a:t>
            </a:fld>
            <a:endParaRPr lang="en-GB"/>
          </a:p>
        </p:txBody>
      </p:sp>
    </p:spTree>
    <p:extLst>
      <p:ext uri="{BB962C8B-B14F-4D97-AF65-F5344CB8AC3E}">
        <p14:creationId xmlns:p14="http://schemas.microsoft.com/office/powerpoint/2010/main" val="2244304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9EACFEE-A1B6-4582-A9B6-44B0F694F28C}" type="slidenum">
              <a:rPr lang="en-GB" smtClean="0"/>
              <a:t>4</a:t>
            </a:fld>
            <a:endParaRPr lang="en-GB"/>
          </a:p>
        </p:txBody>
      </p:sp>
    </p:spTree>
    <p:extLst>
      <p:ext uri="{BB962C8B-B14F-4D97-AF65-F5344CB8AC3E}">
        <p14:creationId xmlns:p14="http://schemas.microsoft.com/office/powerpoint/2010/main" val="39033779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10"/>
          </p:nvPr>
        </p:nvSpPr>
        <p:spPr/>
        <p:txBody>
          <a:bodyPr/>
          <a:lstStyle/>
          <a:p>
            <a:fld id="{F9EACFEE-A1B6-4582-A9B6-44B0F694F28C}" type="slidenum">
              <a:rPr lang="en-GB" smtClean="0"/>
              <a:t>5</a:t>
            </a:fld>
            <a:endParaRPr lang="en-GB"/>
          </a:p>
        </p:txBody>
      </p:sp>
    </p:spTree>
    <p:extLst>
      <p:ext uri="{BB962C8B-B14F-4D97-AF65-F5344CB8AC3E}">
        <p14:creationId xmlns:p14="http://schemas.microsoft.com/office/powerpoint/2010/main" val="3831782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9EACFEE-A1B6-4582-A9B6-44B0F694F28C}" type="slidenum">
              <a:rPr lang="en-GB" smtClean="0"/>
              <a:t>6</a:t>
            </a:fld>
            <a:endParaRPr lang="en-GB"/>
          </a:p>
        </p:txBody>
      </p:sp>
    </p:spTree>
    <p:extLst>
      <p:ext uri="{BB962C8B-B14F-4D97-AF65-F5344CB8AC3E}">
        <p14:creationId xmlns:p14="http://schemas.microsoft.com/office/powerpoint/2010/main" val="1716223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815294"/>
            <a:ext cx="5438140" cy="4243098"/>
          </a:xfrm>
        </p:spPr>
        <p:txBody>
          <a:bodyPr/>
          <a:lstStyle/>
          <a:p>
            <a:r>
              <a:rPr lang="en-GB" b="1" dirty="0"/>
              <a:t>Creative response </a:t>
            </a:r>
            <a:r>
              <a:rPr lang="en-GB" dirty="0"/>
              <a:t>– patients who display impulsive behaviours also have high levels of anxiety. These combined will have a huge impact on a patients ability to respond to an opportunity to engage. With fast and disorganised thinking I am not sure how a patient feels when having to prepare themselves to engage and what they anticipate from the activity. </a:t>
            </a:r>
          </a:p>
          <a:p>
            <a:r>
              <a:rPr lang="en-GB" dirty="0"/>
              <a:t>And so with the impulsive patient we see either an immediate negative response </a:t>
            </a:r>
            <a:r>
              <a:rPr lang="en-GB" dirty="0" err="1"/>
              <a:t>eg</a:t>
            </a:r>
            <a:r>
              <a:rPr lang="en-GB" dirty="0"/>
              <a:t> ‘I don’t want to make your ‘</a:t>
            </a:r>
            <a:r>
              <a:rPr lang="en-GB" dirty="0" err="1"/>
              <a:t>xxxxing</a:t>
            </a:r>
            <a:r>
              <a:rPr lang="en-GB" dirty="0"/>
              <a:t>’ ice cream or we see a patient storming to the therapy room saying come on then, what are we doing. </a:t>
            </a:r>
          </a:p>
          <a:p>
            <a:r>
              <a:rPr lang="en-GB" b="1" dirty="0"/>
              <a:t>Creative participation </a:t>
            </a:r>
            <a:r>
              <a:rPr lang="en-GB" dirty="0"/>
              <a:t>– is the process of being involved in all activities in daily life. For patients who are impulsive their lives are chaotic, they often start things and don’t finish, they rush without planning which often leads to failure, tendencies to interrupt others or interfere with others can lead to social conflict and their ability to manage their frustrations lead to aggression or violence</a:t>
            </a:r>
          </a:p>
          <a:p>
            <a:r>
              <a:rPr lang="en-GB" b="1" dirty="0"/>
              <a:t>Creative Act </a:t>
            </a:r>
            <a:r>
              <a:rPr lang="en-GB" dirty="0"/>
              <a:t>– is a combination of the two – the results of their efforts in to a tangible end product. Patients who are impulsive often do not produce a good quality end product, their attempts at interacting with others leads to conflict, their attempts to conduct personal management tasks don’t get finished, they become frustrated with periods of inactivity. They are often not able to access a range of therapy areas due to risk issues and maybe confined to ward based sessions. Their impulsive behaviour therefore constantly provides them with negative feedback about their abilities. </a:t>
            </a:r>
          </a:p>
        </p:txBody>
      </p:sp>
      <p:sp>
        <p:nvSpPr>
          <p:cNvPr id="4" name="Slide Number Placeholder 3"/>
          <p:cNvSpPr>
            <a:spLocks noGrp="1"/>
          </p:cNvSpPr>
          <p:nvPr>
            <p:ph type="sldNum" sz="quarter" idx="10"/>
          </p:nvPr>
        </p:nvSpPr>
        <p:spPr/>
        <p:txBody>
          <a:bodyPr/>
          <a:lstStyle/>
          <a:p>
            <a:fld id="{F9EACFEE-A1B6-4582-A9B6-44B0F694F28C}" type="slidenum">
              <a:rPr lang="en-GB" smtClean="0"/>
              <a:t>11</a:t>
            </a:fld>
            <a:endParaRPr lang="en-GB"/>
          </a:p>
        </p:txBody>
      </p:sp>
    </p:spTree>
    <p:extLst>
      <p:ext uri="{BB962C8B-B14F-4D97-AF65-F5344CB8AC3E}">
        <p14:creationId xmlns:p14="http://schemas.microsoft.com/office/powerpoint/2010/main" val="2888252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 an Occupational Therapist I began to think about my role with treating patients with impulsive behaviour. As the main focus for OT within a forensic setting is to improve function and reduce risk and we know impulsivity leads to risky behaviours. </a:t>
            </a:r>
          </a:p>
          <a:p>
            <a:r>
              <a:rPr lang="en-GB" dirty="0"/>
              <a:t>Whilst investigating the potential treatments for impulsive behaviours, there was no literature relating specifically to OT in Forensic settings and impulsivity. There were articles relating to a range of diagnosis which suggested the above treatment (read through). </a:t>
            </a:r>
          </a:p>
          <a:p>
            <a:endParaRPr lang="en-GB" dirty="0"/>
          </a:p>
          <a:p>
            <a:r>
              <a:rPr lang="en-GB" dirty="0"/>
              <a:t>However patients on the Self-Presentation level have difficulty engaging in such treatments which require some ability to evaluate self, set goals and use initiative to implement the skills learnt in to their daily lives. These interventions also consist of abstract concepts which patients on this level cannot understand. </a:t>
            </a:r>
          </a:p>
          <a:p>
            <a:endParaRPr lang="en-GB" dirty="0"/>
          </a:p>
          <a:p>
            <a:r>
              <a:rPr lang="en-GB" dirty="0"/>
              <a:t>However the </a:t>
            </a:r>
            <a:r>
              <a:rPr lang="en-GB" dirty="0" err="1"/>
              <a:t>VdTMoCA</a:t>
            </a:r>
            <a:r>
              <a:rPr lang="en-GB" dirty="0"/>
              <a:t> does inform the therapist how to deliver specific intervention to focus on enabling the patient to manage and reduce impulsive behaviours. </a:t>
            </a:r>
          </a:p>
        </p:txBody>
      </p:sp>
      <p:sp>
        <p:nvSpPr>
          <p:cNvPr id="4" name="Slide Number Placeholder 3"/>
          <p:cNvSpPr>
            <a:spLocks noGrp="1"/>
          </p:cNvSpPr>
          <p:nvPr>
            <p:ph type="sldNum" sz="quarter" idx="10"/>
          </p:nvPr>
        </p:nvSpPr>
        <p:spPr/>
        <p:txBody>
          <a:bodyPr/>
          <a:lstStyle/>
          <a:p>
            <a:fld id="{F9EACFEE-A1B6-4582-A9B6-44B0F694F28C}" type="slidenum">
              <a:rPr lang="en-GB" smtClean="0"/>
              <a:t>12</a:t>
            </a:fld>
            <a:endParaRPr lang="en-GB"/>
          </a:p>
        </p:txBody>
      </p:sp>
    </p:spTree>
    <p:extLst>
      <p:ext uri="{BB962C8B-B14F-4D97-AF65-F5344CB8AC3E}">
        <p14:creationId xmlns:p14="http://schemas.microsoft.com/office/powerpoint/2010/main" val="37832388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are the aims for patients on the Self-Presentation level</a:t>
            </a:r>
          </a:p>
          <a:p>
            <a:r>
              <a:rPr lang="en-GB" dirty="0"/>
              <a:t>So to focus on impulsivity the intervention should -  </a:t>
            </a:r>
          </a:p>
          <a:p>
            <a:pPr marL="171450" indent="-171450">
              <a:buFont typeface="Arial" panose="020B0604020202020204" pitchFamily="34" charset="0"/>
              <a:buChar char="•"/>
            </a:pPr>
            <a:r>
              <a:rPr lang="en-GB" dirty="0"/>
              <a:t>Enable the patient to use tools with more thought and care</a:t>
            </a:r>
          </a:p>
          <a:p>
            <a:pPr marL="171450" indent="-171450">
              <a:buFont typeface="Arial" panose="020B0604020202020204" pitchFamily="34" charset="0"/>
              <a:buChar char="•"/>
            </a:pPr>
            <a:r>
              <a:rPr lang="en-GB" dirty="0"/>
              <a:t>Help the patient recognise how it feels to perform a task when they are able to manage their impulsivity and how this impacts on the quality of the end product, therefore improving self esteem </a:t>
            </a:r>
          </a:p>
          <a:p>
            <a:pPr marL="171450" indent="-171450">
              <a:buFont typeface="Arial" panose="020B0604020202020204" pitchFamily="34" charset="0"/>
              <a:buChar char="•"/>
            </a:pPr>
            <a:r>
              <a:rPr lang="en-GB" dirty="0"/>
              <a:t>Make the social norms explicit so the patient understands what is acceptable behaviour and improve communication through reducing impulsivity</a:t>
            </a:r>
          </a:p>
          <a:p>
            <a:endParaRPr lang="en-GB" dirty="0"/>
          </a:p>
          <a:p>
            <a:r>
              <a:rPr lang="en-GB" dirty="0"/>
              <a:t>So I am going to do this through very careful selection of activities to meet these aims whilst focusing on reducing impulsivity. </a:t>
            </a:r>
          </a:p>
          <a:p>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fld id="{F9EACFEE-A1B6-4582-A9B6-44B0F694F28C}" type="slidenum">
              <a:rPr lang="en-GB" smtClean="0"/>
              <a:t>13</a:t>
            </a:fld>
            <a:endParaRPr lang="en-GB"/>
          </a:p>
        </p:txBody>
      </p:sp>
    </p:spTree>
    <p:extLst>
      <p:ext uri="{BB962C8B-B14F-4D97-AF65-F5344CB8AC3E}">
        <p14:creationId xmlns:p14="http://schemas.microsoft.com/office/powerpoint/2010/main" val="3349110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Date Placeholder 3"/>
          <p:cNvSpPr>
            <a:spLocks noGrp="1"/>
          </p:cNvSpPr>
          <p:nvPr>
            <p:ph type="dt" sz="half" idx="10"/>
          </p:nvPr>
        </p:nvSpPr>
        <p:spPr>
          <a:xfrm>
            <a:off x="8973319" y="6442524"/>
            <a:ext cx="2743200" cy="365125"/>
          </a:xfrm>
        </p:spPr>
        <p:txBody>
          <a:bodyPr/>
          <a:lstStyle/>
          <a:p>
            <a:fld id="{22510DB8-91E5-4FA3-A7B0-F6EFA0FBAF5C}" type="datetimeFigureOut">
              <a:rPr lang="en-GB" smtClean="0"/>
              <a:t>05/10/2019</a:t>
            </a:fld>
            <a:endParaRPr lang="en-GB"/>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GB"/>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6BD41540-649D-483D-BD16-A92927BF6F92}" type="slidenum">
              <a:rPr lang="en-GB" smtClean="0"/>
              <a:t>‹#›</a:t>
            </a:fld>
            <a:endParaRPr lang="en-GB"/>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275285170"/>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510DB8-91E5-4FA3-A7B0-F6EFA0FBAF5C}" type="datetimeFigureOut">
              <a:rPr lang="en-GB" smtClean="0"/>
              <a:t>05/10/2019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41540-649D-483D-BD16-A92927BF6F92}" type="slidenum">
              <a:rPr lang="en-GB" smtClean="0"/>
              <a:t>‹#›</a:t>
            </a:fld>
            <a:endParaRPr lang="en-GB"/>
          </a:p>
        </p:txBody>
      </p:sp>
    </p:spTree>
    <p:extLst>
      <p:ext uri="{BB962C8B-B14F-4D97-AF65-F5344CB8AC3E}">
        <p14:creationId xmlns:p14="http://schemas.microsoft.com/office/powerpoint/2010/main" val="418807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title="Feather"/>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22510DB8-91E5-4FA3-A7B0-F6EFA0FBAF5C}" type="datetimeFigureOut">
              <a:rPr lang="en-GB" smtClean="0"/>
              <a:t>05/10/2019</a:t>
            </a:fld>
            <a:endParaRPr lang="en-GB"/>
          </a:p>
        </p:txBody>
      </p:sp>
      <p:sp>
        <p:nvSpPr>
          <p:cNvPr id="5" name="Footer Placeholder 4"/>
          <p:cNvSpPr>
            <a:spLocks noGrp="1"/>
          </p:cNvSpPr>
          <p:nvPr>
            <p:ph type="ftr" sz="quarter" idx="11"/>
          </p:nvPr>
        </p:nvSpPr>
        <p:spPr>
          <a:xfrm>
            <a:off x="2933699" y="6296615"/>
            <a:ext cx="5959577" cy="365125"/>
          </a:xfrm>
        </p:spPr>
        <p:txBody>
          <a:bodyPr/>
          <a:lstStyle/>
          <a:p>
            <a:endParaRPr lang="en-GB"/>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6BD41540-649D-483D-BD16-A92927BF6F92}" type="slidenum">
              <a:rPr lang="en-GB" smtClean="0"/>
              <a:t>‹#›</a:t>
            </a:fld>
            <a:endParaRPr lang="en-GB"/>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893437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510DB8-91E5-4FA3-A7B0-F6EFA0FBAF5C}" type="datetimeFigureOut">
              <a:rPr lang="en-GB" smtClean="0"/>
              <a:t>05/10/2019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41540-649D-483D-BD16-A92927BF6F92}" type="slidenum">
              <a:rPr lang="en-GB" smtClean="0"/>
              <a:t>‹#›</a:t>
            </a:fld>
            <a:endParaRPr lang="en-GB"/>
          </a:p>
        </p:txBody>
      </p:sp>
    </p:spTree>
    <p:extLst>
      <p:ext uri="{BB962C8B-B14F-4D97-AF65-F5344CB8AC3E}">
        <p14:creationId xmlns:p14="http://schemas.microsoft.com/office/powerpoint/2010/main" val="490249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0" name="Freeform 5" title="Feather Background"/>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22510DB8-91E5-4FA3-A7B0-F6EFA0FBAF5C}" type="datetimeFigureOut">
              <a:rPr lang="en-GB" smtClean="0"/>
              <a:t>05/10/2019</a:t>
            </a:fld>
            <a:endParaRPr lang="en-GB"/>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GB"/>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6BD41540-649D-483D-BD16-A92927BF6F92}" type="slidenum">
              <a:rPr lang="en-GB" smtClean="0"/>
              <a:t>‹#›</a:t>
            </a:fld>
            <a:endParaRPr lang="en-GB"/>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806016624"/>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2510DB8-91E5-4FA3-A7B0-F6EFA0FBAF5C}" type="datetimeFigureOut">
              <a:rPr lang="en-GB" smtClean="0"/>
              <a:t>05/10/2019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D41540-649D-483D-BD16-A92927BF6F92}" type="slidenum">
              <a:rPr lang="en-GB" smtClean="0"/>
              <a:t>‹#›</a:t>
            </a:fld>
            <a:endParaRPr lang="en-GB"/>
          </a:p>
        </p:txBody>
      </p:sp>
    </p:spTree>
    <p:extLst>
      <p:ext uri="{BB962C8B-B14F-4D97-AF65-F5344CB8AC3E}">
        <p14:creationId xmlns:p14="http://schemas.microsoft.com/office/powerpoint/2010/main" val="194061324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2510DB8-91E5-4FA3-A7B0-F6EFA0FBAF5C}" type="datetimeFigureOut">
              <a:rPr lang="en-GB" smtClean="0"/>
              <a:t>05/10/2019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BD41540-649D-483D-BD16-A92927BF6F92}" type="slidenum">
              <a:rPr lang="en-GB" smtClean="0"/>
              <a:t>‹#›</a:t>
            </a:fld>
            <a:endParaRPr lang="en-GB"/>
          </a:p>
        </p:txBody>
      </p:sp>
    </p:spTree>
    <p:extLst>
      <p:ext uri="{BB962C8B-B14F-4D97-AF65-F5344CB8AC3E}">
        <p14:creationId xmlns:p14="http://schemas.microsoft.com/office/powerpoint/2010/main" val="371143782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2510DB8-91E5-4FA3-A7B0-F6EFA0FBAF5C}" type="datetimeFigureOut">
              <a:rPr lang="en-GB" smtClean="0"/>
              <a:t>05/10/2019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BD41540-649D-483D-BD16-A92927BF6F92}" type="slidenum">
              <a:rPr lang="en-GB" smtClean="0"/>
              <a:t>‹#›</a:t>
            </a:fld>
            <a:endParaRPr lang="en-GB"/>
          </a:p>
        </p:txBody>
      </p:sp>
    </p:spTree>
    <p:extLst>
      <p:ext uri="{BB962C8B-B14F-4D97-AF65-F5344CB8AC3E}">
        <p14:creationId xmlns:p14="http://schemas.microsoft.com/office/powerpoint/2010/main" val="2664248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5" name="Group 4" title="Feathers"/>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22510DB8-91E5-4FA3-A7B0-F6EFA0FBAF5C}" type="datetimeFigureOut">
              <a:rPr lang="en-GB" smtClean="0"/>
              <a:t>05/10/2019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BD41540-649D-483D-BD16-A92927BF6F92}" type="slidenum">
              <a:rPr lang="en-GB" smtClean="0"/>
              <a:t>‹#›</a:t>
            </a:fld>
            <a:endParaRPr lang="en-GB"/>
          </a:p>
        </p:txBody>
      </p:sp>
    </p:spTree>
    <p:extLst>
      <p:ext uri="{BB962C8B-B14F-4D97-AF65-F5344CB8AC3E}">
        <p14:creationId xmlns:p14="http://schemas.microsoft.com/office/powerpoint/2010/main" val="1710582993"/>
      </p:ext>
    </p:extLst>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8"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22510DB8-91E5-4FA3-A7B0-F6EFA0FBAF5C}" type="datetimeFigureOut">
              <a:rPr lang="en-GB" smtClean="0"/>
              <a:t>05/10/2019</a:t>
            </a:fld>
            <a:endParaRPr lang="en-GB"/>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GB"/>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6BD41540-649D-483D-BD16-A92927BF6F92}" type="slidenum">
              <a:rPr lang="en-GB" smtClean="0"/>
              <a:t>‹#›</a:t>
            </a:fld>
            <a:endParaRPr lang="en-GB"/>
          </a:p>
        </p:txBody>
      </p:sp>
    </p:spTree>
    <p:extLst>
      <p:ext uri="{BB962C8B-B14F-4D97-AF65-F5344CB8AC3E}">
        <p14:creationId xmlns:p14="http://schemas.microsoft.com/office/powerpoint/2010/main" val="1139041939"/>
      </p:ext>
    </p:extLst>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2"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22510DB8-91E5-4FA3-A7B0-F6EFA0FBAF5C}" type="datetimeFigureOut">
              <a:rPr lang="en-GB" smtClean="0"/>
              <a:t>05/10/2019</a:t>
            </a:fld>
            <a:endParaRPr lang="en-GB"/>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6BD41540-649D-483D-BD16-A92927BF6F92}" type="slidenum">
              <a:rPr lang="en-GB" smtClean="0"/>
              <a:t>‹#›</a:t>
            </a:fld>
            <a:endParaRPr lang="en-GB"/>
          </a:p>
        </p:txBody>
      </p:sp>
    </p:spTree>
    <p:extLst>
      <p:ext uri="{BB962C8B-B14F-4D97-AF65-F5344CB8AC3E}">
        <p14:creationId xmlns:p14="http://schemas.microsoft.com/office/powerpoint/2010/main" val="295040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title="Feathers"/>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22510DB8-91E5-4FA3-A7B0-F6EFA0FBAF5C}" type="datetimeFigureOut">
              <a:rPr lang="en-GB" smtClean="0"/>
              <a:t>05/10/2019</a:t>
            </a:fld>
            <a:endParaRPr lang="en-GB"/>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GB"/>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6BD41540-649D-483D-BD16-A92927BF6F92}" type="slidenum">
              <a:rPr lang="en-GB" smtClean="0"/>
              <a:t>‹#›</a:t>
            </a:fld>
            <a:endParaRPr lang="en-GB"/>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9972623"/>
      </p:ext>
    </p:extLst>
  </p:cSld>
  <p:clrMap bg1="lt1" tx1="dk1" bg2="lt2" tx2="dk2" accent1="accent1" accent2="accent2" accent3="accent3" accent4="accent4" accent5="accent5" accent6="accent6" hlink="hlink" folHlink="folHlink"/>
  <p:sldLayoutIdLst>
    <p:sldLayoutId id="2147484424" r:id="rId1"/>
    <p:sldLayoutId id="2147484425" r:id="rId2"/>
    <p:sldLayoutId id="2147484426" r:id="rId3"/>
    <p:sldLayoutId id="2147484427" r:id="rId4"/>
    <p:sldLayoutId id="2147484428" r:id="rId5"/>
    <p:sldLayoutId id="2147484429" r:id="rId6"/>
    <p:sldLayoutId id="2147484430" r:id="rId7"/>
    <p:sldLayoutId id="2147484431" r:id="rId8"/>
    <p:sldLayoutId id="2147484432" r:id="rId9"/>
    <p:sldLayoutId id="2147484433" r:id="rId10"/>
    <p:sldLayoutId id="2147484434" r:id="rId11"/>
  </p:sldLayoutIdLst>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ican-uk.co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media.wiley.com/product_data/excerpt/2X/11186242/111862422X-7.pdf"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ED7A3-5400-4F5C-9EB6-E1EF156B3DC6}"/>
              </a:ext>
            </a:extLst>
          </p:cNvPr>
          <p:cNvSpPr>
            <a:spLocks noGrp="1"/>
          </p:cNvSpPr>
          <p:nvPr>
            <p:ph type="ctrTitle"/>
          </p:nvPr>
        </p:nvSpPr>
        <p:spPr>
          <a:xfrm>
            <a:off x="7606748" y="795130"/>
            <a:ext cx="4585252" cy="3697357"/>
          </a:xfrm>
        </p:spPr>
        <p:txBody>
          <a:bodyPr>
            <a:normAutofit/>
          </a:bodyPr>
          <a:lstStyle/>
          <a:p>
            <a:pPr algn="ctr"/>
            <a:r>
              <a:rPr lang="en-GB" sz="3200" dirty="0">
                <a:latin typeface="+mn-lt"/>
              </a:rPr>
              <a:t>How does the </a:t>
            </a:r>
            <a:r>
              <a:rPr lang="en-GB" sz="3200" dirty="0" err="1">
                <a:latin typeface="+mn-lt"/>
              </a:rPr>
              <a:t>VdT</a:t>
            </a:r>
            <a:r>
              <a:rPr lang="en-GB" sz="3200" dirty="0">
                <a:latin typeface="+mn-lt"/>
              </a:rPr>
              <a:t> Model of Creative Ability Inform OT intervention with impulsive behaviour in Forensic Settings? </a:t>
            </a:r>
          </a:p>
        </p:txBody>
      </p:sp>
      <p:sp>
        <p:nvSpPr>
          <p:cNvPr id="3" name="Subtitle 2">
            <a:extLst>
              <a:ext uri="{FF2B5EF4-FFF2-40B4-BE49-F238E27FC236}">
                <a16:creationId xmlns:a16="http://schemas.microsoft.com/office/drawing/2014/main" id="{5096BDD1-3E95-40D6-BA2B-D25A386A97BB}"/>
              </a:ext>
            </a:extLst>
          </p:cNvPr>
          <p:cNvSpPr>
            <a:spLocks noGrp="1"/>
          </p:cNvSpPr>
          <p:nvPr>
            <p:ph type="subTitle" idx="1"/>
          </p:nvPr>
        </p:nvSpPr>
        <p:spPr/>
        <p:txBody>
          <a:bodyPr/>
          <a:lstStyle/>
          <a:p>
            <a:r>
              <a:rPr lang="en-GB" dirty="0"/>
              <a:t>Louise Jeffries</a:t>
            </a:r>
          </a:p>
          <a:p>
            <a:r>
              <a:rPr lang="en-GB" dirty="0"/>
              <a:t>Senior Occupational Therapist </a:t>
            </a:r>
          </a:p>
        </p:txBody>
      </p:sp>
    </p:spTree>
    <p:extLst>
      <p:ext uri="{BB962C8B-B14F-4D97-AF65-F5344CB8AC3E}">
        <p14:creationId xmlns:p14="http://schemas.microsoft.com/office/powerpoint/2010/main" val="2838395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54E81-785F-4A87-B460-8E5312F5A2BA}"/>
              </a:ext>
            </a:extLst>
          </p:cNvPr>
          <p:cNvSpPr>
            <a:spLocks noGrp="1"/>
          </p:cNvSpPr>
          <p:nvPr>
            <p:ph type="title"/>
          </p:nvPr>
        </p:nvSpPr>
        <p:spPr/>
        <p:txBody>
          <a:bodyPr/>
          <a:lstStyle/>
          <a:p>
            <a:r>
              <a:rPr lang="en-GB" dirty="0"/>
              <a:t>Passive participation </a:t>
            </a:r>
          </a:p>
        </p:txBody>
      </p:sp>
      <p:sp>
        <p:nvSpPr>
          <p:cNvPr id="3" name="Content Placeholder 2">
            <a:extLst>
              <a:ext uri="{FF2B5EF4-FFF2-40B4-BE49-F238E27FC236}">
                <a16:creationId xmlns:a16="http://schemas.microsoft.com/office/drawing/2014/main" id="{3892827F-D9D6-468C-A2C4-7FA7DC91B279}"/>
              </a:ext>
            </a:extLst>
          </p:cNvPr>
          <p:cNvSpPr>
            <a:spLocks noGrp="1"/>
          </p:cNvSpPr>
          <p:nvPr>
            <p:ph idx="1"/>
          </p:nvPr>
        </p:nvSpPr>
        <p:spPr/>
        <p:txBody>
          <a:bodyPr/>
          <a:lstStyle/>
          <a:p>
            <a:r>
              <a:rPr lang="en-GB" dirty="0"/>
              <a:t>Impulsivity may also be evident on the passive participation level however these patients are more aware of and want to comply with social norms, they have better control over their emotions and they also have more ability to engage in a wider range of interventions</a:t>
            </a:r>
          </a:p>
        </p:txBody>
      </p:sp>
    </p:spTree>
    <p:extLst>
      <p:ext uri="{BB962C8B-B14F-4D97-AF65-F5344CB8AC3E}">
        <p14:creationId xmlns:p14="http://schemas.microsoft.com/office/powerpoint/2010/main" val="1906486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E4FF6-C7DC-46A6-964C-6BF7881AE617}"/>
              </a:ext>
            </a:extLst>
          </p:cNvPr>
          <p:cNvSpPr>
            <a:spLocks noGrp="1"/>
          </p:cNvSpPr>
          <p:nvPr>
            <p:ph type="title"/>
          </p:nvPr>
        </p:nvSpPr>
        <p:spPr/>
        <p:txBody>
          <a:bodyPr/>
          <a:lstStyle/>
          <a:p>
            <a:r>
              <a:rPr lang="en-GB" dirty="0">
                <a:solidFill>
                  <a:schemeClr val="tx1"/>
                </a:solidFill>
                <a:latin typeface="+mn-lt"/>
              </a:rPr>
              <a:t>How does impulsivity impact on Creative Ability? </a:t>
            </a:r>
          </a:p>
        </p:txBody>
      </p:sp>
      <p:sp>
        <p:nvSpPr>
          <p:cNvPr id="3" name="Content Placeholder 2">
            <a:extLst>
              <a:ext uri="{FF2B5EF4-FFF2-40B4-BE49-F238E27FC236}">
                <a16:creationId xmlns:a16="http://schemas.microsoft.com/office/drawing/2014/main" id="{E4330FC5-9735-4971-BDC1-1BC5A0409DDD}"/>
              </a:ext>
            </a:extLst>
          </p:cNvPr>
          <p:cNvSpPr>
            <a:spLocks noGrp="1"/>
          </p:cNvSpPr>
          <p:nvPr>
            <p:ph idx="1"/>
          </p:nvPr>
        </p:nvSpPr>
        <p:spPr/>
        <p:txBody>
          <a:bodyPr>
            <a:normAutofit/>
          </a:bodyPr>
          <a:lstStyle/>
          <a:p>
            <a:r>
              <a:rPr lang="en-GB" sz="3200" dirty="0">
                <a:solidFill>
                  <a:schemeClr val="tx1"/>
                </a:solidFill>
              </a:rPr>
              <a:t>Creative response</a:t>
            </a:r>
          </a:p>
          <a:p>
            <a:r>
              <a:rPr lang="en-GB" sz="3200" dirty="0">
                <a:solidFill>
                  <a:schemeClr val="tx1"/>
                </a:solidFill>
              </a:rPr>
              <a:t>Creative participation</a:t>
            </a:r>
          </a:p>
          <a:p>
            <a:r>
              <a:rPr lang="en-GB" sz="3200" dirty="0">
                <a:solidFill>
                  <a:schemeClr val="tx1"/>
                </a:solidFill>
              </a:rPr>
              <a:t>Creative act </a:t>
            </a:r>
          </a:p>
        </p:txBody>
      </p:sp>
    </p:spTree>
    <p:extLst>
      <p:ext uri="{BB962C8B-B14F-4D97-AF65-F5344CB8AC3E}">
        <p14:creationId xmlns:p14="http://schemas.microsoft.com/office/powerpoint/2010/main" val="1633948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03791-A8F2-49FF-9773-2C19AA2AFF6E}"/>
              </a:ext>
            </a:extLst>
          </p:cNvPr>
          <p:cNvSpPr>
            <a:spLocks noGrp="1"/>
          </p:cNvSpPr>
          <p:nvPr>
            <p:ph type="title"/>
          </p:nvPr>
        </p:nvSpPr>
        <p:spPr/>
        <p:txBody>
          <a:bodyPr/>
          <a:lstStyle/>
          <a:p>
            <a:r>
              <a:rPr lang="en-GB" dirty="0">
                <a:solidFill>
                  <a:schemeClr val="tx1"/>
                </a:solidFill>
                <a:latin typeface="+mn-lt"/>
              </a:rPr>
              <a:t>Treatment </a:t>
            </a:r>
          </a:p>
        </p:txBody>
      </p:sp>
      <p:sp>
        <p:nvSpPr>
          <p:cNvPr id="3" name="Content Placeholder 2">
            <a:extLst>
              <a:ext uri="{FF2B5EF4-FFF2-40B4-BE49-F238E27FC236}">
                <a16:creationId xmlns:a16="http://schemas.microsoft.com/office/drawing/2014/main" id="{3CCB7A20-D2D9-4F95-8C1F-19764E2C5E0B}"/>
              </a:ext>
            </a:extLst>
          </p:cNvPr>
          <p:cNvSpPr>
            <a:spLocks noGrp="1"/>
          </p:cNvSpPr>
          <p:nvPr>
            <p:ph idx="1"/>
          </p:nvPr>
        </p:nvSpPr>
        <p:spPr>
          <a:xfrm>
            <a:off x="3803374" y="2438400"/>
            <a:ext cx="7900897" cy="3651504"/>
          </a:xfrm>
        </p:spPr>
        <p:txBody>
          <a:bodyPr/>
          <a:lstStyle/>
          <a:p>
            <a:r>
              <a:rPr lang="en-GB" sz="2400" dirty="0">
                <a:solidFill>
                  <a:schemeClr val="tx1"/>
                </a:solidFill>
              </a:rPr>
              <a:t>Pharmacological </a:t>
            </a:r>
          </a:p>
          <a:p>
            <a:r>
              <a:rPr lang="en-GB" sz="2400" dirty="0">
                <a:solidFill>
                  <a:schemeClr val="tx1"/>
                </a:solidFill>
              </a:rPr>
              <a:t>Cognitive Behavioural Therapy</a:t>
            </a:r>
          </a:p>
          <a:p>
            <a:r>
              <a:rPr lang="en-GB" sz="2400" dirty="0">
                <a:solidFill>
                  <a:schemeClr val="tx1"/>
                </a:solidFill>
              </a:rPr>
              <a:t>Dialectical behavioural therapy</a:t>
            </a:r>
          </a:p>
          <a:p>
            <a:r>
              <a:rPr lang="en-GB" sz="2400" dirty="0">
                <a:solidFill>
                  <a:schemeClr val="tx1"/>
                </a:solidFill>
              </a:rPr>
              <a:t>Anger/anxiety management </a:t>
            </a:r>
          </a:p>
          <a:p>
            <a:r>
              <a:rPr lang="en-GB" sz="2400" dirty="0">
                <a:solidFill>
                  <a:schemeClr val="tx1"/>
                </a:solidFill>
              </a:rPr>
              <a:t>Occupational Therapy? </a:t>
            </a:r>
          </a:p>
          <a:p>
            <a:pPr marL="0" indent="0">
              <a:buNone/>
            </a:pPr>
            <a:endParaRPr lang="en-GB" dirty="0"/>
          </a:p>
        </p:txBody>
      </p:sp>
    </p:spTree>
    <p:extLst>
      <p:ext uri="{BB962C8B-B14F-4D97-AF65-F5344CB8AC3E}">
        <p14:creationId xmlns:p14="http://schemas.microsoft.com/office/powerpoint/2010/main" val="3007850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68FA8-6A62-45C6-A204-E59EC0E533D0}"/>
              </a:ext>
            </a:extLst>
          </p:cNvPr>
          <p:cNvSpPr>
            <a:spLocks noGrp="1"/>
          </p:cNvSpPr>
          <p:nvPr>
            <p:ph type="title"/>
          </p:nvPr>
        </p:nvSpPr>
        <p:spPr/>
        <p:txBody>
          <a:bodyPr/>
          <a:lstStyle/>
          <a:p>
            <a:r>
              <a:rPr lang="en-GB" dirty="0">
                <a:solidFill>
                  <a:schemeClr val="tx1"/>
                </a:solidFill>
                <a:latin typeface="+mn-lt"/>
              </a:rPr>
              <a:t>Aims</a:t>
            </a:r>
            <a:r>
              <a:rPr lang="en-GB" dirty="0"/>
              <a:t> </a:t>
            </a:r>
          </a:p>
        </p:txBody>
      </p:sp>
      <p:sp>
        <p:nvSpPr>
          <p:cNvPr id="3" name="Content Placeholder 2">
            <a:extLst>
              <a:ext uri="{FF2B5EF4-FFF2-40B4-BE49-F238E27FC236}">
                <a16:creationId xmlns:a16="http://schemas.microsoft.com/office/drawing/2014/main" id="{7641CFA3-B9F2-4CBD-8FF7-AEFFF0663D8B}"/>
              </a:ext>
            </a:extLst>
          </p:cNvPr>
          <p:cNvSpPr>
            <a:spLocks noGrp="1"/>
          </p:cNvSpPr>
          <p:nvPr>
            <p:ph idx="1"/>
          </p:nvPr>
        </p:nvSpPr>
        <p:spPr/>
        <p:txBody>
          <a:bodyPr>
            <a:normAutofit/>
          </a:bodyPr>
          <a:lstStyle/>
          <a:p>
            <a:r>
              <a:rPr lang="en-GB" sz="2400" dirty="0">
                <a:solidFill>
                  <a:schemeClr val="tx1"/>
                </a:solidFill>
              </a:rPr>
              <a:t>To improve basic tool handling  </a:t>
            </a:r>
          </a:p>
          <a:p>
            <a:r>
              <a:rPr lang="en-GB" sz="2400" dirty="0">
                <a:solidFill>
                  <a:schemeClr val="tx1"/>
                </a:solidFill>
              </a:rPr>
              <a:t>To improve awareness of the effect of self on environment</a:t>
            </a:r>
          </a:p>
          <a:p>
            <a:r>
              <a:rPr lang="en-GB" sz="2400" dirty="0">
                <a:solidFill>
                  <a:schemeClr val="tx1"/>
                </a:solidFill>
              </a:rPr>
              <a:t>To improve self – esteem</a:t>
            </a:r>
          </a:p>
          <a:p>
            <a:r>
              <a:rPr lang="en-GB" sz="2400" dirty="0">
                <a:solidFill>
                  <a:schemeClr val="tx1"/>
                </a:solidFill>
              </a:rPr>
              <a:t>To improve acceptable behaviour in different situations </a:t>
            </a:r>
          </a:p>
          <a:p>
            <a:r>
              <a:rPr lang="en-GB" sz="2400" dirty="0">
                <a:solidFill>
                  <a:schemeClr val="tx1"/>
                </a:solidFill>
              </a:rPr>
              <a:t>To improve social awareness and communication </a:t>
            </a:r>
          </a:p>
        </p:txBody>
      </p:sp>
    </p:spTree>
    <p:extLst>
      <p:ext uri="{BB962C8B-B14F-4D97-AF65-F5344CB8AC3E}">
        <p14:creationId xmlns:p14="http://schemas.microsoft.com/office/powerpoint/2010/main" val="1141676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1B37E-91A9-4ACF-B79B-C6D4F5D6AB6D}"/>
              </a:ext>
            </a:extLst>
          </p:cNvPr>
          <p:cNvSpPr>
            <a:spLocks noGrp="1"/>
          </p:cNvSpPr>
          <p:nvPr>
            <p:ph type="title"/>
          </p:nvPr>
        </p:nvSpPr>
        <p:spPr/>
        <p:txBody>
          <a:bodyPr/>
          <a:lstStyle/>
          <a:p>
            <a:r>
              <a:rPr lang="en-GB" dirty="0">
                <a:solidFill>
                  <a:schemeClr val="tx1"/>
                </a:solidFill>
                <a:latin typeface="+mn-lt"/>
              </a:rPr>
              <a:t>Activity Requirements &amp; structuring  </a:t>
            </a:r>
          </a:p>
        </p:txBody>
      </p:sp>
      <p:sp>
        <p:nvSpPr>
          <p:cNvPr id="3" name="Content Placeholder 2">
            <a:extLst>
              <a:ext uri="{FF2B5EF4-FFF2-40B4-BE49-F238E27FC236}">
                <a16:creationId xmlns:a16="http://schemas.microsoft.com/office/drawing/2014/main" id="{30BFE892-887C-4871-9A77-0DD62812DA48}"/>
              </a:ext>
            </a:extLst>
          </p:cNvPr>
          <p:cNvSpPr>
            <a:spLocks noGrp="1"/>
          </p:cNvSpPr>
          <p:nvPr>
            <p:ph idx="1"/>
          </p:nvPr>
        </p:nvSpPr>
        <p:spPr/>
        <p:txBody>
          <a:bodyPr>
            <a:normAutofit fontScale="92500" lnSpcReduction="10000"/>
          </a:bodyPr>
          <a:lstStyle/>
          <a:p>
            <a:r>
              <a:rPr lang="en-GB" sz="2400" dirty="0">
                <a:solidFill>
                  <a:schemeClr val="tx1"/>
                </a:solidFill>
              </a:rPr>
              <a:t>Concrete task with 3-4 steps and a tangible end product (flop proof)</a:t>
            </a:r>
          </a:p>
          <a:p>
            <a:r>
              <a:rPr lang="en-GB" sz="2400" dirty="0">
                <a:solidFill>
                  <a:schemeClr val="tx1"/>
                </a:solidFill>
              </a:rPr>
              <a:t>Allows for basic tool handling</a:t>
            </a:r>
          </a:p>
          <a:p>
            <a:r>
              <a:rPr lang="en-GB" sz="2400" dirty="0">
                <a:solidFill>
                  <a:schemeClr val="tx1"/>
                </a:solidFill>
              </a:rPr>
              <a:t>Quick gratification (task to be completed within the treatment session)</a:t>
            </a:r>
          </a:p>
          <a:p>
            <a:r>
              <a:rPr lang="en-GB" sz="2400" dirty="0">
                <a:solidFill>
                  <a:schemeClr val="tx1"/>
                </a:solidFill>
              </a:rPr>
              <a:t>Decrease/simplify rules</a:t>
            </a:r>
          </a:p>
          <a:p>
            <a:r>
              <a:rPr lang="en-GB" sz="2400" dirty="0">
                <a:solidFill>
                  <a:schemeClr val="tx1"/>
                </a:solidFill>
              </a:rPr>
              <a:t>No competition on an individual basis (group games)</a:t>
            </a:r>
          </a:p>
          <a:p>
            <a:r>
              <a:rPr lang="en-GB" sz="2400" dirty="0">
                <a:solidFill>
                  <a:schemeClr val="tx1"/>
                </a:solidFill>
              </a:rPr>
              <a:t>Encourages social contact/communication </a:t>
            </a:r>
          </a:p>
          <a:p>
            <a:r>
              <a:rPr lang="en-GB" sz="2400" dirty="0">
                <a:solidFill>
                  <a:schemeClr val="tx1"/>
                </a:solidFill>
              </a:rPr>
              <a:t>Well organised and predictable </a:t>
            </a:r>
          </a:p>
          <a:p>
            <a:pPr marL="0" indent="0" algn="r">
              <a:buNone/>
            </a:pPr>
            <a:r>
              <a:rPr lang="en-GB" sz="1200" dirty="0">
                <a:hlinkClick r:id="rId3"/>
              </a:rPr>
              <a:t>www.ican-uk.</a:t>
            </a:r>
            <a:r>
              <a:rPr lang="en-GB" sz="1200" dirty="0">
                <a:solidFill>
                  <a:schemeClr val="tx1"/>
                </a:solidFill>
                <a:hlinkClick r:id="rId3"/>
              </a:rPr>
              <a:t>com</a:t>
            </a:r>
            <a:r>
              <a:rPr lang="en-GB" sz="1200" dirty="0">
                <a:solidFill>
                  <a:schemeClr val="tx1"/>
                </a:solidFill>
              </a:rPr>
              <a:t> ref: van der </a:t>
            </a:r>
            <a:r>
              <a:rPr lang="en-GB" sz="1200" dirty="0" err="1">
                <a:solidFill>
                  <a:schemeClr val="tx1"/>
                </a:solidFill>
              </a:rPr>
              <a:t>Reyden</a:t>
            </a:r>
            <a:r>
              <a:rPr lang="en-GB" sz="1200" dirty="0">
                <a:solidFill>
                  <a:schemeClr val="tx1"/>
                </a:solidFill>
              </a:rPr>
              <a:t> (adapted by Wendy Sherwood 2010)</a:t>
            </a:r>
          </a:p>
        </p:txBody>
      </p:sp>
    </p:spTree>
    <p:extLst>
      <p:ext uri="{BB962C8B-B14F-4D97-AF65-F5344CB8AC3E}">
        <p14:creationId xmlns:p14="http://schemas.microsoft.com/office/powerpoint/2010/main" val="10338534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C7AAA-8B42-4B5B-89C7-8B563BE1E2B2}"/>
              </a:ext>
            </a:extLst>
          </p:cNvPr>
          <p:cNvSpPr>
            <a:spLocks noGrp="1"/>
          </p:cNvSpPr>
          <p:nvPr>
            <p:ph type="title"/>
          </p:nvPr>
        </p:nvSpPr>
        <p:spPr/>
        <p:txBody>
          <a:bodyPr/>
          <a:lstStyle/>
          <a:p>
            <a:r>
              <a:rPr lang="en-GB" dirty="0">
                <a:solidFill>
                  <a:schemeClr val="tx1"/>
                </a:solidFill>
                <a:latin typeface="+mn-lt"/>
              </a:rPr>
              <a:t>Handling &amp; Presentation</a:t>
            </a:r>
          </a:p>
        </p:txBody>
      </p:sp>
      <p:sp>
        <p:nvSpPr>
          <p:cNvPr id="3" name="Content Placeholder 2">
            <a:extLst>
              <a:ext uri="{FF2B5EF4-FFF2-40B4-BE49-F238E27FC236}">
                <a16:creationId xmlns:a16="http://schemas.microsoft.com/office/drawing/2014/main" id="{C4DE1A75-8474-425F-9959-3BA36F721899}"/>
              </a:ext>
            </a:extLst>
          </p:cNvPr>
          <p:cNvSpPr>
            <a:spLocks noGrp="1"/>
          </p:cNvSpPr>
          <p:nvPr>
            <p:ph idx="1"/>
          </p:nvPr>
        </p:nvSpPr>
        <p:spPr/>
        <p:txBody>
          <a:bodyPr>
            <a:normAutofit lnSpcReduction="10000"/>
          </a:bodyPr>
          <a:lstStyle/>
          <a:p>
            <a:pPr marL="0" indent="0">
              <a:buNone/>
            </a:pPr>
            <a:r>
              <a:rPr lang="en-GB" sz="2400" dirty="0">
                <a:solidFill>
                  <a:schemeClr val="tx1"/>
                </a:solidFill>
              </a:rPr>
              <a:t>As guided by the model with particular emphasis on impulsivity – </a:t>
            </a:r>
          </a:p>
          <a:p>
            <a:r>
              <a:rPr lang="en-GB" sz="2400" dirty="0">
                <a:solidFill>
                  <a:schemeClr val="tx1"/>
                </a:solidFill>
              </a:rPr>
              <a:t>However use a calm tone (slightly raised but not </a:t>
            </a:r>
            <a:r>
              <a:rPr lang="en-GB" sz="2400" i="1" dirty="0">
                <a:solidFill>
                  <a:schemeClr val="tx1"/>
                </a:solidFill>
              </a:rPr>
              <a:t>too</a:t>
            </a:r>
            <a:r>
              <a:rPr lang="en-GB" sz="2400" dirty="0">
                <a:solidFill>
                  <a:schemeClr val="tx1"/>
                </a:solidFill>
              </a:rPr>
              <a:t> much enthusiasm)</a:t>
            </a:r>
          </a:p>
          <a:p>
            <a:r>
              <a:rPr lang="en-GB" sz="2400" dirty="0">
                <a:solidFill>
                  <a:schemeClr val="tx1"/>
                </a:solidFill>
              </a:rPr>
              <a:t>Give a lot of encouragement and support when they are focusing well </a:t>
            </a:r>
          </a:p>
          <a:p>
            <a:r>
              <a:rPr lang="en-GB" sz="2400" dirty="0">
                <a:solidFill>
                  <a:schemeClr val="tx1"/>
                </a:solidFill>
              </a:rPr>
              <a:t>Make comments on the impact their calm (less impulsive)  performance is having on the product </a:t>
            </a:r>
          </a:p>
          <a:p>
            <a:pPr marL="0" indent="0">
              <a:buNone/>
            </a:pPr>
            <a:r>
              <a:rPr lang="en-GB" dirty="0">
                <a:solidFill>
                  <a:schemeClr val="tx1"/>
                </a:solidFill>
              </a:rPr>
              <a:t> </a:t>
            </a:r>
          </a:p>
          <a:p>
            <a:endParaRPr lang="en-GB" dirty="0">
              <a:solidFill>
                <a:schemeClr val="tx1"/>
              </a:solidFill>
            </a:endParaRPr>
          </a:p>
          <a:p>
            <a:endParaRPr lang="en-GB" dirty="0"/>
          </a:p>
        </p:txBody>
      </p:sp>
    </p:spTree>
    <p:extLst>
      <p:ext uri="{BB962C8B-B14F-4D97-AF65-F5344CB8AC3E}">
        <p14:creationId xmlns:p14="http://schemas.microsoft.com/office/powerpoint/2010/main" val="6867062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93A4A-C969-49FD-87BA-5D6EC53960AA}"/>
              </a:ext>
            </a:extLst>
          </p:cNvPr>
          <p:cNvSpPr>
            <a:spLocks noGrp="1"/>
          </p:cNvSpPr>
          <p:nvPr>
            <p:ph type="title"/>
          </p:nvPr>
        </p:nvSpPr>
        <p:spPr/>
        <p:txBody>
          <a:bodyPr/>
          <a:lstStyle/>
          <a:p>
            <a:r>
              <a:rPr lang="en-GB" dirty="0">
                <a:solidFill>
                  <a:schemeClr val="tx1"/>
                </a:solidFill>
                <a:latin typeface="+mn-lt"/>
              </a:rPr>
              <a:t>Activity selection </a:t>
            </a:r>
          </a:p>
        </p:txBody>
      </p:sp>
      <p:sp>
        <p:nvSpPr>
          <p:cNvPr id="3" name="Content Placeholder 2">
            <a:extLst>
              <a:ext uri="{FF2B5EF4-FFF2-40B4-BE49-F238E27FC236}">
                <a16:creationId xmlns:a16="http://schemas.microsoft.com/office/drawing/2014/main" id="{D1D7541D-0A7C-4E71-8A60-86395D6C14FB}"/>
              </a:ext>
            </a:extLst>
          </p:cNvPr>
          <p:cNvSpPr>
            <a:spLocks noGrp="1"/>
          </p:cNvSpPr>
          <p:nvPr>
            <p:ph idx="1"/>
          </p:nvPr>
        </p:nvSpPr>
        <p:spPr/>
        <p:txBody>
          <a:bodyPr/>
          <a:lstStyle/>
          <a:p>
            <a:r>
              <a:rPr lang="en-GB" sz="2800" dirty="0">
                <a:solidFill>
                  <a:schemeClr val="tx1"/>
                </a:solidFill>
              </a:rPr>
              <a:t>Logo game</a:t>
            </a:r>
          </a:p>
          <a:p>
            <a:r>
              <a:rPr lang="en-GB" sz="2800" dirty="0">
                <a:solidFill>
                  <a:schemeClr val="tx1"/>
                </a:solidFill>
              </a:rPr>
              <a:t>Salmon quiche </a:t>
            </a:r>
          </a:p>
          <a:p>
            <a:r>
              <a:rPr lang="en-GB" sz="2800" dirty="0">
                <a:solidFill>
                  <a:schemeClr val="tx1"/>
                </a:solidFill>
              </a:rPr>
              <a:t>Potters wheel</a:t>
            </a:r>
          </a:p>
          <a:p>
            <a:endParaRPr lang="en-GB" dirty="0"/>
          </a:p>
        </p:txBody>
      </p:sp>
    </p:spTree>
    <p:extLst>
      <p:ext uri="{BB962C8B-B14F-4D97-AF65-F5344CB8AC3E}">
        <p14:creationId xmlns:p14="http://schemas.microsoft.com/office/powerpoint/2010/main" val="3978796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title="Rule Line"/>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846580" y="2176009"/>
            <a:ext cx="9701953"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aphicFrame>
        <p:nvGraphicFramePr>
          <p:cNvPr id="4" name="Content Placeholder 3">
            <a:extLst>
              <a:ext uri="{FF2B5EF4-FFF2-40B4-BE49-F238E27FC236}">
                <a16:creationId xmlns:a16="http://schemas.microsoft.com/office/drawing/2014/main" id="{D0B8E5AA-F1E9-4E98-B43C-7D9FE9DDB7CA}"/>
              </a:ext>
            </a:extLst>
          </p:cNvPr>
          <p:cNvGraphicFramePr>
            <a:graphicFrameLocks noGrp="1"/>
          </p:cNvGraphicFramePr>
          <p:nvPr>
            <p:ph idx="1"/>
            <p:extLst>
              <p:ext uri="{D42A27DB-BD31-4B8C-83A1-F6EECF244321}">
                <p14:modId xmlns:p14="http://schemas.microsoft.com/office/powerpoint/2010/main" val="755234770"/>
              </p:ext>
            </p:extLst>
          </p:nvPr>
        </p:nvGraphicFramePr>
        <p:xfrm>
          <a:off x="1532966" y="2222957"/>
          <a:ext cx="10015568" cy="427197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72276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8621B-9297-48B4-8259-3D6CA43354B8}"/>
              </a:ext>
            </a:extLst>
          </p:cNvPr>
          <p:cNvSpPr>
            <a:spLocks noGrp="1"/>
          </p:cNvSpPr>
          <p:nvPr>
            <p:ph type="title"/>
          </p:nvPr>
        </p:nvSpPr>
        <p:spPr/>
        <p:txBody>
          <a:bodyPr/>
          <a:lstStyle/>
          <a:p>
            <a:r>
              <a:rPr lang="en-GB" dirty="0">
                <a:solidFill>
                  <a:schemeClr val="tx1"/>
                </a:solidFill>
                <a:latin typeface="+mn-lt"/>
              </a:rPr>
              <a:t>Conclusion </a:t>
            </a:r>
          </a:p>
        </p:txBody>
      </p:sp>
      <p:sp>
        <p:nvSpPr>
          <p:cNvPr id="3" name="Content Placeholder 2">
            <a:extLst>
              <a:ext uri="{FF2B5EF4-FFF2-40B4-BE49-F238E27FC236}">
                <a16:creationId xmlns:a16="http://schemas.microsoft.com/office/drawing/2014/main" id="{E455588F-3A94-48F5-BE6F-8D8B23E79EAD}"/>
              </a:ext>
            </a:extLst>
          </p:cNvPr>
          <p:cNvSpPr>
            <a:spLocks noGrp="1"/>
          </p:cNvSpPr>
          <p:nvPr>
            <p:ph idx="1"/>
          </p:nvPr>
        </p:nvSpPr>
        <p:spPr/>
        <p:txBody>
          <a:bodyPr>
            <a:noAutofit/>
          </a:bodyPr>
          <a:lstStyle/>
          <a:p>
            <a:r>
              <a:rPr lang="en-GB" sz="2400" dirty="0">
                <a:solidFill>
                  <a:schemeClr val="tx1"/>
                </a:solidFill>
              </a:rPr>
              <a:t>There is a high prevalence of impulsivity within the forensic population – within the type of diagnoses and as demonstrated within the MDT risk assessments </a:t>
            </a:r>
          </a:p>
          <a:p>
            <a:r>
              <a:rPr lang="en-GB" sz="2400" dirty="0">
                <a:solidFill>
                  <a:schemeClr val="tx1"/>
                </a:solidFill>
              </a:rPr>
              <a:t>There is also a high prevalence of self presentation within forensic settings</a:t>
            </a:r>
          </a:p>
          <a:p>
            <a:r>
              <a:rPr lang="en-GB" sz="2400" dirty="0">
                <a:solidFill>
                  <a:schemeClr val="tx1"/>
                </a:solidFill>
              </a:rPr>
              <a:t>There are no specific Occupational Therapy treatments identified. </a:t>
            </a:r>
          </a:p>
          <a:p>
            <a:r>
              <a:rPr lang="en-GB" sz="2400" dirty="0">
                <a:solidFill>
                  <a:schemeClr val="tx1"/>
                </a:solidFill>
              </a:rPr>
              <a:t>Through applying the treatment principles as guided by the </a:t>
            </a:r>
            <a:r>
              <a:rPr lang="en-GB" sz="2400" dirty="0" err="1">
                <a:solidFill>
                  <a:schemeClr val="tx1"/>
                </a:solidFill>
              </a:rPr>
              <a:t>VdTMoCA</a:t>
            </a:r>
            <a:r>
              <a:rPr lang="en-GB" sz="2400" dirty="0">
                <a:solidFill>
                  <a:schemeClr val="tx1"/>
                </a:solidFill>
              </a:rPr>
              <a:t>, focusing on impulsivity there was an improvement in functioning and reduction of impulsive behaviour. </a:t>
            </a:r>
          </a:p>
        </p:txBody>
      </p:sp>
    </p:spTree>
    <p:extLst>
      <p:ext uri="{BB962C8B-B14F-4D97-AF65-F5344CB8AC3E}">
        <p14:creationId xmlns:p14="http://schemas.microsoft.com/office/powerpoint/2010/main" val="3128556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779A9-4F60-488C-9AB0-D2EBE9C6B951}"/>
              </a:ext>
            </a:extLst>
          </p:cNvPr>
          <p:cNvSpPr>
            <a:spLocks noGrp="1"/>
          </p:cNvSpPr>
          <p:nvPr>
            <p:ph type="title"/>
          </p:nvPr>
        </p:nvSpPr>
        <p:spPr/>
        <p:txBody>
          <a:bodyPr/>
          <a:lstStyle/>
          <a:p>
            <a:r>
              <a:rPr lang="en-GB" dirty="0">
                <a:solidFill>
                  <a:schemeClr val="tx1"/>
                </a:solidFill>
                <a:latin typeface="+mn-lt"/>
              </a:rPr>
              <a:t>References</a:t>
            </a:r>
            <a:r>
              <a:rPr lang="en-GB" dirty="0"/>
              <a:t> </a:t>
            </a:r>
          </a:p>
        </p:txBody>
      </p:sp>
      <p:sp>
        <p:nvSpPr>
          <p:cNvPr id="3" name="Content Placeholder 2">
            <a:extLst>
              <a:ext uri="{FF2B5EF4-FFF2-40B4-BE49-F238E27FC236}">
                <a16:creationId xmlns:a16="http://schemas.microsoft.com/office/drawing/2014/main" id="{BB2D2552-4114-4F69-B95E-8797C7FDF494}"/>
              </a:ext>
            </a:extLst>
          </p:cNvPr>
          <p:cNvSpPr>
            <a:spLocks noGrp="1"/>
          </p:cNvSpPr>
          <p:nvPr>
            <p:ph idx="1"/>
          </p:nvPr>
        </p:nvSpPr>
        <p:spPr/>
        <p:txBody>
          <a:bodyPr>
            <a:normAutofit fontScale="85000" lnSpcReduction="10000"/>
          </a:bodyPr>
          <a:lstStyle/>
          <a:p>
            <a:pPr marL="45720" indent="0">
              <a:buNone/>
            </a:pPr>
            <a:r>
              <a:rPr lang="en-US" b="1" dirty="0" err="1">
                <a:solidFill>
                  <a:schemeClr val="tx1"/>
                </a:solidFill>
              </a:rPr>
              <a:t>Couldrick</a:t>
            </a:r>
            <a:r>
              <a:rPr lang="en-US" b="1" dirty="0">
                <a:solidFill>
                  <a:schemeClr val="tx1"/>
                </a:solidFill>
              </a:rPr>
              <a:t> L &amp; </a:t>
            </a:r>
            <a:r>
              <a:rPr lang="en-US" b="1" dirty="0" err="1">
                <a:solidFill>
                  <a:schemeClr val="tx1"/>
                </a:solidFill>
              </a:rPr>
              <a:t>Alred.D</a:t>
            </a:r>
            <a:r>
              <a:rPr lang="en-US" b="1" dirty="0">
                <a:solidFill>
                  <a:schemeClr val="tx1"/>
                </a:solidFill>
              </a:rPr>
              <a:t> (2003) </a:t>
            </a:r>
            <a:r>
              <a:rPr lang="en-US" i="1" dirty="0">
                <a:solidFill>
                  <a:schemeClr val="tx1"/>
                </a:solidFill>
              </a:rPr>
              <a:t>Forensic Occupational therapy 1</a:t>
            </a:r>
            <a:r>
              <a:rPr lang="en-US" i="1" baseline="30000" dirty="0">
                <a:solidFill>
                  <a:schemeClr val="tx1"/>
                </a:solidFill>
              </a:rPr>
              <a:t>ST</a:t>
            </a:r>
            <a:r>
              <a:rPr lang="en-US" i="1" dirty="0">
                <a:solidFill>
                  <a:schemeClr val="tx1"/>
                </a:solidFill>
              </a:rPr>
              <a:t> ed. </a:t>
            </a:r>
            <a:r>
              <a:rPr lang="en-US" dirty="0" err="1">
                <a:solidFill>
                  <a:schemeClr val="tx1"/>
                </a:solidFill>
              </a:rPr>
              <a:t>London:Whurr</a:t>
            </a:r>
            <a:r>
              <a:rPr lang="en-US" dirty="0">
                <a:solidFill>
                  <a:schemeClr val="tx1"/>
                </a:solidFill>
              </a:rPr>
              <a:t> Publishers Ltd.</a:t>
            </a:r>
            <a:endParaRPr lang="en-US" i="1" dirty="0">
              <a:solidFill>
                <a:schemeClr val="tx1"/>
              </a:solidFill>
            </a:endParaRPr>
          </a:p>
          <a:p>
            <a:pPr marL="45720" indent="0">
              <a:buNone/>
            </a:pPr>
            <a:r>
              <a:rPr lang="en-US" b="1" dirty="0">
                <a:solidFill>
                  <a:schemeClr val="tx1"/>
                </a:solidFill>
              </a:rPr>
              <a:t>De Witt P (2005) </a:t>
            </a:r>
            <a:r>
              <a:rPr lang="en-US" dirty="0">
                <a:solidFill>
                  <a:schemeClr val="tx1"/>
                </a:solidFill>
              </a:rPr>
              <a:t>Creative Ability: A Model for Psychosocial Occupational Therapy IN </a:t>
            </a:r>
            <a:r>
              <a:rPr lang="en-US" dirty="0" err="1">
                <a:solidFill>
                  <a:schemeClr val="tx1"/>
                </a:solidFill>
              </a:rPr>
              <a:t>R.Crouch</a:t>
            </a:r>
            <a:r>
              <a:rPr lang="en-US" dirty="0">
                <a:solidFill>
                  <a:schemeClr val="tx1"/>
                </a:solidFill>
              </a:rPr>
              <a:t>, </a:t>
            </a:r>
            <a:r>
              <a:rPr lang="en-US" dirty="0" err="1">
                <a:solidFill>
                  <a:schemeClr val="tx1"/>
                </a:solidFill>
              </a:rPr>
              <a:t>V.Alers</a:t>
            </a:r>
            <a:r>
              <a:rPr lang="en-US" dirty="0">
                <a:solidFill>
                  <a:schemeClr val="tx1"/>
                </a:solidFill>
              </a:rPr>
              <a:t> (2014) </a:t>
            </a:r>
            <a:r>
              <a:rPr lang="en-US" i="1" dirty="0">
                <a:solidFill>
                  <a:schemeClr val="tx1"/>
                </a:solidFill>
              </a:rPr>
              <a:t>Occupational Therapy in Psychiatry and Mental Health</a:t>
            </a:r>
            <a:r>
              <a:rPr lang="en-US" dirty="0">
                <a:solidFill>
                  <a:schemeClr val="tx1"/>
                </a:solidFill>
              </a:rPr>
              <a:t>. 4</a:t>
            </a:r>
            <a:r>
              <a:rPr lang="en-US" baseline="30000" dirty="0">
                <a:solidFill>
                  <a:schemeClr val="tx1"/>
                </a:solidFill>
              </a:rPr>
              <a:t>th</a:t>
            </a:r>
            <a:r>
              <a:rPr lang="en-US" dirty="0">
                <a:solidFill>
                  <a:schemeClr val="tx1"/>
                </a:solidFill>
              </a:rPr>
              <a:t> ed. </a:t>
            </a:r>
            <a:r>
              <a:rPr lang="en-US" dirty="0" err="1">
                <a:solidFill>
                  <a:schemeClr val="tx1"/>
                </a:solidFill>
              </a:rPr>
              <a:t>London:Whurr</a:t>
            </a:r>
            <a:r>
              <a:rPr lang="en-US" dirty="0">
                <a:solidFill>
                  <a:schemeClr val="tx1"/>
                </a:solidFill>
              </a:rPr>
              <a:t> Publishers Ltd.</a:t>
            </a:r>
          </a:p>
          <a:p>
            <a:pPr marL="45720" indent="0">
              <a:buNone/>
            </a:pPr>
            <a:r>
              <a:rPr lang="en-US" b="1" dirty="0">
                <a:solidFill>
                  <a:schemeClr val="tx1"/>
                </a:solidFill>
              </a:rPr>
              <a:t>De Witt (2014)</a:t>
            </a:r>
            <a:r>
              <a:rPr lang="en-US" dirty="0">
                <a:solidFill>
                  <a:schemeClr val="tx1"/>
                </a:solidFill>
              </a:rPr>
              <a:t> Creative ability: a model for individual and group therapy for clients with psychosocial dysfunction IN R Crouch, V </a:t>
            </a:r>
            <a:r>
              <a:rPr lang="en-US" dirty="0" err="1">
                <a:solidFill>
                  <a:schemeClr val="tx1"/>
                </a:solidFill>
              </a:rPr>
              <a:t>Alers</a:t>
            </a:r>
            <a:r>
              <a:rPr lang="en-US" dirty="0">
                <a:solidFill>
                  <a:schemeClr val="tx1"/>
                </a:solidFill>
              </a:rPr>
              <a:t> (2014) </a:t>
            </a:r>
            <a:r>
              <a:rPr lang="en-US" i="1" dirty="0">
                <a:solidFill>
                  <a:schemeClr val="tx1"/>
                </a:solidFill>
              </a:rPr>
              <a:t>Occupational Therapy in Psychiatry and Mental Health</a:t>
            </a:r>
            <a:r>
              <a:rPr lang="en-US" dirty="0">
                <a:solidFill>
                  <a:schemeClr val="tx1"/>
                </a:solidFill>
              </a:rPr>
              <a:t>. 5</a:t>
            </a:r>
            <a:r>
              <a:rPr lang="en-US" baseline="30000" dirty="0">
                <a:solidFill>
                  <a:schemeClr val="tx1"/>
                </a:solidFill>
              </a:rPr>
              <a:t>th</a:t>
            </a:r>
            <a:r>
              <a:rPr lang="en-US" dirty="0">
                <a:solidFill>
                  <a:schemeClr val="tx1"/>
                </a:solidFill>
              </a:rPr>
              <a:t> edition. London: Wiley Publishers. </a:t>
            </a:r>
            <a:r>
              <a:rPr lang="en-GB" dirty="0">
                <a:solidFill>
                  <a:schemeClr val="tx1"/>
                </a:solidFill>
                <a:hlinkClick r:id="rId3"/>
              </a:rPr>
              <a:t>http://media.wiley.com/…/</a:t>
            </a:r>
            <a:r>
              <a:rPr lang="en-GB" dirty="0" err="1">
                <a:solidFill>
                  <a:schemeClr val="tx1"/>
                </a:solidFill>
                <a:hlinkClick r:id="rId3"/>
              </a:rPr>
              <a:t>excer</a:t>
            </a:r>
            <a:r>
              <a:rPr lang="en-GB" dirty="0">
                <a:solidFill>
                  <a:schemeClr val="tx1"/>
                </a:solidFill>
                <a:hlinkClick r:id="rId3"/>
              </a:rPr>
              <a:t>…/2X/11186242/111862422X-7.pdf</a:t>
            </a:r>
            <a:endParaRPr lang="en-GB" dirty="0">
              <a:solidFill>
                <a:schemeClr val="tx1"/>
              </a:solidFill>
            </a:endParaRPr>
          </a:p>
          <a:p>
            <a:pPr marL="45720" indent="0">
              <a:buNone/>
            </a:pPr>
            <a:r>
              <a:rPr lang="en-GB" b="1" dirty="0" err="1">
                <a:solidFill>
                  <a:schemeClr val="tx1"/>
                </a:solidFill>
              </a:rPr>
              <a:t>Moeller.G</a:t>
            </a:r>
            <a:r>
              <a:rPr lang="en-GB" dirty="0">
                <a:solidFill>
                  <a:schemeClr val="tx1"/>
                </a:solidFill>
              </a:rPr>
              <a:t>, </a:t>
            </a:r>
            <a:r>
              <a:rPr lang="en-GB" i="1" dirty="0">
                <a:solidFill>
                  <a:schemeClr val="tx1"/>
                </a:solidFill>
              </a:rPr>
              <a:t>Psychiatric Aspects of Impulsivity. </a:t>
            </a:r>
            <a:r>
              <a:rPr lang="en-GB" dirty="0">
                <a:solidFill>
                  <a:schemeClr val="tx1"/>
                </a:solidFill>
              </a:rPr>
              <a:t>The</a:t>
            </a:r>
            <a:r>
              <a:rPr lang="en-GB" i="1" dirty="0">
                <a:solidFill>
                  <a:schemeClr val="tx1"/>
                </a:solidFill>
              </a:rPr>
              <a:t> </a:t>
            </a:r>
            <a:r>
              <a:rPr lang="en-GB" dirty="0">
                <a:solidFill>
                  <a:schemeClr val="tx1"/>
                </a:solidFill>
              </a:rPr>
              <a:t>American Journal of Psychiatry, Nov 2001 Vol 158, (11) 1783-1793</a:t>
            </a:r>
          </a:p>
          <a:p>
            <a:pPr marL="45720" indent="0">
              <a:buNone/>
            </a:pPr>
            <a:r>
              <a:rPr lang="en-GB" b="1" dirty="0">
                <a:solidFill>
                  <a:schemeClr val="tx1"/>
                </a:solidFill>
              </a:rPr>
              <a:t>Mullen P </a:t>
            </a:r>
            <a:r>
              <a:rPr lang="en-GB" i="1" dirty="0">
                <a:solidFill>
                  <a:schemeClr val="tx1"/>
                </a:solidFill>
              </a:rPr>
              <a:t>Forensic Mental Health</a:t>
            </a:r>
            <a:r>
              <a:rPr lang="en-GB" dirty="0">
                <a:solidFill>
                  <a:schemeClr val="tx1"/>
                </a:solidFill>
              </a:rPr>
              <a:t>. British Journal of Psychiatry, April 2000, 176 (4) 307 - 311</a:t>
            </a:r>
          </a:p>
          <a:p>
            <a:pPr marL="45720" indent="0">
              <a:buNone/>
            </a:pPr>
            <a:endParaRPr lang="en-GB" dirty="0">
              <a:solidFill>
                <a:schemeClr val="tx1"/>
              </a:solidFill>
            </a:endParaRPr>
          </a:p>
          <a:p>
            <a:endParaRPr lang="en-GB" dirty="0"/>
          </a:p>
        </p:txBody>
      </p:sp>
    </p:spTree>
    <p:extLst>
      <p:ext uri="{BB962C8B-B14F-4D97-AF65-F5344CB8AC3E}">
        <p14:creationId xmlns:p14="http://schemas.microsoft.com/office/powerpoint/2010/main" val="2835026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20B7-892D-44EB-B75B-E2515CABF03D}"/>
              </a:ext>
            </a:extLst>
          </p:cNvPr>
          <p:cNvSpPr>
            <a:spLocks noGrp="1"/>
          </p:cNvSpPr>
          <p:nvPr>
            <p:ph type="title"/>
          </p:nvPr>
        </p:nvSpPr>
        <p:spPr/>
        <p:txBody>
          <a:bodyPr>
            <a:normAutofit/>
          </a:bodyPr>
          <a:lstStyle/>
          <a:p>
            <a:r>
              <a:rPr lang="en-GB" dirty="0">
                <a:solidFill>
                  <a:schemeClr val="tx1"/>
                </a:solidFill>
                <a:latin typeface="+mn-lt"/>
              </a:rPr>
              <a:t>Aims</a:t>
            </a:r>
          </a:p>
        </p:txBody>
      </p:sp>
      <p:sp>
        <p:nvSpPr>
          <p:cNvPr id="3" name="Content Placeholder 2">
            <a:extLst>
              <a:ext uri="{FF2B5EF4-FFF2-40B4-BE49-F238E27FC236}">
                <a16:creationId xmlns:a16="http://schemas.microsoft.com/office/drawing/2014/main" id="{83AE7294-5704-445F-A520-2075454DE90F}"/>
              </a:ext>
            </a:extLst>
          </p:cNvPr>
          <p:cNvSpPr>
            <a:spLocks noGrp="1"/>
          </p:cNvSpPr>
          <p:nvPr>
            <p:ph idx="1"/>
          </p:nvPr>
        </p:nvSpPr>
        <p:spPr/>
        <p:txBody>
          <a:bodyPr>
            <a:noAutofit/>
          </a:bodyPr>
          <a:lstStyle/>
          <a:p>
            <a:r>
              <a:rPr lang="en-GB" sz="2400" dirty="0">
                <a:solidFill>
                  <a:schemeClr val="tx1"/>
                </a:solidFill>
              </a:rPr>
              <a:t>To demonstrate the relevance of impulsivity within a forensic population</a:t>
            </a:r>
          </a:p>
          <a:p>
            <a:r>
              <a:rPr lang="en-GB" sz="2400" dirty="0">
                <a:solidFill>
                  <a:schemeClr val="tx1"/>
                </a:solidFill>
              </a:rPr>
              <a:t>To relate impulsivity to the levels of creative ability</a:t>
            </a:r>
          </a:p>
          <a:p>
            <a:r>
              <a:rPr lang="en-GB" sz="2400" dirty="0">
                <a:solidFill>
                  <a:schemeClr val="tx1"/>
                </a:solidFill>
              </a:rPr>
              <a:t>To describe the application of treatment principles in chosen activities  </a:t>
            </a:r>
          </a:p>
          <a:p>
            <a:r>
              <a:rPr lang="en-GB" sz="2400" dirty="0">
                <a:solidFill>
                  <a:schemeClr val="tx1"/>
                </a:solidFill>
              </a:rPr>
              <a:t>To demonstrate the use of the Activity Participation Outcome Measure </a:t>
            </a:r>
          </a:p>
          <a:p>
            <a:r>
              <a:rPr lang="en-GB" sz="2400" dirty="0">
                <a:solidFill>
                  <a:schemeClr val="tx1"/>
                </a:solidFill>
              </a:rPr>
              <a:t>Conclusion and questions </a:t>
            </a:r>
          </a:p>
        </p:txBody>
      </p:sp>
    </p:spTree>
    <p:extLst>
      <p:ext uri="{BB962C8B-B14F-4D97-AF65-F5344CB8AC3E}">
        <p14:creationId xmlns:p14="http://schemas.microsoft.com/office/powerpoint/2010/main" val="11821180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ABB42-286E-4EB2-87A0-0686908C25B3}"/>
              </a:ext>
            </a:extLst>
          </p:cNvPr>
          <p:cNvSpPr>
            <a:spLocks noGrp="1"/>
          </p:cNvSpPr>
          <p:nvPr>
            <p:ph type="title"/>
          </p:nvPr>
        </p:nvSpPr>
        <p:spPr/>
        <p:txBody>
          <a:bodyPr/>
          <a:lstStyle/>
          <a:p>
            <a:r>
              <a:rPr lang="en-GB" dirty="0">
                <a:solidFill>
                  <a:schemeClr val="tx1"/>
                </a:solidFill>
                <a:latin typeface="+mn-lt"/>
              </a:rPr>
              <a:t>Any questions? </a:t>
            </a:r>
          </a:p>
        </p:txBody>
      </p:sp>
      <p:sp>
        <p:nvSpPr>
          <p:cNvPr id="3" name="Content Placeholder 2">
            <a:extLst>
              <a:ext uri="{FF2B5EF4-FFF2-40B4-BE49-F238E27FC236}">
                <a16:creationId xmlns:a16="http://schemas.microsoft.com/office/drawing/2014/main" id="{72EAC3D5-C6EE-417F-A59B-429E9D983916}"/>
              </a:ext>
            </a:extLst>
          </p:cNvPr>
          <p:cNvSpPr>
            <a:spLocks noGrp="1"/>
          </p:cNvSpPr>
          <p:nvPr>
            <p:ph idx="1"/>
          </p:nvPr>
        </p:nvSpPr>
        <p:spPr/>
        <p:txBody>
          <a:bodyPr/>
          <a:lstStyle/>
          <a:p>
            <a:endParaRPr lang="en-GB" dirty="0"/>
          </a:p>
        </p:txBody>
      </p:sp>
    </p:spTree>
    <p:extLst>
      <p:ext uri="{BB962C8B-B14F-4D97-AF65-F5344CB8AC3E}">
        <p14:creationId xmlns:p14="http://schemas.microsoft.com/office/powerpoint/2010/main" val="1690763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1BD73-C5BD-48DB-9E31-B686F80D6C49}"/>
              </a:ext>
            </a:extLst>
          </p:cNvPr>
          <p:cNvSpPr>
            <a:spLocks noGrp="1"/>
          </p:cNvSpPr>
          <p:nvPr>
            <p:ph type="title"/>
          </p:nvPr>
        </p:nvSpPr>
        <p:spPr/>
        <p:txBody>
          <a:bodyPr/>
          <a:lstStyle/>
          <a:p>
            <a:r>
              <a:rPr lang="en-GB" dirty="0">
                <a:solidFill>
                  <a:schemeClr val="tx1"/>
                </a:solidFill>
                <a:latin typeface="+mn-lt"/>
              </a:rPr>
              <a:t>Diagnoses </a:t>
            </a:r>
          </a:p>
        </p:txBody>
      </p:sp>
      <p:sp>
        <p:nvSpPr>
          <p:cNvPr id="3" name="Content Placeholder 2">
            <a:extLst>
              <a:ext uri="{FF2B5EF4-FFF2-40B4-BE49-F238E27FC236}">
                <a16:creationId xmlns:a16="http://schemas.microsoft.com/office/drawing/2014/main" id="{36C4A07B-6A08-431D-8D49-82A72CDF07B7}"/>
              </a:ext>
            </a:extLst>
          </p:cNvPr>
          <p:cNvSpPr>
            <a:spLocks noGrp="1"/>
          </p:cNvSpPr>
          <p:nvPr>
            <p:ph idx="1"/>
          </p:nvPr>
        </p:nvSpPr>
        <p:spPr>
          <a:xfrm>
            <a:off x="2933700" y="1298713"/>
            <a:ext cx="8770571" cy="4791191"/>
          </a:xfrm>
        </p:spPr>
        <p:txBody>
          <a:bodyPr/>
          <a:lstStyle/>
          <a:p>
            <a:r>
              <a:rPr lang="en-GB" dirty="0">
                <a:solidFill>
                  <a:schemeClr val="tx1"/>
                </a:solidFill>
              </a:rPr>
              <a:t>35 patients (Medium and low secure) within the men’s mental health pathway</a:t>
            </a:r>
          </a:p>
          <a:p>
            <a:r>
              <a:rPr lang="en-GB" dirty="0">
                <a:solidFill>
                  <a:schemeClr val="tx1"/>
                </a:solidFill>
              </a:rPr>
              <a:t>Literature supports impulsivity is prevalent in these diagnoses </a:t>
            </a:r>
          </a:p>
          <a:p>
            <a:r>
              <a:rPr lang="en-GB" dirty="0">
                <a:solidFill>
                  <a:schemeClr val="tx1"/>
                </a:solidFill>
              </a:rPr>
              <a:t> </a:t>
            </a:r>
          </a:p>
        </p:txBody>
      </p:sp>
      <p:graphicFrame>
        <p:nvGraphicFramePr>
          <p:cNvPr id="6" name="Table 5">
            <a:extLst>
              <a:ext uri="{FF2B5EF4-FFF2-40B4-BE49-F238E27FC236}">
                <a16:creationId xmlns:a16="http://schemas.microsoft.com/office/drawing/2014/main" id="{FB85CFDD-5093-4BC7-89D4-FDA3A7126F28}"/>
              </a:ext>
            </a:extLst>
          </p:cNvPr>
          <p:cNvGraphicFramePr>
            <a:graphicFrameLocks noGrp="1"/>
          </p:cNvGraphicFramePr>
          <p:nvPr>
            <p:extLst>
              <p:ext uri="{D42A27DB-BD31-4B8C-83A1-F6EECF244321}">
                <p14:modId xmlns:p14="http://schemas.microsoft.com/office/powerpoint/2010/main" val="110485735"/>
              </p:ext>
            </p:extLst>
          </p:nvPr>
        </p:nvGraphicFramePr>
        <p:xfrm>
          <a:off x="2933700" y="2440702"/>
          <a:ext cx="8770570" cy="3649203"/>
        </p:xfrm>
        <a:graphic>
          <a:graphicData uri="http://schemas.openxmlformats.org/drawingml/2006/table">
            <a:tbl>
              <a:tblPr firstRow="1" bandRow="1">
                <a:tableStyleId>{5C22544A-7EE6-4342-B048-85BDC9FD1C3A}</a:tableStyleId>
              </a:tblPr>
              <a:tblGrid>
                <a:gridCol w="6068583">
                  <a:extLst>
                    <a:ext uri="{9D8B030D-6E8A-4147-A177-3AD203B41FA5}">
                      <a16:colId xmlns:a16="http://schemas.microsoft.com/office/drawing/2014/main" val="1292662946"/>
                    </a:ext>
                  </a:extLst>
                </a:gridCol>
                <a:gridCol w="2701987">
                  <a:extLst>
                    <a:ext uri="{9D8B030D-6E8A-4147-A177-3AD203B41FA5}">
                      <a16:colId xmlns:a16="http://schemas.microsoft.com/office/drawing/2014/main" val="620810898"/>
                    </a:ext>
                  </a:extLst>
                </a:gridCol>
              </a:tblGrid>
              <a:tr h="405467">
                <a:tc>
                  <a:txBody>
                    <a:bodyPr/>
                    <a:lstStyle/>
                    <a:p>
                      <a:r>
                        <a:rPr lang="en-GB" sz="1800"/>
                        <a:t>Diagnosis</a:t>
                      </a:r>
                      <a:endParaRPr lang="en-GB" sz="1800" dirty="0"/>
                    </a:p>
                  </a:txBody>
                  <a:tcPr/>
                </a:tc>
                <a:tc>
                  <a:txBody>
                    <a:bodyPr/>
                    <a:lstStyle/>
                    <a:p>
                      <a:r>
                        <a:rPr lang="en-GB" sz="1800" dirty="0"/>
                        <a:t>Percentage of patients </a:t>
                      </a:r>
                    </a:p>
                  </a:txBody>
                  <a:tcPr/>
                </a:tc>
                <a:extLst>
                  <a:ext uri="{0D108BD9-81ED-4DB2-BD59-A6C34878D82A}">
                    <a16:rowId xmlns:a16="http://schemas.microsoft.com/office/drawing/2014/main" val="965640123"/>
                  </a:ext>
                </a:extLst>
              </a:tr>
              <a:tr h="405467">
                <a:tc>
                  <a:txBody>
                    <a:bodyPr/>
                    <a:lstStyle/>
                    <a:p>
                      <a:r>
                        <a:rPr lang="en-GB" sz="1800" dirty="0"/>
                        <a:t>Paranoid Schizophrenia </a:t>
                      </a:r>
                    </a:p>
                  </a:txBody>
                  <a:tcPr/>
                </a:tc>
                <a:tc>
                  <a:txBody>
                    <a:bodyPr/>
                    <a:lstStyle/>
                    <a:p>
                      <a:r>
                        <a:rPr lang="en-GB" sz="1800" dirty="0"/>
                        <a:t>40%</a:t>
                      </a:r>
                    </a:p>
                  </a:txBody>
                  <a:tcPr/>
                </a:tc>
                <a:extLst>
                  <a:ext uri="{0D108BD9-81ED-4DB2-BD59-A6C34878D82A}">
                    <a16:rowId xmlns:a16="http://schemas.microsoft.com/office/drawing/2014/main" val="3684047961"/>
                  </a:ext>
                </a:extLst>
              </a:tr>
              <a:tr h="405467">
                <a:tc>
                  <a:txBody>
                    <a:bodyPr/>
                    <a:lstStyle/>
                    <a:p>
                      <a:r>
                        <a:rPr lang="en-GB" sz="1800" dirty="0"/>
                        <a:t>Personality disorder</a:t>
                      </a:r>
                    </a:p>
                  </a:txBody>
                  <a:tcPr/>
                </a:tc>
                <a:tc>
                  <a:txBody>
                    <a:bodyPr/>
                    <a:lstStyle/>
                    <a:p>
                      <a:r>
                        <a:rPr lang="en-GB" sz="1800" dirty="0"/>
                        <a:t>33%</a:t>
                      </a:r>
                    </a:p>
                  </a:txBody>
                  <a:tcPr/>
                </a:tc>
                <a:extLst>
                  <a:ext uri="{0D108BD9-81ED-4DB2-BD59-A6C34878D82A}">
                    <a16:rowId xmlns:a16="http://schemas.microsoft.com/office/drawing/2014/main" val="722138429"/>
                  </a:ext>
                </a:extLst>
              </a:tr>
              <a:tr h="405467">
                <a:tc>
                  <a:txBody>
                    <a:bodyPr/>
                    <a:lstStyle/>
                    <a:p>
                      <a:r>
                        <a:rPr lang="en-GB" sz="1800" dirty="0"/>
                        <a:t>Paranoid Schizophrenia &amp; Personality disorder</a:t>
                      </a:r>
                    </a:p>
                  </a:txBody>
                  <a:tcPr/>
                </a:tc>
                <a:tc>
                  <a:txBody>
                    <a:bodyPr/>
                    <a:lstStyle/>
                    <a:p>
                      <a:r>
                        <a:rPr lang="en-GB" sz="1800" dirty="0"/>
                        <a:t>9% </a:t>
                      </a:r>
                    </a:p>
                  </a:txBody>
                  <a:tcPr/>
                </a:tc>
                <a:extLst>
                  <a:ext uri="{0D108BD9-81ED-4DB2-BD59-A6C34878D82A}">
                    <a16:rowId xmlns:a16="http://schemas.microsoft.com/office/drawing/2014/main" val="1914602340"/>
                  </a:ext>
                </a:extLst>
              </a:tr>
              <a:tr h="4054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Organic personality disorder</a:t>
                      </a:r>
                    </a:p>
                  </a:txBody>
                  <a:tcPr/>
                </a:tc>
                <a:tc>
                  <a:txBody>
                    <a:bodyPr/>
                    <a:lstStyle/>
                    <a:p>
                      <a:r>
                        <a:rPr lang="en-GB" sz="1800" dirty="0"/>
                        <a:t>6%</a:t>
                      </a:r>
                    </a:p>
                  </a:txBody>
                  <a:tcPr/>
                </a:tc>
                <a:extLst>
                  <a:ext uri="{0D108BD9-81ED-4DB2-BD59-A6C34878D82A}">
                    <a16:rowId xmlns:a16="http://schemas.microsoft.com/office/drawing/2014/main" val="2674405441"/>
                  </a:ext>
                </a:extLst>
              </a:tr>
              <a:tr h="405467">
                <a:tc>
                  <a:txBody>
                    <a:bodyPr/>
                    <a:lstStyle/>
                    <a:p>
                      <a:r>
                        <a:rPr lang="en-GB" sz="1800" dirty="0"/>
                        <a:t>Personality disorder and ADHD</a:t>
                      </a:r>
                    </a:p>
                  </a:txBody>
                  <a:tcPr/>
                </a:tc>
                <a:tc>
                  <a:txBody>
                    <a:bodyPr/>
                    <a:lstStyle/>
                    <a:p>
                      <a:r>
                        <a:rPr lang="en-GB" sz="1800" dirty="0"/>
                        <a:t>3%</a:t>
                      </a:r>
                    </a:p>
                  </a:txBody>
                  <a:tcPr/>
                </a:tc>
                <a:extLst>
                  <a:ext uri="{0D108BD9-81ED-4DB2-BD59-A6C34878D82A}">
                    <a16:rowId xmlns:a16="http://schemas.microsoft.com/office/drawing/2014/main" val="3179908673"/>
                  </a:ext>
                </a:extLst>
              </a:tr>
              <a:tr h="405467">
                <a:tc>
                  <a:txBody>
                    <a:bodyPr/>
                    <a:lstStyle/>
                    <a:p>
                      <a:r>
                        <a:rPr lang="en-GB" sz="1800" dirty="0"/>
                        <a:t>ASD</a:t>
                      </a:r>
                    </a:p>
                  </a:txBody>
                  <a:tcPr/>
                </a:tc>
                <a:tc>
                  <a:txBody>
                    <a:bodyPr/>
                    <a:lstStyle/>
                    <a:p>
                      <a:r>
                        <a:rPr lang="en-GB" sz="1800" dirty="0"/>
                        <a:t>3%</a:t>
                      </a:r>
                    </a:p>
                  </a:txBody>
                  <a:tcPr/>
                </a:tc>
                <a:extLst>
                  <a:ext uri="{0D108BD9-81ED-4DB2-BD59-A6C34878D82A}">
                    <a16:rowId xmlns:a16="http://schemas.microsoft.com/office/drawing/2014/main" val="1804422489"/>
                  </a:ext>
                </a:extLst>
              </a:tr>
              <a:tr h="405467">
                <a:tc>
                  <a:txBody>
                    <a:bodyPr/>
                    <a:lstStyle/>
                    <a:p>
                      <a:r>
                        <a:rPr lang="en-GB" sz="1800" dirty="0"/>
                        <a:t>Dementia </a:t>
                      </a:r>
                    </a:p>
                  </a:txBody>
                  <a:tcPr/>
                </a:tc>
                <a:tc>
                  <a:txBody>
                    <a:bodyPr/>
                    <a:lstStyle/>
                    <a:p>
                      <a:r>
                        <a:rPr lang="en-GB" sz="1800" dirty="0"/>
                        <a:t>3%</a:t>
                      </a:r>
                    </a:p>
                  </a:txBody>
                  <a:tcPr/>
                </a:tc>
                <a:extLst>
                  <a:ext uri="{0D108BD9-81ED-4DB2-BD59-A6C34878D82A}">
                    <a16:rowId xmlns:a16="http://schemas.microsoft.com/office/drawing/2014/main" val="4097256272"/>
                  </a:ext>
                </a:extLst>
              </a:tr>
              <a:tr h="405467">
                <a:tc>
                  <a:txBody>
                    <a:bodyPr/>
                    <a:lstStyle/>
                    <a:p>
                      <a:r>
                        <a:rPr lang="en-GB" sz="1800" dirty="0"/>
                        <a:t>Hyperkinetic Conduct Disorder </a:t>
                      </a:r>
                    </a:p>
                  </a:txBody>
                  <a:tcPr/>
                </a:tc>
                <a:tc>
                  <a:txBody>
                    <a:bodyPr/>
                    <a:lstStyle/>
                    <a:p>
                      <a:r>
                        <a:rPr lang="en-GB" sz="1800" dirty="0"/>
                        <a:t>3%</a:t>
                      </a:r>
                    </a:p>
                  </a:txBody>
                  <a:tcPr/>
                </a:tc>
                <a:extLst>
                  <a:ext uri="{0D108BD9-81ED-4DB2-BD59-A6C34878D82A}">
                    <a16:rowId xmlns:a16="http://schemas.microsoft.com/office/drawing/2014/main" val="4012628662"/>
                  </a:ext>
                </a:extLst>
              </a:tr>
            </a:tbl>
          </a:graphicData>
        </a:graphic>
      </p:graphicFrame>
    </p:spTree>
    <p:extLst>
      <p:ext uri="{BB962C8B-B14F-4D97-AF65-F5344CB8AC3E}">
        <p14:creationId xmlns:p14="http://schemas.microsoft.com/office/powerpoint/2010/main" val="1329397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title="Rule Line"/>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846580" y="2176009"/>
            <a:ext cx="9701953"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915F0D7B-5FF7-41AE-BCAC-567596A62C7C}"/>
              </a:ext>
            </a:extLst>
          </p:cNvPr>
          <p:cNvSpPr>
            <a:spLocks noGrp="1"/>
          </p:cNvSpPr>
          <p:nvPr>
            <p:ph type="title"/>
          </p:nvPr>
        </p:nvSpPr>
        <p:spPr>
          <a:xfrm>
            <a:off x="1846580" y="568345"/>
            <a:ext cx="9701953" cy="1560716"/>
          </a:xfrm>
        </p:spPr>
        <p:txBody>
          <a:bodyPr>
            <a:normAutofit/>
          </a:bodyPr>
          <a:lstStyle/>
          <a:p>
            <a:pPr algn="ctr">
              <a:lnSpc>
                <a:spcPct val="89000"/>
              </a:lnSpc>
            </a:pPr>
            <a:r>
              <a:rPr lang="en-GB" sz="3700" dirty="0">
                <a:solidFill>
                  <a:schemeClr val="tx1"/>
                </a:solidFill>
                <a:latin typeface="+mn-lt"/>
              </a:rPr>
              <a:t>Short Term Assessment of Risk and Treatability</a:t>
            </a:r>
            <a:br>
              <a:rPr lang="en-GB" sz="3700" dirty="0">
                <a:solidFill>
                  <a:schemeClr val="tx1"/>
                </a:solidFill>
                <a:latin typeface="+mn-lt"/>
              </a:rPr>
            </a:br>
            <a:r>
              <a:rPr lang="en-GB" sz="3700" dirty="0">
                <a:solidFill>
                  <a:schemeClr val="tx1"/>
                </a:solidFill>
                <a:latin typeface="+mn-lt"/>
              </a:rPr>
              <a:t> (START)</a:t>
            </a:r>
          </a:p>
        </p:txBody>
      </p:sp>
      <p:graphicFrame>
        <p:nvGraphicFramePr>
          <p:cNvPr id="10" name="Content Placeholder 9">
            <a:extLst>
              <a:ext uri="{FF2B5EF4-FFF2-40B4-BE49-F238E27FC236}">
                <a16:creationId xmlns:a16="http://schemas.microsoft.com/office/drawing/2014/main" id="{64844549-7AA9-45BC-B442-4C404F04CE0F}"/>
              </a:ext>
            </a:extLst>
          </p:cNvPr>
          <p:cNvGraphicFramePr>
            <a:graphicFrameLocks noGrp="1"/>
          </p:cNvGraphicFramePr>
          <p:nvPr>
            <p:ph idx="1"/>
            <p:extLst>
              <p:ext uri="{D42A27DB-BD31-4B8C-83A1-F6EECF244321}">
                <p14:modId xmlns:p14="http://schemas.microsoft.com/office/powerpoint/2010/main" val="1218889839"/>
              </p:ext>
            </p:extLst>
          </p:nvPr>
        </p:nvGraphicFramePr>
        <p:xfrm>
          <a:off x="1846580" y="2176009"/>
          <a:ext cx="9701953" cy="3913641"/>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4EC0D3A9-4F66-4296-994C-4B9240FB209A}"/>
              </a:ext>
            </a:extLst>
          </p:cNvPr>
          <p:cNvSpPr txBox="1"/>
          <p:nvPr/>
        </p:nvSpPr>
        <p:spPr>
          <a:xfrm>
            <a:off x="291548" y="6089650"/>
            <a:ext cx="11476382" cy="923330"/>
          </a:xfrm>
          <a:prstGeom prst="rect">
            <a:avLst/>
          </a:prstGeom>
          <a:noFill/>
        </p:spPr>
        <p:txBody>
          <a:bodyPr wrap="square" rtlCol="0">
            <a:spAutoFit/>
          </a:bodyPr>
          <a:lstStyle/>
          <a:p>
            <a:pPr algn="ctr"/>
            <a:r>
              <a:rPr lang="en-GB" dirty="0"/>
              <a:t>START assessments showed only 3 out of the 35 patients scored a 0 for Impulsivity, with the remaining 32 scoring 1 or 2 identifying it as a clinical problem. </a:t>
            </a:r>
          </a:p>
          <a:p>
            <a:endParaRPr lang="en-GB" dirty="0"/>
          </a:p>
        </p:txBody>
      </p:sp>
    </p:spTree>
    <p:extLst>
      <p:ext uri="{BB962C8B-B14F-4D97-AF65-F5344CB8AC3E}">
        <p14:creationId xmlns:p14="http://schemas.microsoft.com/office/powerpoint/2010/main" val="3486352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0"/>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2" title="Rule Line"/>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846580" y="2176009"/>
            <a:ext cx="9701953"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3BF789C0-9056-49A5-8C3E-29ECC1FBC911}"/>
              </a:ext>
            </a:extLst>
          </p:cNvPr>
          <p:cNvSpPr>
            <a:spLocks noGrp="1"/>
          </p:cNvSpPr>
          <p:nvPr>
            <p:ph type="title"/>
          </p:nvPr>
        </p:nvSpPr>
        <p:spPr>
          <a:xfrm>
            <a:off x="1846580" y="568345"/>
            <a:ext cx="9701953" cy="1560716"/>
          </a:xfrm>
        </p:spPr>
        <p:txBody>
          <a:bodyPr>
            <a:normAutofit/>
          </a:bodyPr>
          <a:lstStyle/>
          <a:p>
            <a:pPr algn="ctr"/>
            <a:r>
              <a:rPr lang="en-GB" dirty="0">
                <a:solidFill>
                  <a:schemeClr val="tx1"/>
                </a:solidFill>
                <a:latin typeface="+mn-lt"/>
              </a:rPr>
              <a:t>HCR-20 </a:t>
            </a:r>
          </a:p>
        </p:txBody>
      </p:sp>
      <p:graphicFrame>
        <p:nvGraphicFramePr>
          <p:cNvPr id="6" name="Content Placeholder 5">
            <a:extLst>
              <a:ext uri="{FF2B5EF4-FFF2-40B4-BE49-F238E27FC236}">
                <a16:creationId xmlns:a16="http://schemas.microsoft.com/office/drawing/2014/main" id="{A17393E8-34EB-4A93-921D-A4A49A1ADE2F}"/>
              </a:ext>
            </a:extLst>
          </p:cNvPr>
          <p:cNvGraphicFramePr>
            <a:graphicFrameLocks noGrp="1"/>
          </p:cNvGraphicFramePr>
          <p:nvPr>
            <p:ph idx="1"/>
            <p:extLst>
              <p:ext uri="{D42A27DB-BD31-4B8C-83A1-F6EECF244321}">
                <p14:modId xmlns:p14="http://schemas.microsoft.com/office/powerpoint/2010/main" val="4018190980"/>
              </p:ext>
            </p:extLst>
          </p:nvPr>
        </p:nvGraphicFramePr>
        <p:xfrm>
          <a:off x="1846580" y="2438400"/>
          <a:ext cx="9701953" cy="365125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23A16B31-7184-4705-BC49-0BEE6257F285}"/>
              </a:ext>
            </a:extLst>
          </p:cNvPr>
          <p:cNvSpPr txBox="1"/>
          <p:nvPr/>
        </p:nvSpPr>
        <p:spPr>
          <a:xfrm>
            <a:off x="344557" y="6089650"/>
            <a:ext cx="11502886" cy="923330"/>
          </a:xfrm>
          <a:prstGeom prst="rect">
            <a:avLst/>
          </a:prstGeom>
          <a:noFill/>
        </p:spPr>
        <p:txBody>
          <a:bodyPr wrap="square" rtlCol="0">
            <a:spAutoFit/>
          </a:bodyPr>
          <a:lstStyle/>
          <a:p>
            <a:pPr algn="ctr"/>
            <a:r>
              <a:rPr lang="en-GB" dirty="0"/>
              <a:t>HCR-20’s  were reviewed– impulsivity is scored within the Clinical item 4  </a:t>
            </a:r>
          </a:p>
          <a:p>
            <a:pPr algn="ctr"/>
            <a:r>
              <a:rPr lang="en-GB" dirty="0"/>
              <a:t>21 identified that this was present and a high probability with 31 identifying it as relevant. </a:t>
            </a:r>
          </a:p>
          <a:p>
            <a:endParaRPr lang="en-GB" dirty="0"/>
          </a:p>
        </p:txBody>
      </p:sp>
    </p:spTree>
    <p:extLst>
      <p:ext uri="{BB962C8B-B14F-4D97-AF65-F5344CB8AC3E}">
        <p14:creationId xmlns:p14="http://schemas.microsoft.com/office/powerpoint/2010/main" val="3031102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title="Rule Line"/>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846580" y="2176009"/>
            <a:ext cx="9701953"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9D5C0C72-F71F-46DE-A567-C15E63EBFCED}"/>
              </a:ext>
            </a:extLst>
          </p:cNvPr>
          <p:cNvSpPr>
            <a:spLocks noGrp="1"/>
          </p:cNvSpPr>
          <p:nvPr>
            <p:ph type="title"/>
          </p:nvPr>
        </p:nvSpPr>
        <p:spPr>
          <a:xfrm>
            <a:off x="1846580" y="568345"/>
            <a:ext cx="9701953" cy="1560716"/>
          </a:xfrm>
        </p:spPr>
        <p:txBody>
          <a:bodyPr>
            <a:normAutofit/>
          </a:bodyPr>
          <a:lstStyle/>
          <a:p>
            <a:pPr algn="ctr"/>
            <a:r>
              <a:rPr lang="en-GB" dirty="0">
                <a:solidFill>
                  <a:schemeClr val="tx1"/>
                </a:solidFill>
                <a:latin typeface="+mn-lt"/>
              </a:rPr>
              <a:t>Levels of Creative Ability</a:t>
            </a:r>
          </a:p>
        </p:txBody>
      </p:sp>
      <p:graphicFrame>
        <p:nvGraphicFramePr>
          <p:cNvPr id="6" name="Content Placeholder 5">
            <a:extLst>
              <a:ext uri="{FF2B5EF4-FFF2-40B4-BE49-F238E27FC236}">
                <a16:creationId xmlns:a16="http://schemas.microsoft.com/office/drawing/2014/main" id="{DC0C6B46-C64A-43F7-A247-6E4E93152F6B}"/>
              </a:ext>
            </a:extLst>
          </p:cNvPr>
          <p:cNvGraphicFramePr>
            <a:graphicFrameLocks noGrp="1"/>
          </p:cNvGraphicFramePr>
          <p:nvPr>
            <p:ph idx="1"/>
            <p:extLst>
              <p:ext uri="{D42A27DB-BD31-4B8C-83A1-F6EECF244321}">
                <p14:modId xmlns:p14="http://schemas.microsoft.com/office/powerpoint/2010/main" val="3615353467"/>
              </p:ext>
            </p:extLst>
          </p:nvPr>
        </p:nvGraphicFramePr>
        <p:xfrm>
          <a:off x="1846580" y="2438400"/>
          <a:ext cx="9701953" cy="365125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C939A01D-5625-437D-9338-52F7858C8463}"/>
              </a:ext>
            </a:extLst>
          </p:cNvPr>
          <p:cNvSpPr txBox="1"/>
          <p:nvPr/>
        </p:nvSpPr>
        <p:spPr>
          <a:xfrm>
            <a:off x="291548" y="6089650"/>
            <a:ext cx="11423374" cy="369332"/>
          </a:xfrm>
          <a:prstGeom prst="rect">
            <a:avLst/>
          </a:prstGeom>
          <a:noFill/>
        </p:spPr>
        <p:txBody>
          <a:bodyPr wrap="square" rtlCol="0">
            <a:spAutoFit/>
          </a:bodyPr>
          <a:lstStyle/>
          <a:p>
            <a:pPr algn="ctr"/>
            <a:r>
              <a:rPr lang="en-GB" dirty="0"/>
              <a:t>26 out of the 35 patients were functioning at the self-presentation level of which impulsivity is a particular problem </a:t>
            </a:r>
          </a:p>
        </p:txBody>
      </p:sp>
    </p:spTree>
    <p:extLst>
      <p:ext uri="{BB962C8B-B14F-4D97-AF65-F5344CB8AC3E}">
        <p14:creationId xmlns:p14="http://schemas.microsoft.com/office/powerpoint/2010/main" val="2643187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95731-CA81-4AC0-90F0-785496FB511D}"/>
              </a:ext>
            </a:extLst>
          </p:cNvPr>
          <p:cNvSpPr>
            <a:spLocks noGrp="1"/>
          </p:cNvSpPr>
          <p:nvPr>
            <p:ph type="title"/>
          </p:nvPr>
        </p:nvSpPr>
        <p:spPr/>
        <p:txBody>
          <a:bodyPr/>
          <a:lstStyle/>
          <a:p>
            <a:r>
              <a:rPr lang="en-GB" dirty="0"/>
              <a:t>In conclusion </a:t>
            </a:r>
          </a:p>
        </p:txBody>
      </p:sp>
      <p:sp>
        <p:nvSpPr>
          <p:cNvPr id="3" name="Content Placeholder 2">
            <a:extLst>
              <a:ext uri="{FF2B5EF4-FFF2-40B4-BE49-F238E27FC236}">
                <a16:creationId xmlns:a16="http://schemas.microsoft.com/office/drawing/2014/main" id="{927F60D9-B0A4-41BB-8493-85F1970D36A5}"/>
              </a:ext>
            </a:extLst>
          </p:cNvPr>
          <p:cNvSpPr>
            <a:spLocks noGrp="1"/>
          </p:cNvSpPr>
          <p:nvPr>
            <p:ph idx="1"/>
          </p:nvPr>
        </p:nvSpPr>
        <p:spPr/>
        <p:txBody>
          <a:bodyPr/>
          <a:lstStyle/>
          <a:p>
            <a:r>
              <a:rPr lang="en-GB" sz="2800" dirty="0"/>
              <a:t>There is a high percentage of patients functioning at the Self-presentation level, with a high percentage of diagnoses in which impulsivity is clinically present, as well as the MDT risk assessments identifying impulsivity  as a clinical problem for the majority of patients.</a:t>
            </a:r>
          </a:p>
          <a:p>
            <a:endParaRPr lang="en-GB" dirty="0"/>
          </a:p>
        </p:txBody>
      </p:sp>
    </p:spTree>
    <p:extLst>
      <p:ext uri="{BB962C8B-B14F-4D97-AF65-F5344CB8AC3E}">
        <p14:creationId xmlns:p14="http://schemas.microsoft.com/office/powerpoint/2010/main" val="101857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1C0A7-F251-49CE-9A4F-D0E06C9B7E57}"/>
              </a:ext>
            </a:extLst>
          </p:cNvPr>
          <p:cNvSpPr>
            <a:spLocks noGrp="1"/>
          </p:cNvSpPr>
          <p:nvPr>
            <p:ph type="title"/>
          </p:nvPr>
        </p:nvSpPr>
        <p:spPr/>
        <p:txBody>
          <a:bodyPr/>
          <a:lstStyle/>
          <a:p>
            <a:r>
              <a:rPr lang="en-GB" dirty="0"/>
              <a:t>Self-differentiation level </a:t>
            </a:r>
          </a:p>
        </p:txBody>
      </p:sp>
      <p:sp>
        <p:nvSpPr>
          <p:cNvPr id="3" name="Content Placeholder 2">
            <a:extLst>
              <a:ext uri="{FF2B5EF4-FFF2-40B4-BE49-F238E27FC236}">
                <a16:creationId xmlns:a16="http://schemas.microsoft.com/office/drawing/2014/main" id="{5EB63085-4B88-43D8-8B93-8EDEFDC3D9BA}"/>
              </a:ext>
            </a:extLst>
          </p:cNvPr>
          <p:cNvSpPr>
            <a:spLocks noGrp="1"/>
          </p:cNvSpPr>
          <p:nvPr>
            <p:ph idx="1"/>
          </p:nvPr>
        </p:nvSpPr>
        <p:spPr/>
        <p:txBody>
          <a:bodyPr/>
          <a:lstStyle/>
          <a:p>
            <a:r>
              <a:rPr lang="en-GB" dirty="0"/>
              <a:t>Impulsivity may be evident in the Self – Differentiation level however the action is destructive or unconstructive. So there is little intention behind the impulsive behaviour, it is merely in reaction to something. This can be managed by staff interventions. </a:t>
            </a:r>
          </a:p>
          <a:p>
            <a:endParaRPr lang="en-GB" dirty="0"/>
          </a:p>
        </p:txBody>
      </p:sp>
    </p:spTree>
    <p:extLst>
      <p:ext uri="{BB962C8B-B14F-4D97-AF65-F5344CB8AC3E}">
        <p14:creationId xmlns:p14="http://schemas.microsoft.com/office/powerpoint/2010/main" val="416360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28D81-8522-4EF8-9EEA-B3789CBCDDBF}"/>
              </a:ext>
            </a:extLst>
          </p:cNvPr>
          <p:cNvSpPr>
            <a:spLocks noGrp="1"/>
          </p:cNvSpPr>
          <p:nvPr>
            <p:ph type="title"/>
          </p:nvPr>
        </p:nvSpPr>
        <p:spPr/>
        <p:txBody>
          <a:bodyPr/>
          <a:lstStyle/>
          <a:p>
            <a:r>
              <a:rPr lang="en-GB" dirty="0"/>
              <a:t>Self-presentation </a:t>
            </a:r>
          </a:p>
        </p:txBody>
      </p:sp>
      <p:sp>
        <p:nvSpPr>
          <p:cNvPr id="3" name="Content Placeholder 2">
            <a:extLst>
              <a:ext uri="{FF2B5EF4-FFF2-40B4-BE49-F238E27FC236}">
                <a16:creationId xmlns:a16="http://schemas.microsoft.com/office/drawing/2014/main" id="{1BA6B343-770E-4D8A-8DEB-E8AB74D9866A}"/>
              </a:ext>
            </a:extLst>
          </p:cNvPr>
          <p:cNvSpPr>
            <a:spLocks noGrp="1"/>
          </p:cNvSpPr>
          <p:nvPr>
            <p:ph idx="1"/>
          </p:nvPr>
        </p:nvSpPr>
        <p:spPr/>
        <p:txBody>
          <a:bodyPr/>
          <a:lstStyle/>
          <a:p>
            <a:r>
              <a:rPr lang="en-GB" dirty="0"/>
              <a:t>So patients on the Self-presentation level want to explore their world and for someone who is impulsive this is very chaotic, loud and rushed, often leading to verbal outbursts. They have poor emotional control, poor cognitive functioning, awareness of social norms is limited,  they often want to initiate but can’t sustain effort. So for someone who is impulsive they immediately start an activity with no planning and at great speed which can often lead to failure.  </a:t>
            </a:r>
          </a:p>
          <a:p>
            <a:endParaRPr lang="en-GB" dirty="0"/>
          </a:p>
        </p:txBody>
      </p:sp>
    </p:spTree>
    <p:extLst>
      <p:ext uri="{BB962C8B-B14F-4D97-AF65-F5344CB8AC3E}">
        <p14:creationId xmlns:p14="http://schemas.microsoft.com/office/powerpoint/2010/main" val="3251081561"/>
      </p:ext>
    </p:extLst>
  </p:cSld>
  <p:clrMapOvr>
    <a:masterClrMapping/>
  </p:clrMapOvr>
</p:sld>
</file>

<file path=ppt/theme/theme1.xml><?xml version="1.0" encoding="utf-8"?>
<a:theme xmlns:a="http://schemas.openxmlformats.org/drawingml/2006/main" name="Feathered">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BBB1FAA4D508D4A80D50830F7C039EC" ma:contentTypeVersion="0" ma:contentTypeDescription="Create a new document." ma:contentTypeScope="" ma:versionID="31dedd91f6553ab6846a6b1a4de886f5">
  <xsd:schema xmlns:xsd="http://www.w3.org/2001/XMLSchema" xmlns:xs="http://www.w3.org/2001/XMLSchema" xmlns:p="http://schemas.microsoft.com/office/2006/metadata/properties" targetNamespace="http://schemas.microsoft.com/office/2006/metadata/properties" ma:root="true" ma:fieldsID="eb45729a8f4104abf06c2a6eb79d66b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9F68E9B-47B3-45B7-A477-2C2DE8DB8552}">
  <ds:schemaRefs>
    <ds:schemaRef ds:uri="http://schemas.microsoft.com/sharepoint/v3/contenttype/forms"/>
  </ds:schemaRefs>
</ds:datastoreItem>
</file>

<file path=customXml/itemProps2.xml><?xml version="1.0" encoding="utf-8"?>
<ds:datastoreItem xmlns:ds="http://schemas.openxmlformats.org/officeDocument/2006/customXml" ds:itemID="{88619A32-55BE-4FDD-A4F1-5841C2C1F2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71201213-AA70-4798-B86B-E376C38B2DF8}">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Feathered</Template>
  <TotalTime>1141</TotalTime>
  <Words>2002</Words>
  <Application>Microsoft Office PowerPoint</Application>
  <PresentationFormat>Widescreen</PresentationFormat>
  <Paragraphs>153</Paragraphs>
  <Slides>20</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Century Schoolbook</vt:lpstr>
      <vt:lpstr>Corbel</vt:lpstr>
      <vt:lpstr>Feathered</vt:lpstr>
      <vt:lpstr>How does the VdT Model of Creative Ability Inform OT intervention with impulsive behaviour in Forensic Settings? </vt:lpstr>
      <vt:lpstr>Aims</vt:lpstr>
      <vt:lpstr>Diagnoses </vt:lpstr>
      <vt:lpstr>Short Term Assessment of Risk and Treatability  (START)</vt:lpstr>
      <vt:lpstr>HCR-20 </vt:lpstr>
      <vt:lpstr>Levels of Creative Ability</vt:lpstr>
      <vt:lpstr>In conclusion </vt:lpstr>
      <vt:lpstr>Self-differentiation level </vt:lpstr>
      <vt:lpstr>Self-presentation </vt:lpstr>
      <vt:lpstr>Passive participation </vt:lpstr>
      <vt:lpstr>How does impulsivity impact on Creative Ability? </vt:lpstr>
      <vt:lpstr>Treatment </vt:lpstr>
      <vt:lpstr>Aims </vt:lpstr>
      <vt:lpstr>Activity Requirements &amp; structuring  </vt:lpstr>
      <vt:lpstr>Handling &amp; Presentation</vt:lpstr>
      <vt:lpstr>Activity selection </vt:lpstr>
      <vt:lpstr>PowerPoint Presentation</vt:lpstr>
      <vt:lpstr>Conclusion </vt:lpstr>
      <vt:lpstr>References </vt:lpstr>
      <vt:lpstr>Any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Louise Jeffries</cp:lastModifiedBy>
  <cp:revision>63</cp:revision>
  <cp:lastPrinted>2017-07-13T09:40:30Z</cp:lastPrinted>
  <dcterms:created xsi:type="dcterms:W3CDTF">2017-06-24T12:38:55Z</dcterms:created>
  <dcterms:modified xsi:type="dcterms:W3CDTF">2019-10-05T15:46:48Z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0x0101002BBB1FAA4D508D4A80D50830F7C039EC</vt:lpwstr>
  </property>
</Properties>
</file>