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5" r:id="rId11"/>
    <p:sldId id="266" r:id="rId12"/>
  </p:sldIdLst>
  <p:sldSz cx="9144000" cy="6858000" type="screen4x3"/>
  <p:notesSz cx="6781800" cy="9918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1599"/>
    <a:srgbClr val="0A0AD4"/>
    <a:srgbClr val="240CD2"/>
    <a:srgbClr val="ABD5FF"/>
    <a:srgbClr val="360CD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671" autoAdjust="0"/>
  </p:normalViewPr>
  <p:slideViewPr>
    <p:cSldViewPr>
      <p:cViewPr varScale="1">
        <p:scale>
          <a:sx n="77" d="100"/>
          <a:sy n="77" d="100"/>
        </p:scale>
        <p:origin x="-3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4098E75-8BAB-4F74-A6AA-B00E28032F3C}" type="datetimeFigureOut">
              <a:rPr lang="en-US"/>
              <a:pPr>
                <a:defRPr/>
              </a:pPr>
              <a:t>6/3/2009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175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FD14435-DE40-4863-8BEB-18870FB7F7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SEPT.Uni.FT-logo.Colour.jpg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495800" y="6203950"/>
            <a:ext cx="443865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7" descr="Untitled-4 copy"/>
          <p:cNvPicPr>
            <a:picLocks noChangeAspect="1" noChangeArrowheads="1"/>
          </p:cNvPicPr>
          <p:nvPr/>
        </p:nvPicPr>
        <p:blipFill>
          <a:blip r:embed="rId14">
            <a:lum bright="-4000" contrast="-2000"/>
          </a:blip>
          <a:srcRect/>
          <a:stretch>
            <a:fillRect/>
          </a:stretch>
        </p:blipFill>
        <p:spPr bwMode="auto">
          <a:xfrm>
            <a:off x="0" y="4605338"/>
            <a:ext cx="1116013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18" descr="foundation man"/>
          <p:cNvPicPr preferRelativeResize="0">
            <a:picLocks noChangeArrowheads="1"/>
          </p:cNvPicPr>
          <p:nvPr/>
        </p:nvPicPr>
        <p:blipFill>
          <a:blip r:embed="rId15">
            <a:lum bright="-4000" contrast="-2000"/>
          </a:blip>
          <a:srcRect/>
          <a:stretch>
            <a:fillRect/>
          </a:stretch>
        </p:blipFill>
        <p:spPr bwMode="auto">
          <a:xfrm>
            <a:off x="0" y="0"/>
            <a:ext cx="111601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19" descr="ft woman"/>
          <p:cNvPicPr preferRelativeResize="0">
            <a:picLocks noChangeAspect="1" noChangeArrowheads="1"/>
          </p:cNvPicPr>
          <p:nvPr/>
        </p:nvPicPr>
        <p:blipFill>
          <a:blip r:embed="rId16">
            <a:lum bright="-6000" contrast="-20000"/>
          </a:blip>
          <a:srcRect/>
          <a:stretch>
            <a:fillRect/>
          </a:stretch>
        </p:blipFill>
        <p:spPr bwMode="auto">
          <a:xfrm>
            <a:off x="0" y="1150938"/>
            <a:ext cx="1116013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20" descr="ft woman 2"/>
          <p:cNvPicPr preferRelativeResize="0">
            <a:picLocks noChangeAspect="1" noChangeArrowheads="1"/>
          </p:cNvPicPr>
          <p:nvPr/>
        </p:nvPicPr>
        <p:blipFill>
          <a:blip r:embed="rId17">
            <a:lum bright="-4000" contrast="-2000"/>
          </a:blip>
          <a:srcRect b="1659"/>
          <a:stretch>
            <a:fillRect/>
          </a:stretch>
        </p:blipFill>
        <p:spPr bwMode="auto">
          <a:xfrm>
            <a:off x="0" y="2301875"/>
            <a:ext cx="111601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21" descr="ft boy"/>
          <p:cNvPicPr preferRelativeResize="0">
            <a:picLocks noChangeAspect="1" noChangeArrowheads="1"/>
          </p:cNvPicPr>
          <p:nvPr/>
        </p:nvPicPr>
        <p:blipFill>
          <a:blip r:embed="rId18">
            <a:lum bright="-6000" contrast="-20000"/>
          </a:blip>
          <a:srcRect/>
          <a:stretch>
            <a:fillRect/>
          </a:stretch>
        </p:blipFill>
        <p:spPr bwMode="auto">
          <a:xfrm>
            <a:off x="0" y="3454400"/>
            <a:ext cx="1116013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2" descr="Untitled-1 copy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0" y="5757863"/>
            <a:ext cx="1116013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4" r:id="rId2"/>
    <p:sldLayoutId id="2147483753" r:id="rId3"/>
    <p:sldLayoutId id="2147483752" r:id="rId4"/>
    <p:sldLayoutId id="2147483751" r:id="rId5"/>
    <p:sldLayoutId id="2147483750" r:id="rId6"/>
    <p:sldLayoutId id="2147483749" r:id="rId7"/>
    <p:sldLayoutId id="2147483748" r:id="rId8"/>
    <p:sldLayoutId id="2147483747" r:id="rId9"/>
    <p:sldLayoutId id="2147483746" r:id="rId10"/>
    <p:sldLayoutId id="214748374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5875" y="500063"/>
            <a:ext cx="7172325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sz="4000" dirty="0" smtClean="0">
                <a:solidFill>
                  <a:srgbClr val="F31599"/>
                </a:solidFill>
              </a:rPr>
              <a:t>Professional</a:t>
            </a:r>
            <a:r>
              <a:rPr lang="en-GB" dirty="0" smtClean="0">
                <a:solidFill>
                  <a:srgbClr val="F31599"/>
                </a:solidFill>
              </a:rPr>
              <a:t> Development for</a:t>
            </a:r>
            <a:br>
              <a:rPr lang="en-GB" dirty="0" smtClean="0">
                <a:solidFill>
                  <a:srgbClr val="F31599"/>
                </a:solidFill>
              </a:rPr>
            </a:br>
            <a:r>
              <a:rPr lang="en-GB" dirty="0" smtClean="0">
                <a:solidFill>
                  <a:srgbClr val="F31599"/>
                </a:solidFill>
              </a:rPr>
              <a:t>Occupational Therapists</a:t>
            </a:r>
            <a:endParaRPr lang="en-GB" dirty="0">
              <a:solidFill>
                <a:srgbClr val="F31599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28813"/>
            <a:ext cx="6700838" cy="300037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7200" dirty="0" smtClean="0">
                <a:latin typeface="+mj-lt"/>
              </a:rPr>
              <a:t>Model of Creative Ability</a:t>
            </a:r>
          </a:p>
          <a:p>
            <a:pPr algn="l">
              <a:defRPr/>
            </a:pPr>
            <a:endParaRPr lang="en-GB" dirty="0" smtClean="0">
              <a:latin typeface="+mj-lt"/>
            </a:endParaRPr>
          </a:p>
          <a:p>
            <a:pPr algn="l">
              <a:defRPr/>
            </a:pPr>
            <a:r>
              <a:rPr lang="en-GB" dirty="0" smtClean="0">
                <a:latin typeface="+mj-lt"/>
              </a:rPr>
              <a:t>Sharon </a:t>
            </a:r>
            <a:r>
              <a:rPr lang="en-GB" dirty="0" err="1" smtClean="0">
                <a:latin typeface="+mj-lt"/>
              </a:rPr>
              <a:t>Rautenbach</a:t>
            </a:r>
            <a:r>
              <a:rPr lang="en-GB" dirty="0" smtClean="0">
                <a:latin typeface="+mj-lt"/>
              </a:rPr>
              <a:t>                </a:t>
            </a:r>
          </a:p>
          <a:p>
            <a:pPr algn="l">
              <a:defRPr/>
            </a:pPr>
            <a:r>
              <a:rPr lang="en-GB" dirty="0" smtClean="0">
                <a:latin typeface="+mj-lt"/>
              </a:rPr>
              <a:t>Sharon Green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Further Information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0" y="1600200"/>
            <a:ext cx="7258050" cy="4525963"/>
          </a:xfrm>
        </p:spPr>
        <p:txBody>
          <a:bodyPr>
            <a:normAutofit fontScale="62500" lnSpcReduction="20000"/>
          </a:bodyPr>
          <a:lstStyle/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Sharon </a:t>
            </a:r>
            <a:r>
              <a:rPr lang="en-GB" sz="2000" dirty="0" err="1" smtClean="0">
                <a:latin typeface="+mj-lt"/>
              </a:rPr>
              <a:t>Rautenbach</a:t>
            </a:r>
            <a:endParaRPr lang="en-GB" sz="2000" dirty="0" smtClean="0">
              <a:latin typeface="+mj-lt"/>
            </a:endParaRP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Aston Court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Aston Road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</a:t>
            </a:r>
            <a:r>
              <a:rPr lang="en-GB" sz="2000" dirty="0" err="1" smtClean="0">
                <a:latin typeface="+mj-lt"/>
              </a:rPr>
              <a:t>Laindon</a:t>
            </a:r>
            <a:endParaRPr lang="en-GB" sz="2000" dirty="0" smtClean="0">
              <a:latin typeface="+mj-lt"/>
            </a:endParaRP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Essex SS15 6NX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01268 564000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solidFill>
                  <a:srgbClr val="0A0AD4"/>
                </a:solidFill>
                <a:latin typeface="+mj-lt"/>
              </a:rPr>
              <a:t>        </a:t>
            </a:r>
            <a:r>
              <a:rPr lang="en-GB" sz="2000" u="sng" dirty="0" err="1" smtClean="0">
                <a:solidFill>
                  <a:srgbClr val="0A0AD4"/>
                </a:solidFill>
                <a:latin typeface="+mj-lt"/>
              </a:rPr>
              <a:t>Sharon.rautenbach@southessex-trust.nhs.uk</a:t>
            </a:r>
            <a:endParaRPr lang="en-GB" sz="2000" u="sng" dirty="0" smtClean="0">
              <a:solidFill>
                <a:srgbClr val="0A0AD4"/>
              </a:solidFill>
              <a:latin typeface="+mj-lt"/>
            </a:endParaRPr>
          </a:p>
          <a:p>
            <a:pPr>
              <a:buFontTx/>
              <a:buNone/>
              <a:defRPr/>
            </a:pPr>
            <a:endParaRPr lang="en-GB" sz="2000" u="sng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>
              <a:buFontTx/>
              <a:buNone/>
              <a:defRPr/>
            </a:pPr>
            <a:endParaRPr lang="en-GB" sz="2000" u="sng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>
              <a:buFontTx/>
              <a:buNone/>
              <a:defRPr/>
            </a:pPr>
            <a:endParaRPr lang="en-GB" sz="2000" u="sng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>
              <a:buFontTx/>
              <a:buNone/>
              <a:defRPr/>
            </a:pPr>
            <a:endParaRPr lang="en-GB" sz="2000" u="sng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>
              <a:buFontTx/>
              <a:buNone/>
              <a:defRPr/>
            </a:pP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       </a:t>
            </a:r>
            <a:r>
              <a:rPr lang="en-GB" sz="2000" dirty="0" smtClean="0">
                <a:latin typeface="+mj-lt"/>
              </a:rPr>
              <a:t>Application Forms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OT Service Administrator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       </a:t>
            </a:r>
            <a:r>
              <a:rPr lang="en-GB" sz="2000" dirty="0" smtClean="0">
                <a:latin typeface="+mj-lt"/>
              </a:rPr>
              <a:t>Jubilee Day Hospital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Thurrock Hospital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Long Lane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Grays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Essex RM16 2PX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       01375 364570     </a:t>
            </a:r>
          </a:p>
          <a:p>
            <a:pPr>
              <a:buFontTx/>
              <a:buNone/>
              <a:defRPr/>
            </a:pPr>
            <a:r>
              <a:rPr lang="en-GB" sz="2000" dirty="0" smtClean="0">
                <a:latin typeface="+mj-lt"/>
              </a:rPr>
              <a:t> </a:t>
            </a:r>
          </a:p>
          <a:p>
            <a:pPr>
              <a:buFontTx/>
              <a:buNone/>
              <a:defRPr/>
            </a:pPr>
            <a:endParaRPr lang="en-GB" sz="20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>
              <a:buFontTx/>
              <a:buNone/>
              <a:defRPr/>
            </a:pP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    </a:t>
            </a:r>
            <a:endParaRPr lang="en-GB" sz="2000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Future Developments…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75" y="1600200"/>
            <a:ext cx="7400925" cy="4525963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latin typeface="+mj-lt"/>
              </a:rPr>
              <a:t>Hope to develop a range of training  opportunities ……</a:t>
            </a:r>
          </a:p>
          <a:p>
            <a:pPr>
              <a:buFontTx/>
              <a:buNone/>
              <a:defRPr/>
            </a:pPr>
            <a:r>
              <a:rPr lang="en-GB" dirty="0" smtClean="0">
                <a:latin typeface="+mj-lt"/>
              </a:rPr>
              <a:t>        </a:t>
            </a:r>
          </a:p>
          <a:p>
            <a:pPr>
              <a:buFontTx/>
              <a:buNone/>
              <a:defRPr/>
            </a:pPr>
            <a:r>
              <a:rPr lang="en-GB" dirty="0" smtClean="0">
                <a:latin typeface="+mj-lt"/>
              </a:rPr>
              <a:t>         introduction to model</a:t>
            </a:r>
          </a:p>
          <a:p>
            <a:pPr>
              <a:buFontTx/>
              <a:buNone/>
              <a:defRPr/>
            </a:pPr>
            <a:endParaRPr lang="en-GB" dirty="0" smtClean="0">
              <a:latin typeface="+mj-lt"/>
            </a:endParaRPr>
          </a:p>
          <a:p>
            <a:pPr>
              <a:buFontTx/>
              <a:buNone/>
              <a:defRPr/>
            </a:pPr>
            <a:r>
              <a:rPr lang="en-GB" dirty="0" smtClean="0">
                <a:latin typeface="+mj-lt"/>
              </a:rPr>
              <a:t>         30 credit Masters level module </a:t>
            </a:r>
            <a:endParaRPr lang="en-GB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38"/>
            <a:ext cx="8229600" cy="4286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Model of Creative Ability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313" y="1714500"/>
            <a:ext cx="7329487" cy="4594225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latin typeface="+mj-lt"/>
              </a:rPr>
              <a:t>Masters level module</a:t>
            </a:r>
          </a:p>
          <a:p>
            <a:pPr>
              <a:buFontTx/>
              <a:buNone/>
              <a:defRPr/>
            </a:pPr>
            <a:endParaRPr lang="en-GB" dirty="0" smtClean="0">
              <a:latin typeface="+mj-lt"/>
            </a:endParaRPr>
          </a:p>
          <a:p>
            <a:pPr>
              <a:defRPr/>
            </a:pPr>
            <a:r>
              <a:rPr lang="en-GB" dirty="0" smtClean="0">
                <a:latin typeface="+mj-lt"/>
              </a:rPr>
              <a:t>South Essex Partnership University NHS Trust</a:t>
            </a:r>
          </a:p>
          <a:p>
            <a:pPr>
              <a:buFontTx/>
              <a:buNone/>
              <a:defRPr/>
            </a:pPr>
            <a:endParaRPr lang="en-GB" dirty="0" smtClean="0">
              <a:latin typeface="+mj-lt"/>
            </a:endParaRPr>
          </a:p>
          <a:p>
            <a:pPr>
              <a:defRPr/>
            </a:pPr>
            <a:r>
              <a:rPr lang="en-GB" dirty="0" smtClean="0">
                <a:latin typeface="+mj-lt"/>
              </a:rPr>
              <a:t>15 credit recognition from Anglia Ruskin University</a:t>
            </a:r>
            <a:endParaRPr lang="en-GB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38" y="274638"/>
            <a:ext cx="7643812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Development of Training within SEPT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313" y="1857375"/>
            <a:ext cx="7329487" cy="4357688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GB" dirty="0" smtClean="0">
                <a:latin typeface="+mj-lt"/>
              </a:rPr>
              <a:t>Clinical specialist recommended use of model within the Trust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Department based introductions/discussions offered at several sites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Departments started working with the model with guidance from clinical specialist and other practitioners trained in the model from South Africa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Increased momentum to use model across the Occupational Therapy service</a:t>
            </a:r>
            <a:endParaRPr lang="en-GB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037"/>
          </a:xfrm>
        </p:spPr>
        <p:txBody>
          <a:bodyPr>
            <a:normAutofit fontScale="9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75" y="428625"/>
            <a:ext cx="7400925" cy="57150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GB" dirty="0" smtClean="0">
                <a:latin typeface="+mj-lt"/>
              </a:rPr>
              <a:t>Training days/workshops delivered by Wendy Sherwood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Recognition of a growing demand for a more in depth training for practitioners who have been using the model and wanting to extend their knowledge base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Development of a teaching module that has gained  credit recognition from Anglia Ruskin University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First cohort commenced January 2009 – completed May 2009</a:t>
            </a:r>
            <a:endParaRPr lang="en-GB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Who is the training for?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313" y="1143000"/>
            <a:ext cx="7329487" cy="4929188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latin typeface="+mj-lt"/>
              </a:rPr>
              <a:t>Qualified Occupational Therapists</a:t>
            </a:r>
            <a:r>
              <a:rPr lang="en-GB" dirty="0"/>
              <a:t> </a:t>
            </a:r>
            <a:endParaRPr lang="en-GB" dirty="0" smtClean="0"/>
          </a:p>
          <a:p>
            <a:pPr>
              <a:buFontTx/>
              <a:buNone/>
              <a:defRPr/>
            </a:pPr>
            <a:r>
              <a:rPr lang="en-GB" dirty="0"/>
              <a:t> </a:t>
            </a:r>
            <a:r>
              <a:rPr lang="en-GB" dirty="0" smtClean="0"/>
              <a:t>   (</a:t>
            </a:r>
            <a:r>
              <a:rPr lang="en-GB" dirty="0"/>
              <a:t>Band 6 and above) </a:t>
            </a:r>
            <a:endParaRPr lang="en-GB" dirty="0" smtClean="0">
              <a:latin typeface="+mj-lt"/>
            </a:endParaRPr>
          </a:p>
          <a:p>
            <a:pPr>
              <a:buFontTx/>
              <a:buNone/>
              <a:defRPr/>
            </a:pPr>
            <a:r>
              <a:rPr lang="en-GB" dirty="0" smtClean="0">
                <a:latin typeface="+mj-lt"/>
              </a:rPr>
              <a:t>                              - mental health</a:t>
            </a:r>
          </a:p>
          <a:p>
            <a:pPr>
              <a:buFontTx/>
              <a:buNone/>
              <a:defRPr/>
            </a:pPr>
            <a:r>
              <a:rPr lang="en-GB" dirty="0" smtClean="0">
                <a:latin typeface="+mj-lt"/>
              </a:rPr>
              <a:t>                                settings  </a:t>
            </a:r>
          </a:p>
          <a:p>
            <a:pPr>
              <a:buFontTx/>
              <a:buNone/>
              <a:defRPr/>
            </a:pPr>
            <a:r>
              <a:rPr lang="en-GB" dirty="0" smtClean="0">
                <a:latin typeface="+mj-lt"/>
              </a:rPr>
              <a:t>                              - learning disabilities </a:t>
            </a:r>
          </a:p>
          <a:p>
            <a:pPr>
              <a:buFontTx/>
              <a:buNone/>
              <a:defRPr/>
            </a:pPr>
            <a:endParaRPr lang="en-GB" dirty="0" smtClean="0">
              <a:latin typeface="+mj-lt"/>
            </a:endParaRPr>
          </a:p>
          <a:p>
            <a:pPr>
              <a:defRPr/>
            </a:pPr>
            <a:r>
              <a:rPr lang="en-GB" dirty="0" smtClean="0">
                <a:latin typeface="+mj-lt"/>
              </a:rPr>
              <a:t>Some knowledge of the model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Maximum 10 participants per cohort</a:t>
            </a:r>
          </a:p>
          <a:p>
            <a:pPr>
              <a:buFontTx/>
              <a:buNone/>
              <a:defRPr/>
            </a:pPr>
            <a:endParaRPr lang="en-GB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Aim of module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313" y="1143000"/>
            <a:ext cx="7500937" cy="5000625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GB" dirty="0" smtClean="0">
                <a:latin typeface="+mj-lt"/>
              </a:rPr>
              <a:t>To gain a comprehensive understanding of the philosophical and theoretical influences underpinning the development of the creative ability model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To gain an understanding of the theoretical principles informing the assessment of creative ability and treatment  for the recovery and/or maintenance of creative ability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To gain an understanding of how occupational therapy tools of practice are integrated into the model</a:t>
            </a:r>
            <a:endParaRPr lang="en-GB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Structure of Module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438" y="1600200"/>
            <a:ext cx="7715250" cy="4525963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en-GB" dirty="0" smtClean="0">
                <a:latin typeface="+mj-lt"/>
              </a:rPr>
              <a:t>1 day a week for 16 weeks at The Lodge, </a:t>
            </a:r>
            <a:r>
              <a:rPr lang="en-GB" dirty="0" err="1" smtClean="0">
                <a:latin typeface="+mj-lt"/>
              </a:rPr>
              <a:t>Runwell</a:t>
            </a:r>
            <a:r>
              <a:rPr lang="en-GB" dirty="0" smtClean="0">
                <a:latin typeface="+mj-lt"/>
              </a:rPr>
              <a:t> Hospital, </a:t>
            </a:r>
            <a:r>
              <a:rPr lang="en-GB" dirty="0" err="1" smtClean="0">
                <a:latin typeface="+mj-lt"/>
              </a:rPr>
              <a:t>Wickford</a:t>
            </a:r>
            <a:r>
              <a:rPr lang="en-GB" dirty="0" smtClean="0">
                <a:latin typeface="+mj-lt"/>
              </a:rPr>
              <a:t>, Essex</a:t>
            </a:r>
          </a:p>
          <a:p>
            <a:pPr>
              <a:buFontTx/>
              <a:buNone/>
              <a:defRPr/>
            </a:pPr>
            <a:endParaRPr lang="en-GB" dirty="0" smtClean="0">
              <a:latin typeface="+mj-lt"/>
            </a:endParaRPr>
          </a:p>
          <a:p>
            <a:pPr>
              <a:defRPr/>
            </a:pPr>
            <a:r>
              <a:rPr lang="en-GB" dirty="0" smtClean="0">
                <a:latin typeface="+mj-lt"/>
              </a:rPr>
              <a:t>Comprises  -  taught sessions</a:t>
            </a:r>
          </a:p>
          <a:p>
            <a:pPr>
              <a:buFontTx/>
              <a:buNone/>
              <a:defRPr/>
            </a:pPr>
            <a:r>
              <a:rPr lang="en-GB" dirty="0" smtClean="0">
                <a:latin typeface="+mj-lt"/>
              </a:rPr>
              <a:t>                        </a:t>
            </a:r>
          </a:p>
          <a:p>
            <a:pPr>
              <a:buFontTx/>
              <a:buNone/>
              <a:defRPr/>
            </a:pPr>
            <a:r>
              <a:rPr lang="en-GB" dirty="0">
                <a:latin typeface="+mj-lt"/>
              </a:rPr>
              <a:t> </a:t>
            </a:r>
            <a:r>
              <a:rPr lang="en-GB" dirty="0" smtClean="0">
                <a:latin typeface="+mj-lt"/>
              </a:rPr>
              <a:t>                        - small group work</a:t>
            </a:r>
          </a:p>
          <a:p>
            <a:pPr>
              <a:buFontTx/>
              <a:buNone/>
              <a:defRPr/>
            </a:pPr>
            <a:r>
              <a:rPr lang="en-GB" dirty="0" smtClean="0">
                <a:latin typeface="+mj-lt"/>
              </a:rPr>
              <a:t>                           </a:t>
            </a:r>
          </a:p>
          <a:p>
            <a:pPr>
              <a:buFontTx/>
              <a:buNone/>
              <a:defRPr/>
            </a:pPr>
            <a:r>
              <a:rPr lang="en-GB" dirty="0" smtClean="0">
                <a:latin typeface="+mj-lt"/>
              </a:rPr>
              <a:t>                         - self study     </a:t>
            </a:r>
          </a:p>
          <a:p>
            <a:pPr>
              <a:defRPr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Requirements of Cohort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75" y="1600200"/>
            <a:ext cx="7400925" cy="4525963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latin typeface="+mj-lt"/>
              </a:rPr>
              <a:t>All participants are expected to attend for a minimum 80% course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All participants are expected to be involved actively in group work and discussion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Related course reading</a:t>
            </a:r>
          </a:p>
          <a:p>
            <a:pPr>
              <a:defRPr/>
            </a:pPr>
            <a:r>
              <a:rPr lang="en-GB" dirty="0" smtClean="0">
                <a:latin typeface="+mj-lt"/>
              </a:rPr>
              <a:t>Module assessment  - essay, delivery of a presentation</a:t>
            </a:r>
            <a:endParaRPr lang="en-GB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2">
                    <a:lumMod val="50000"/>
                  </a:schemeClr>
                </a:solidFill>
              </a:rPr>
              <a:t>Application Process</a:t>
            </a:r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1357313" y="1600200"/>
            <a:ext cx="7329487" cy="452596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Next course due to commence September 2009</a:t>
            </a:r>
          </a:p>
          <a:p>
            <a:r>
              <a:rPr lang="en-GB" smtClean="0"/>
              <a:t>Cost £380</a:t>
            </a:r>
          </a:p>
          <a:p>
            <a:r>
              <a:rPr lang="en-GB" smtClean="0"/>
              <a:t>Application forms requested from course administrator</a:t>
            </a:r>
          </a:p>
          <a:p>
            <a:r>
              <a:rPr lang="en-GB" smtClean="0"/>
              <a:t>Application reviewed by module lead – selection process </a:t>
            </a:r>
          </a:p>
          <a:p>
            <a:r>
              <a:rPr lang="en-GB" smtClean="0"/>
              <a:t>Commencement of Module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 PowerPoint template V4</Template>
  <TotalTime>387</TotalTime>
  <Words>368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ＭＳ Ｐゴシック</vt:lpstr>
      <vt:lpstr>Calibri</vt:lpstr>
      <vt:lpstr>Blank Presentation</vt:lpstr>
      <vt:lpstr>Professional Development for Occupational Therapists</vt:lpstr>
      <vt:lpstr>Model of Creative Ability</vt:lpstr>
      <vt:lpstr>Development of Training within SEPT</vt:lpstr>
      <vt:lpstr>Slide 4</vt:lpstr>
      <vt:lpstr>Who is the training for?</vt:lpstr>
      <vt:lpstr>Aim of module</vt:lpstr>
      <vt:lpstr>Structure of Module</vt:lpstr>
      <vt:lpstr>Requirements of Cohort</vt:lpstr>
      <vt:lpstr>Application Process</vt:lpstr>
      <vt:lpstr>Further Information</vt:lpstr>
      <vt:lpstr>Future Developments…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Occupational Therapist Professional Development</dc:title>
  <dc:creator>Paul Green</dc:creator>
  <cp:lastModifiedBy>sherwowj</cp:lastModifiedBy>
  <cp:revision>34</cp:revision>
  <dcterms:created xsi:type="dcterms:W3CDTF">2009-04-29T17:48:09Z</dcterms:created>
  <dcterms:modified xsi:type="dcterms:W3CDTF">2009-06-03T08:15:57Z</dcterms:modified>
</cp:coreProperties>
</file>