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4" r:id="rId1"/>
  </p:sldMasterIdLst>
  <p:notesMasterIdLst>
    <p:notesMasterId r:id="rId20"/>
  </p:notesMasterIdLst>
  <p:sldIdLst>
    <p:sldId id="334" r:id="rId2"/>
    <p:sldId id="330" r:id="rId3"/>
    <p:sldId id="305" r:id="rId4"/>
    <p:sldId id="279" r:id="rId5"/>
    <p:sldId id="333" r:id="rId6"/>
    <p:sldId id="320" r:id="rId7"/>
    <p:sldId id="326" r:id="rId8"/>
    <p:sldId id="329" r:id="rId9"/>
    <p:sldId id="322" r:id="rId10"/>
    <p:sldId id="324" r:id="rId11"/>
    <p:sldId id="331" r:id="rId12"/>
    <p:sldId id="332" r:id="rId13"/>
    <p:sldId id="323" r:id="rId14"/>
    <p:sldId id="328" r:id="rId15"/>
    <p:sldId id="325" r:id="rId16"/>
    <p:sldId id="308" r:id="rId17"/>
    <p:sldId id="312" r:id="rId18"/>
    <p:sldId id="31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022" autoAdjust="0"/>
    <p:restoredTop sz="94249" autoAdjust="0"/>
  </p:normalViewPr>
  <p:slideViewPr>
    <p:cSldViewPr snapToGrid="0">
      <p:cViewPr varScale="1">
        <p:scale>
          <a:sx n="68" d="100"/>
          <a:sy n="68" d="100"/>
        </p:scale>
        <p:origin x="84" y="156"/>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nn-dfs-01\DeptShared\William%20Wake\Patient%20Records\Robinson\Occupational%20Therapy%20folder\APOMS\APOMS%20Sept%2018\RK%20ID%201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0"/>
    <c:plotArea>
      <c:layout>
        <c:manualLayout>
          <c:layoutTarget val="inner"/>
          <c:xMode val="edge"/>
          <c:yMode val="edge"/>
          <c:x val="0.16268095945367933"/>
          <c:y val="8.4643882865427206E-2"/>
          <c:w val="0.54466403238056926"/>
          <c:h val="0.79682547719815222"/>
        </c:manualLayout>
      </c:layout>
      <c:radarChart>
        <c:radarStyle val="marker"/>
        <c:varyColors val="0"/>
        <c:ser>
          <c:idx val="0"/>
          <c:order val="0"/>
          <c:tx>
            <c:strRef>
              <c:f>'Spider graph 1'!$B$13</c:f>
              <c:strCache>
                <c:ptCount val="1"/>
                <c:pt idx="0">
                  <c:v>Baseline</c:v>
                </c:pt>
              </c:strCache>
            </c:strRef>
          </c:tx>
          <c:spPr>
            <a:ln w="28575" cap="rnd" cmpd="sng" algn="ctr">
              <a:solidFill>
                <a:schemeClr val="accent5">
                  <a:shade val="53000"/>
                  <a:shade val="90000"/>
                </a:schemeClr>
              </a:solidFill>
              <a:prstDash val="solid"/>
              <a:round/>
            </a:ln>
            <a:effectLst/>
          </c:spPr>
          <c:marker>
            <c:symbol val="none"/>
          </c:marker>
          <c:cat>
            <c:strRef>
              <c:f>'Spider graph 1'!$C$12:$J$12</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 graph 1'!$C$13:$J$13</c:f>
              <c:numCache>
                <c:formatCode>0</c:formatCode>
                <c:ptCount val="8"/>
                <c:pt idx="0">
                  <c:v>4.5</c:v>
                </c:pt>
                <c:pt idx="1">
                  <c:v>4</c:v>
                </c:pt>
                <c:pt idx="2">
                  <c:v>4</c:v>
                </c:pt>
                <c:pt idx="3">
                  <c:v>4</c:v>
                </c:pt>
                <c:pt idx="4">
                  <c:v>3</c:v>
                </c:pt>
                <c:pt idx="5">
                  <c:v>4</c:v>
                </c:pt>
                <c:pt idx="6">
                  <c:v>4</c:v>
                </c:pt>
                <c:pt idx="7">
                  <c:v>4</c:v>
                </c:pt>
              </c:numCache>
            </c:numRef>
          </c:val>
          <c:extLst>
            <c:ext xmlns:c16="http://schemas.microsoft.com/office/drawing/2014/chart" uri="{C3380CC4-5D6E-409C-BE32-E72D297353CC}">
              <c16:uniqueId val="{00000000-3C50-498F-BEC1-6E32EA0046B7}"/>
            </c:ext>
          </c:extLst>
        </c:ser>
        <c:ser>
          <c:idx val="4"/>
          <c:order val="1"/>
          <c:tx>
            <c:strRef>
              <c:f>'Spider graph 1'!$B$14</c:f>
              <c:strCache>
                <c:ptCount val="1"/>
                <c:pt idx="0">
                  <c:v>Interim 1</c:v>
                </c:pt>
              </c:strCache>
            </c:strRef>
          </c:tx>
          <c:spPr>
            <a:ln w="28575" cap="rnd" cmpd="sng" algn="ctr">
              <a:solidFill>
                <a:schemeClr val="accent5">
                  <a:tint val="54000"/>
                  <a:shade val="90000"/>
                </a:schemeClr>
              </a:solidFill>
              <a:prstDash val="solid"/>
              <a:round/>
            </a:ln>
            <a:effectLst/>
          </c:spPr>
          <c:marker>
            <c:symbol val="none"/>
          </c:marker>
          <c:cat>
            <c:strRef>
              <c:f>'Spider graph 1'!$C$12:$J$12</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 graph 1'!$C$14:$J$14</c:f>
              <c:numCache>
                <c:formatCode>0</c:formatCode>
                <c:ptCount val="8"/>
                <c:pt idx="0">
                  <c:v>5</c:v>
                </c:pt>
                <c:pt idx="1">
                  <c:v>5</c:v>
                </c:pt>
                <c:pt idx="2">
                  <c:v>5</c:v>
                </c:pt>
                <c:pt idx="3">
                  <c:v>4.5</c:v>
                </c:pt>
                <c:pt idx="4">
                  <c:v>5</c:v>
                </c:pt>
                <c:pt idx="5">
                  <c:v>5</c:v>
                </c:pt>
                <c:pt idx="6">
                  <c:v>5</c:v>
                </c:pt>
                <c:pt idx="7">
                  <c:v>5</c:v>
                </c:pt>
              </c:numCache>
            </c:numRef>
          </c:val>
          <c:extLst>
            <c:ext xmlns:c16="http://schemas.microsoft.com/office/drawing/2014/chart" uri="{C3380CC4-5D6E-409C-BE32-E72D297353CC}">
              <c16:uniqueId val="{00000001-3C50-498F-BEC1-6E32EA0046B7}"/>
            </c:ext>
          </c:extLst>
        </c:ser>
        <c:dLbls>
          <c:showLegendKey val="0"/>
          <c:showVal val="0"/>
          <c:showCatName val="0"/>
          <c:showSerName val="0"/>
          <c:showPercent val="0"/>
          <c:showBubbleSize val="0"/>
        </c:dLbls>
        <c:axId val="52160384"/>
        <c:axId val="52161920"/>
      </c:radarChart>
      <c:catAx>
        <c:axId val="52160384"/>
        <c:scaling>
          <c:orientation val="minMax"/>
        </c:scaling>
        <c:delete val="0"/>
        <c:axPos val="b"/>
        <c:majorGridlines>
          <c:spPr>
            <a:ln w="9525" cap="rnd" cmpd="sng" algn="ctr">
              <a:solidFill>
                <a:schemeClr val="tx1">
                  <a:tint val="75000"/>
                  <a:shade val="90000"/>
                </a:schemeClr>
              </a:solidFill>
              <a:prstDash val="solid"/>
              <a:round/>
            </a:ln>
            <a:effectLst/>
          </c:spPr>
        </c:majorGridlines>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lang="en-ZA" sz="1000" b="0" i="0" u="none" strike="noStrike" kern="1200" baseline="0">
                <a:solidFill>
                  <a:schemeClr val="tx1"/>
                </a:solidFill>
                <a:latin typeface="+mn-lt"/>
                <a:ea typeface="+mn-ea"/>
                <a:cs typeface="+mn-cs"/>
              </a:defRPr>
            </a:pPr>
            <a:endParaRPr lang="en-US"/>
          </a:p>
        </c:txPr>
        <c:crossAx val="52161920"/>
        <c:crosses val="autoZero"/>
        <c:auto val="0"/>
        <c:lblAlgn val="ctr"/>
        <c:lblOffset val="100"/>
        <c:noMultiLvlLbl val="0"/>
      </c:catAx>
      <c:valAx>
        <c:axId val="52161920"/>
        <c:scaling>
          <c:orientation val="minMax"/>
          <c:max val="18"/>
        </c:scaling>
        <c:delete val="0"/>
        <c:axPos val="l"/>
        <c:majorGridlines>
          <c:spPr>
            <a:ln w="9525" cap="rnd" cmpd="sng" algn="ctr">
              <a:solidFill>
                <a:schemeClr val="tx1">
                  <a:tint val="75000"/>
                  <a:shade val="90000"/>
                </a:schemeClr>
              </a:solidFill>
              <a:prstDash val="solid"/>
              <a:round/>
            </a:ln>
            <a:effectLst/>
          </c:spPr>
        </c:majorGridlines>
        <c:numFmt formatCode="0" sourceLinked="1"/>
        <c:majorTickMark val="cross"/>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lang="en-ZA" sz="1000" b="0" i="0" u="none" strike="noStrike" kern="1200" baseline="0">
                <a:solidFill>
                  <a:schemeClr val="tx1"/>
                </a:solidFill>
                <a:latin typeface="+mn-lt"/>
                <a:ea typeface="+mn-ea"/>
                <a:cs typeface="+mn-cs"/>
              </a:defRPr>
            </a:pPr>
            <a:endParaRPr lang="en-US"/>
          </a:p>
        </c:txPr>
        <c:crossAx val="52160384"/>
        <c:crosses val="autoZero"/>
        <c:crossBetween val="between"/>
        <c:majorUnit val="2"/>
        <c:minorUnit val="1"/>
      </c:valAx>
      <c:spPr>
        <a:noFill/>
        <a:ln>
          <a:noFill/>
        </a:ln>
        <a:effectLst/>
      </c:spPr>
    </c:plotArea>
    <c:legend>
      <c:legendPos val="r"/>
      <c:overlay val="0"/>
      <c:spPr>
        <a:noFill/>
        <a:ln>
          <a:noFill/>
        </a:ln>
        <a:effectLst/>
      </c:spPr>
      <c:txPr>
        <a:bodyPr rot="0" spcFirstLastPara="1" vertOverflow="ellipsis" vert="horz" wrap="square" anchor="ctr" anchorCtr="1"/>
        <a:lstStyle/>
        <a:p>
          <a:pPr>
            <a:defRPr lang="en-ZA"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7">
  <a:schemeClr val="accent5"/>
  <a:schemeClr val="accent5"/>
  <a:schemeClr val="accent5"/>
  <a:schemeClr val="accent5"/>
  <a:schemeClr val="accent5"/>
  <a:schemeClr val="accent5"/>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35AECF-EA58-4471-A2EF-F8631D6DEDD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2C7D36D-951C-4B88-A4F1-BD01F06D7B53}">
      <dgm:prSet/>
      <dgm:spPr/>
      <dgm:t>
        <a:bodyPr/>
        <a:lstStyle/>
        <a:p>
          <a:r>
            <a:rPr lang="en-GB"/>
            <a:t>External drivers </a:t>
          </a:r>
          <a:endParaRPr lang="en-US"/>
        </a:p>
      </dgm:t>
    </dgm:pt>
    <dgm:pt modelId="{3C47AAC3-D934-4D00-B4DE-E93BCB7376C6}" type="parTrans" cxnId="{8965D04E-BDB0-416F-802B-9CFEFC9454A4}">
      <dgm:prSet/>
      <dgm:spPr/>
      <dgm:t>
        <a:bodyPr/>
        <a:lstStyle/>
        <a:p>
          <a:endParaRPr lang="en-US"/>
        </a:p>
      </dgm:t>
    </dgm:pt>
    <dgm:pt modelId="{AE978B18-77E2-4CF0-BE91-BAA278AE056D}" type="sibTrans" cxnId="{8965D04E-BDB0-416F-802B-9CFEFC9454A4}">
      <dgm:prSet/>
      <dgm:spPr/>
      <dgm:t>
        <a:bodyPr/>
        <a:lstStyle/>
        <a:p>
          <a:endParaRPr lang="en-US"/>
        </a:p>
      </dgm:t>
    </dgm:pt>
    <dgm:pt modelId="{C40A6F69-27BE-4670-9344-D30D077B4828}">
      <dgm:prSet/>
      <dgm:spPr/>
      <dgm:t>
        <a:bodyPr/>
        <a:lstStyle/>
        <a:p>
          <a:r>
            <a:rPr lang="en-GB"/>
            <a:t>Evidence-based practice </a:t>
          </a:r>
          <a:endParaRPr lang="en-US"/>
        </a:p>
      </dgm:t>
    </dgm:pt>
    <dgm:pt modelId="{A43F5EA8-3073-4CB7-80C0-8E387891E5F2}" type="parTrans" cxnId="{985AE08E-E272-4CD6-A750-3EED3BBEF4B5}">
      <dgm:prSet/>
      <dgm:spPr/>
      <dgm:t>
        <a:bodyPr/>
        <a:lstStyle/>
        <a:p>
          <a:endParaRPr lang="en-US"/>
        </a:p>
      </dgm:t>
    </dgm:pt>
    <dgm:pt modelId="{0ED3D43E-4C06-40C1-A3E9-C6AAE7E032EF}" type="sibTrans" cxnId="{985AE08E-E272-4CD6-A750-3EED3BBEF4B5}">
      <dgm:prSet/>
      <dgm:spPr/>
      <dgm:t>
        <a:bodyPr/>
        <a:lstStyle/>
        <a:p>
          <a:endParaRPr lang="en-US"/>
        </a:p>
      </dgm:t>
    </dgm:pt>
    <dgm:pt modelId="{946EE447-2D0C-4ED0-B863-9843CAB2231D}">
      <dgm:prSet/>
      <dgm:spPr/>
      <dgm:t>
        <a:bodyPr/>
        <a:lstStyle/>
        <a:p>
          <a:r>
            <a:rPr lang="en-GB"/>
            <a:t>Relate findings to creative ability </a:t>
          </a:r>
          <a:endParaRPr lang="en-US"/>
        </a:p>
      </dgm:t>
    </dgm:pt>
    <dgm:pt modelId="{F62C4C1B-05CA-4C7E-B419-06B0CE503C4E}" type="parTrans" cxnId="{C5BA6D2A-7736-46BF-B130-5BDB6FC2C95B}">
      <dgm:prSet/>
      <dgm:spPr/>
      <dgm:t>
        <a:bodyPr/>
        <a:lstStyle/>
        <a:p>
          <a:endParaRPr lang="en-US"/>
        </a:p>
      </dgm:t>
    </dgm:pt>
    <dgm:pt modelId="{0F9FB2D7-F953-4DCB-8428-EA80B0341CBC}" type="sibTrans" cxnId="{C5BA6D2A-7736-46BF-B130-5BDB6FC2C95B}">
      <dgm:prSet/>
      <dgm:spPr/>
      <dgm:t>
        <a:bodyPr/>
        <a:lstStyle/>
        <a:p>
          <a:endParaRPr lang="en-US"/>
        </a:p>
      </dgm:t>
    </dgm:pt>
    <dgm:pt modelId="{BD153EB9-1269-4254-90D7-3C1A401C33A7}">
      <dgm:prSet/>
      <dgm:spPr/>
      <dgm:t>
        <a:bodyPr/>
        <a:lstStyle/>
        <a:p>
          <a:r>
            <a:rPr lang="en-GB"/>
            <a:t>Practice-based evidence </a:t>
          </a:r>
          <a:endParaRPr lang="en-US"/>
        </a:p>
      </dgm:t>
    </dgm:pt>
    <dgm:pt modelId="{355ADA25-BBAB-4D07-A5FA-8A879E806761}" type="parTrans" cxnId="{C4F94EC4-06C0-4AEC-B721-F41DE1C9C936}">
      <dgm:prSet/>
      <dgm:spPr/>
      <dgm:t>
        <a:bodyPr/>
        <a:lstStyle/>
        <a:p>
          <a:endParaRPr lang="en-US"/>
        </a:p>
      </dgm:t>
    </dgm:pt>
    <dgm:pt modelId="{04BC0670-9FF9-4F9C-A3DB-FE46F186A784}" type="sibTrans" cxnId="{C4F94EC4-06C0-4AEC-B721-F41DE1C9C936}">
      <dgm:prSet/>
      <dgm:spPr/>
      <dgm:t>
        <a:bodyPr/>
        <a:lstStyle/>
        <a:p>
          <a:endParaRPr lang="en-US"/>
        </a:p>
      </dgm:t>
    </dgm:pt>
    <dgm:pt modelId="{499DFB0B-3D97-4665-9B3B-9CB19647F057}">
      <dgm:prSet/>
      <dgm:spPr/>
      <dgm:t>
        <a:bodyPr/>
        <a:lstStyle/>
        <a:p>
          <a:r>
            <a:rPr lang="en-GB"/>
            <a:t>Case examples </a:t>
          </a:r>
          <a:endParaRPr lang="en-US"/>
        </a:p>
      </dgm:t>
    </dgm:pt>
    <dgm:pt modelId="{EE6DA161-6751-4354-9B2D-805C74EBEDBD}" type="parTrans" cxnId="{57C2E49B-AC47-416A-AF03-C882FE5FF069}">
      <dgm:prSet/>
      <dgm:spPr/>
      <dgm:t>
        <a:bodyPr/>
        <a:lstStyle/>
        <a:p>
          <a:endParaRPr lang="en-US"/>
        </a:p>
      </dgm:t>
    </dgm:pt>
    <dgm:pt modelId="{3DEE1704-8731-440F-8D6C-62B312A489A9}" type="sibTrans" cxnId="{57C2E49B-AC47-416A-AF03-C882FE5FF069}">
      <dgm:prSet/>
      <dgm:spPr/>
      <dgm:t>
        <a:bodyPr/>
        <a:lstStyle/>
        <a:p>
          <a:endParaRPr lang="en-US"/>
        </a:p>
      </dgm:t>
    </dgm:pt>
    <dgm:pt modelId="{89F32962-4634-438D-A220-EFECD2E62EE0}">
      <dgm:prSet/>
      <dgm:spPr/>
      <dgm:t>
        <a:bodyPr/>
        <a:lstStyle/>
        <a:p>
          <a:r>
            <a:rPr lang="en-GB"/>
            <a:t>Questions </a:t>
          </a:r>
          <a:endParaRPr lang="en-US"/>
        </a:p>
      </dgm:t>
    </dgm:pt>
    <dgm:pt modelId="{612393CF-6FA6-409D-B4F6-D49ABF992A57}" type="parTrans" cxnId="{39DD708B-10FA-4E49-9982-E474D23B0A80}">
      <dgm:prSet/>
      <dgm:spPr/>
      <dgm:t>
        <a:bodyPr/>
        <a:lstStyle/>
        <a:p>
          <a:endParaRPr lang="en-US"/>
        </a:p>
      </dgm:t>
    </dgm:pt>
    <dgm:pt modelId="{650AC731-A110-42FC-89A3-28C36B24EA21}" type="sibTrans" cxnId="{39DD708B-10FA-4E49-9982-E474D23B0A80}">
      <dgm:prSet/>
      <dgm:spPr/>
      <dgm:t>
        <a:bodyPr/>
        <a:lstStyle/>
        <a:p>
          <a:endParaRPr lang="en-US"/>
        </a:p>
      </dgm:t>
    </dgm:pt>
    <dgm:pt modelId="{A472FDA6-78EC-4902-A311-7DFED25A95CE}" type="pres">
      <dgm:prSet presAssocID="{2935AECF-EA58-4471-A2EF-F8631D6DEDD7}" presName="root" presStyleCnt="0">
        <dgm:presLayoutVars>
          <dgm:dir/>
          <dgm:resizeHandles val="exact"/>
        </dgm:presLayoutVars>
      </dgm:prSet>
      <dgm:spPr/>
    </dgm:pt>
    <dgm:pt modelId="{05EBF0B5-92AE-4D65-B9AF-4C96234C49D4}" type="pres">
      <dgm:prSet presAssocID="{B2C7D36D-951C-4B88-A4F1-BD01F06D7B53}" presName="compNode" presStyleCnt="0"/>
      <dgm:spPr/>
    </dgm:pt>
    <dgm:pt modelId="{371072E4-961B-4C42-A01D-17C68B19DC5B}" type="pres">
      <dgm:prSet presAssocID="{B2C7D36D-951C-4B88-A4F1-BD01F06D7B53}" presName="bgRect" presStyleLbl="bgShp" presStyleIdx="0" presStyleCnt="6"/>
      <dgm:spPr/>
    </dgm:pt>
    <dgm:pt modelId="{4374B0F3-4FF8-4557-834F-85036F4C445E}" type="pres">
      <dgm:prSet presAssocID="{B2C7D36D-951C-4B88-A4F1-BD01F06D7B53}"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r"/>
        </a:ext>
      </dgm:extLst>
    </dgm:pt>
    <dgm:pt modelId="{1E5579A8-06CC-46DC-BB3D-E4C64280331C}" type="pres">
      <dgm:prSet presAssocID="{B2C7D36D-951C-4B88-A4F1-BD01F06D7B53}" presName="spaceRect" presStyleCnt="0"/>
      <dgm:spPr/>
    </dgm:pt>
    <dgm:pt modelId="{45F36016-ACFA-4F30-8522-E9FC7AFD6FFB}" type="pres">
      <dgm:prSet presAssocID="{B2C7D36D-951C-4B88-A4F1-BD01F06D7B53}" presName="parTx" presStyleLbl="revTx" presStyleIdx="0" presStyleCnt="6">
        <dgm:presLayoutVars>
          <dgm:chMax val="0"/>
          <dgm:chPref val="0"/>
        </dgm:presLayoutVars>
      </dgm:prSet>
      <dgm:spPr/>
    </dgm:pt>
    <dgm:pt modelId="{3F28E26D-5D90-42ED-9DAF-37EBECDB986C}" type="pres">
      <dgm:prSet presAssocID="{AE978B18-77E2-4CF0-BE91-BAA278AE056D}" presName="sibTrans" presStyleCnt="0"/>
      <dgm:spPr/>
    </dgm:pt>
    <dgm:pt modelId="{EF48D985-E24A-4078-B467-E7329BC693BC}" type="pres">
      <dgm:prSet presAssocID="{C40A6F69-27BE-4670-9344-D30D077B4828}" presName="compNode" presStyleCnt="0"/>
      <dgm:spPr/>
    </dgm:pt>
    <dgm:pt modelId="{C3E8F665-0596-424D-A045-BF2F4700E991}" type="pres">
      <dgm:prSet presAssocID="{C40A6F69-27BE-4670-9344-D30D077B4828}" presName="bgRect" presStyleLbl="bgShp" presStyleIdx="1" presStyleCnt="6"/>
      <dgm:spPr/>
    </dgm:pt>
    <dgm:pt modelId="{AF3909FD-1E8F-4C94-BBFB-13ABBE9391A0}" type="pres">
      <dgm:prSet presAssocID="{C40A6F69-27BE-4670-9344-D30D077B4828}"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89AE68E7-05CE-4549-B6F4-5BFC7269CE01}" type="pres">
      <dgm:prSet presAssocID="{C40A6F69-27BE-4670-9344-D30D077B4828}" presName="spaceRect" presStyleCnt="0"/>
      <dgm:spPr/>
    </dgm:pt>
    <dgm:pt modelId="{DB83B9B5-2B4B-4BA0-B479-8FD517248533}" type="pres">
      <dgm:prSet presAssocID="{C40A6F69-27BE-4670-9344-D30D077B4828}" presName="parTx" presStyleLbl="revTx" presStyleIdx="1" presStyleCnt="6">
        <dgm:presLayoutVars>
          <dgm:chMax val="0"/>
          <dgm:chPref val="0"/>
        </dgm:presLayoutVars>
      </dgm:prSet>
      <dgm:spPr/>
    </dgm:pt>
    <dgm:pt modelId="{FD0009D1-7506-463D-B290-499C9006DF86}" type="pres">
      <dgm:prSet presAssocID="{0ED3D43E-4C06-40C1-A3E9-C6AAE7E032EF}" presName="sibTrans" presStyleCnt="0"/>
      <dgm:spPr/>
    </dgm:pt>
    <dgm:pt modelId="{BD8D7248-F311-473D-BC3F-7D61426126EF}" type="pres">
      <dgm:prSet presAssocID="{946EE447-2D0C-4ED0-B863-9843CAB2231D}" presName="compNode" presStyleCnt="0"/>
      <dgm:spPr/>
    </dgm:pt>
    <dgm:pt modelId="{3131AD19-75DE-4CC0-8156-EBEE089AC762}" type="pres">
      <dgm:prSet presAssocID="{946EE447-2D0C-4ED0-B863-9843CAB2231D}" presName="bgRect" presStyleLbl="bgShp" presStyleIdx="2" presStyleCnt="6"/>
      <dgm:spPr/>
    </dgm:pt>
    <dgm:pt modelId="{12F1346D-88B0-4623-9E52-38D48A756D5F}" type="pres">
      <dgm:prSet presAssocID="{946EE447-2D0C-4ED0-B863-9843CAB2231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2E20F040-33C4-4E34-B457-176924EC7E79}" type="pres">
      <dgm:prSet presAssocID="{946EE447-2D0C-4ED0-B863-9843CAB2231D}" presName="spaceRect" presStyleCnt="0"/>
      <dgm:spPr/>
    </dgm:pt>
    <dgm:pt modelId="{2D5D6E2E-9C09-4849-B538-62E825AD2D09}" type="pres">
      <dgm:prSet presAssocID="{946EE447-2D0C-4ED0-B863-9843CAB2231D}" presName="parTx" presStyleLbl="revTx" presStyleIdx="2" presStyleCnt="6">
        <dgm:presLayoutVars>
          <dgm:chMax val="0"/>
          <dgm:chPref val="0"/>
        </dgm:presLayoutVars>
      </dgm:prSet>
      <dgm:spPr/>
    </dgm:pt>
    <dgm:pt modelId="{194EB609-C3E1-45DC-8769-468FE52BCD32}" type="pres">
      <dgm:prSet presAssocID="{0F9FB2D7-F953-4DCB-8428-EA80B0341CBC}" presName="sibTrans" presStyleCnt="0"/>
      <dgm:spPr/>
    </dgm:pt>
    <dgm:pt modelId="{0524439F-12BC-4D42-BB2E-006C9D710A6B}" type="pres">
      <dgm:prSet presAssocID="{BD153EB9-1269-4254-90D7-3C1A401C33A7}" presName="compNode" presStyleCnt="0"/>
      <dgm:spPr/>
    </dgm:pt>
    <dgm:pt modelId="{CCDFF16C-C88F-40FE-A356-FEE3D49AD170}" type="pres">
      <dgm:prSet presAssocID="{BD153EB9-1269-4254-90D7-3C1A401C33A7}" presName="bgRect" presStyleLbl="bgShp" presStyleIdx="3" presStyleCnt="6"/>
      <dgm:spPr/>
    </dgm:pt>
    <dgm:pt modelId="{50E615C6-128A-4FDE-91BA-44B838AEA066}" type="pres">
      <dgm:prSet presAssocID="{BD153EB9-1269-4254-90D7-3C1A401C33A7}"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pen Book"/>
        </a:ext>
      </dgm:extLst>
    </dgm:pt>
    <dgm:pt modelId="{CE06FBCD-963E-4354-B569-0388F39D2DD5}" type="pres">
      <dgm:prSet presAssocID="{BD153EB9-1269-4254-90D7-3C1A401C33A7}" presName="spaceRect" presStyleCnt="0"/>
      <dgm:spPr/>
    </dgm:pt>
    <dgm:pt modelId="{4D68FD50-E32C-40A1-B392-82CF276C535F}" type="pres">
      <dgm:prSet presAssocID="{BD153EB9-1269-4254-90D7-3C1A401C33A7}" presName="parTx" presStyleLbl="revTx" presStyleIdx="3" presStyleCnt="6">
        <dgm:presLayoutVars>
          <dgm:chMax val="0"/>
          <dgm:chPref val="0"/>
        </dgm:presLayoutVars>
      </dgm:prSet>
      <dgm:spPr/>
    </dgm:pt>
    <dgm:pt modelId="{9CCFB7FC-98CF-41BD-A95B-A74C63759C4C}" type="pres">
      <dgm:prSet presAssocID="{04BC0670-9FF9-4F9C-A3DB-FE46F186A784}" presName="sibTrans" presStyleCnt="0"/>
      <dgm:spPr/>
    </dgm:pt>
    <dgm:pt modelId="{8D3672B1-97D2-4A90-B905-E5BCB68E5367}" type="pres">
      <dgm:prSet presAssocID="{499DFB0B-3D97-4665-9B3B-9CB19647F057}" presName="compNode" presStyleCnt="0"/>
      <dgm:spPr/>
    </dgm:pt>
    <dgm:pt modelId="{6CB77FBE-046E-4870-94F3-8C5F0A77A174}" type="pres">
      <dgm:prSet presAssocID="{499DFB0B-3D97-4665-9B3B-9CB19647F057}" presName="bgRect" presStyleLbl="bgShp" presStyleIdx="4" presStyleCnt="6"/>
      <dgm:spPr/>
    </dgm:pt>
    <dgm:pt modelId="{6B562E8F-5624-4C20-B605-EE20D0538880}" type="pres">
      <dgm:prSet presAssocID="{499DFB0B-3D97-4665-9B3B-9CB19647F057}"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pen Folder"/>
        </a:ext>
      </dgm:extLst>
    </dgm:pt>
    <dgm:pt modelId="{E406140D-B11C-494B-A420-79A8A419A88C}" type="pres">
      <dgm:prSet presAssocID="{499DFB0B-3D97-4665-9B3B-9CB19647F057}" presName="spaceRect" presStyleCnt="0"/>
      <dgm:spPr/>
    </dgm:pt>
    <dgm:pt modelId="{F0DE7E8C-1E80-4696-956E-0715915D05ED}" type="pres">
      <dgm:prSet presAssocID="{499DFB0B-3D97-4665-9B3B-9CB19647F057}" presName="parTx" presStyleLbl="revTx" presStyleIdx="4" presStyleCnt="6">
        <dgm:presLayoutVars>
          <dgm:chMax val="0"/>
          <dgm:chPref val="0"/>
        </dgm:presLayoutVars>
      </dgm:prSet>
      <dgm:spPr/>
    </dgm:pt>
    <dgm:pt modelId="{EDD09F52-9F29-49F6-8E2A-004DB8FEEFFE}" type="pres">
      <dgm:prSet presAssocID="{3DEE1704-8731-440F-8D6C-62B312A489A9}" presName="sibTrans" presStyleCnt="0"/>
      <dgm:spPr/>
    </dgm:pt>
    <dgm:pt modelId="{AD7F63BA-AAA5-4AAE-9F3F-8B6EDF70CF1D}" type="pres">
      <dgm:prSet presAssocID="{89F32962-4634-438D-A220-EFECD2E62EE0}" presName="compNode" presStyleCnt="0"/>
      <dgm:spPr/>
    </dgm:pt>
    <dgm:pt modelId="{78A46940-78C6-4FBB-B464-42DA77DF64D3}" type="pres">
      <dgm:prSet presAssocID="{89F32962-4634-438D-A220-EFECD2E62EE0}" presName="bgRect" presStyleLbl="bgShp" presStyleIdx="5" presStyleCnt="6"/>
      <dgm:spPr/>
    </dgm:pt>
    <dgm:pt modelId="{FC0D2259-CCE2-4391-BA69-67FE2817AE56}" type="pres">
      <dgm:prSet presAssocID="{89F32962-4634-438D-A220-EFECD2E62EE0}"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Help"/>
        </a:ext>
      </dgm:extLst>
    </dgm:pt>
    <dgm:pt modelId="{E719C6EE-A4B9-4561-9D7E-A4D756DDC485}" type="pres">
      <dgm:prSet presAssocID="{89F32962-4634-438D-A220-EFECD2E62EE0}" presName="spaceRect" presStyleCnt="0"/>
      <dgm:spPr/>
    </dgm:pt>
    <dgm:pt modelId="{28B7BBC2-AA92-4029-9FF5-0BDF557FDADE}" type="pres">
      <dgm:prSet presAssocID="{89F32962-4634-438D-A220-EFECD2E62EE0}" presName="parTx" presStyleLbl="revTx" presStyleIdx="5" presStyleCnt="6">
        <dgm:presLayoutVars>
          <dgm:chMax val="0"/>
          <dgm:chPref val="0"/>
        </dgm:presLayoutVars>
      </dgm:prSet>
      <dgm:spPr/>
    </dgm:pt>
  </dgm:ptLst>
  <dgm:cxnLst>
    <dgm:cxn modelId="{B1996202-CD44-4080-A8B6-AE9318E78940}" type="presOf" srcId="{C40A6F69-27BE-4670-9344-D30D077B4828}" destId="{DB83B9B5-2B4B-4BA0-B479-8FD517248533}" srcOrd="0" destOrd="0" presId="urn:microsoft.com/office/officeart/2018/2/layout/IconVerticalSolidList"/>
    <dgm:cxn modelId="{CD4EBF1F-A633-4701-A500-54F8D78C63D2}" type="presOf" srcId="{499DFB0B-3D97-4665-9B3B-9CB19647F057}" destId="{F0DE7E8C-1E80-4696-956E-0715915D05ED}" srcOrd="0" destOrd="0" presId="urn:microsoft.com/office/officeart/2018/2/layout/IconVerticalSolidList"/>
    <dgm:cxn modelId="{C5BA6D2A-7736-46BF-B130-5BDB6FC2C95B}" srcId="{2935AECF-EA58-4471-A2EF-F8631D6DEDD7}" destId="{946EE447-2D0C-4ED0-B863-9843CAB2231D}" srcOrd="2" destOrd="0" parTransId="{F62C4C1B-05CA-4C7E-B419-06B0CE503C4E}" sibTransId="{0F9FB2D7-F953-4DCB-8428-EA80B0341CBC}"/>
    <dgm:cxn modelId="{ECB04442-9595-4F92-B957-3390C38A6651}" type="presOf" srcId="{BD153EB9-1269-4254-90D7-3C1A401C33A7}" destId="{4D68FD50-E32C-40A1-B392-82CF276C535F}" srcOrd="0" destOrd="0" presId="urn:microsoft.com/office/officeart/2018/2/layout/IconVerticalSolidList"/>
    <dgm:cxn modelId="{DD90A848-0603-4E59-8FE2-90B111C055EA}" type="presOf" srcId="{B2C7D36D-951C-4B88-A4F1-BD01F06D7B53}" destId="{45F36016-ACFA-4F30-8522-E9FC7AFD6FFB}" srcOrd="0" destOrd="0" presId="urn:microsoft.com/office/officeart/2018/2/layout/IconVerticalSolidList"/>
    <dgm:cxn modelId="{8965D04E-BDB0-416F-802B-9CFEFC9454A4}" srcId="{2935AECF-EA58-4471-A2EF-F8631D6DEDD7}" destId="{B2C7D36D-951C-4B88-A4F1-BD01F06D7B53}" srcOrd="0" destOrd="0" parTransId="{3C47AAC3-D934-4D00-B4DE-E93BCB7376C6}" sibTransId="{AE978B18-77E2-4CF0-BE91-BAA278AE056D}"/>
    <dgm:cxn modelId="{39DD708B-10FA-4E49-9982-E474D23B0A80}" srcId="{2935AECF-EA58-4471-A2EF-F8631D6DEDD7}" destId="{89F32962-4634-438D-A220-EFECD2E62EE0}" srcOrd="5" destOrd="0" parTransId="{612393CF-6FA6-409D-B4F6-D49ABF992A57}" sibTransId="{650AC731-A110-42FC-89A3-28C36B24EA21}"/>
    <dgm:cxn modelId="{985AE08E-E272-4CD6-A750-3EED3BBEF4B5}" srcId="{2935AECF-EA58-4471-A2EF-F8631D6DEDD7}" destId="{C40A6F69-27BE-4670-9344-D30D077B4828}" srcOrd="1" destOrd="0" parTransId="{A43F5EA8-3073-4CB7-80C0-8E387891E5F2}" sibTransId="{0ED3D43E-4C06-40C1-A3E9-C6AAE7E032EF}"/>
    <dgm:cxn modelId="{B93C5292-90BC-4C18-A501-27E69B90C843}" type="presOf" srcId="{2935AECF-EA58-4471-A2EF-F8631D6DEDD7}" destId="{A472FDA6-78EC-4902-A311-7DFED25A95CE}" srcOrd="0" destOrd="0" presId="urn:microsoft.com/office/officeart/2018/2/layout/IconVerticalSolidList"/>
    <dgm:cxn modelId="{57C2E49B-AC47-416A-AF03-C882FE5FF069}" srcId="{2935AECF-EA58-4471-A2EF-F8631D6DEDD7}" destId="{499DFB0B-3D97-4665-9B3B-9CB19647F057}" srcOrd="4" destOrd="0" parTransId="{EE6DA161-6751-4354-9B2D-805C74EBEDBD}" sibTransId="{3DEE1704-8731-440F-8D6C-62B312A489A9}"/>
    <dgm:cxn modelId="{5BAB84B5-122E-47AD-B947-F7F72E5947E5}" type="presOf" srcId="{946EE447-2D0C-4ED0-B863-9843CAB2231D}" destId="{2D5D6E2E-9C09-4849-B538-62E825AD2D09}" srcOrd="0" destOrd="0" presId="urn:microsoft.com/office/officeart/2018/2/layout/IconVerticalSolidList"/>
    <dgm:cxn modelId="{C4F94EC4-06C0-4AEC-B721-F41DE1C9C936}" srcId="{2935AECF-EA58-4471-A2EF-F8631D6DEDD7}" destId="{BD153EB9-1269-4254-90D7-3C1A401C33A7}" srcOrd="3" destOrd="0" parTransId="{355ADA25-BBAB-4D07-A5FA-8A879E806761}" sibTransId="{04BC0670-9FF9-4F9C-A3DB-FE46F186A784}"/>
    <dgm:cxn modelId="{743790E9-9B54-4FC0-9D67-37FAA933A608}" type="presOf" srcId="{89F32962-4634-438D-A220-EFECD2E62EE0}" destId="{28B7BBC2-AA92-4029-9FF5-0BDF557FDADE}" srcOrd="0" destOrd="0" presId="urn:microsoft.com/office/officeart/2018/2/layout/IconVerticalSolidList"/>
    <dgm:cxn modelId="{2EA5193C-466F-436B-A3D0-8990288B0AF9}" type="presParOf" srcId="{A472FDA6-78EC-4902-A311-7DFED25A95CE}" destId="{05EBF0B5-92AE-4D65-B9AF-4C96234C49D4}" srcOrd="0" destOrd="0" presId="urn:microsoft.com/office/officeart/2018/2/layout/IconVerticalSolidList"/>
    <dgm:cxn modelId="{241B65FB-7A2F-451F-A6B5-2B162C895F8A}" type="presParOf" srcId="{05EBF0B5-92AE-4D65-B9AF-4C96234C49D4}" destId="{371072E4-961B-4C42-A01D-17C68B19DC5B}" srcOrd="0" destOrd="0" presId="urn:microsoft.com/office/officeart/2018/2/layout/IconVerticalSolidList"/>
    <dgm:cxn modelId="{F4C53571-4851-4FD3-BBD4-5AB0688D1157}" type="presParOf" srcId="{05EBF0B5-92AE-4D65-B9AF-4C96234C49D4}" destId="{4374B0F3-4FF8-4557-834F-85036F4C445E}" srcOrd="1" destOrd="0" presId="urn:microsoft.com/office/officeart/2018/2/layout/IconVerticalSolidList"/>
    <dgm:cxn modelId="{EA85E0CA-535E-46F5-9E32-974EE23BE08E}" type="presParOf" srcId="{05EBF0B5-92AE-4D65-B9AF-4C96234C49D4}" destId="{1E5579A8-06CC-46DC-BB3D-E4C64280331C}" srcOrd="2" destOrd="0" presId="urn:microsoft.com/office/officeart/2018/2/layout/IconVerticalSolidList"/>
    <dgm:cxn modelId="{6500A016-111E-4162-88FD-74EF5323746D}" type="presParOf" srcId="{05EBF0B5-92AE-4D65-B9AF-4C96234C49D4}" destId="{45F36016-ACFA-4F30-8522-E9FC7AFD6FFB}" srcOrd="3" destOrd="0" presId="urn:microsoft.com/office/officeart/2018/2/layout/IconVerticalSolidList"/>
    <dgm:cxn modelId="{5F524F7B-7E13-4559-9B04-E663B17AA48C}" type="presParOf" srcId="{A472FDA6-78EC-4902-A311-7DFED25A95CE}" destId="{3F28E26D-5D90-42ED-9DAF-37EBECDB986C}" srcOrd="1" destOrd="0" presId="urn:microsoft.com/office/officeart/2018/2/layout/IconVerticalSolidList"/>
    <dgm:cxn modelId="{0BE584EC-4631-4FFD-B5AD-340AE1AB581B}" type="presParOf" srcId="{A472FDA6-78EC-4902-A311-7DFED25A95CE}" destId="{EF48D985-E24A-4078-B467-E7329BC693BC}" srcOrd="2" destOrd="0" presId="urn:microsoft.com/office/officeart/2018/2/layout/IconVerticalSolidList"/>
    <dgm:cxn modelId="{9F8152FB-261A-456A-BCFD-A7CF6FC62401}" type="presParOf" srcId="{EF48D985-E24A-4078-B467-E7329BC693BC}" destId="{C3E8F665-0596-424D-A045-BF2F4700E991}" srcOrd="0" destOrd="0" presId="urn:microsoft.com/office/officeart/2018/2/layout/IconVerticalSolidList"/>
    <dgm:cxn modelId="{BECE12A2-4DB9-4529-8C85-753B39631006}" type="presParOf" srcId="{EF48D985-E24A-4078-B467-E7329BC693BC}" destId="{AF3909FD-1E8F-4C94-BBFB-13ABBE9391A0}" srcOrd="1" destOrd="0" presId="urn:microsoft.com/office/officeart/2018/2/layout/IconVerticalSolidList"/>
    <dgm:cxn modelId="{7B44D48B-4A25-4FFB-801C-AE56D36E4B11}" type="presParOf" srcId="{EF48D985-E24A-4078-B467-E7329BC693BC}" destId="{89AE68E7-05CE-4549-B6F4-5BFC7269CE01}" srcOrd="2" destOrd="0" presId="urn:microsoft.com/office/officeart/2018/2/layout/IconVerticalSolidList"/>
    <dgm:cxn modelId="{F6C4786A-948A-408C-A9E6-58E6F8F383C8}" type="presParOf" srcId="{EF48D985-E24A-4078-B467-E7329BC693BC}" destId="{DB83B9B5-2B4B-4BA0-B479-8FD517248533}" srcOrd="3" destOrd="0" presId="urn:microsoft.com/office/officeart/2018/2/layout/IconVerticalSolidList"/>
    <dgm:cxn modelId="{280413C6-3F92-425D-862F-C1FC9690BCE4}" type="presParOf" srcId="{A472FDA6-78EC-4902-A311-7DFED25A95CE}" destId="{FD0009D1-7506-463D-B290-499C9006DF86}" srcOrd="3" destOrd="0" presId="urn:microsoft.com/office/officeart/2018/2/layout/IconVerticalSolidList"/>
    <dgm:cxn modelId="{F9556F8A-07B9-4D55-B429-64BB07FAECE7}" type="presParOf" srcId="{A472FDA6-78EC-4902-A311-7DFED25A95CE}" destId="{BD8D7248-F311-473D-BC3F-7D61426126EF}" srcOrd="4" destOrd="0" presId="urn:microsoft.com/office/officeart/2018/2/layout/IconVerticalSolidList"/>
    <dgm:cxn modelId="{9E7A78B9-840E-4216-B6F5-31A3B2AE9B76}" type="presParOf" srcId="{BD8D7248-F311-473D-BC3F-7D61426126EF}" destId="{3131AD19-75DE-4CC0-8156-EBEE089AC762}" srcOrd="0" destOrd="0" presId="urn:microsoft.com/office/officeart/2018/2/layout/IconVerticalSolidList"/>
    <dgm:cxn modelId="{9AC470BE-9027-4885-81C6-D11FAFECB529}" type="presParOf" srcId="{BD8D7248-F311-473D-BC3F-7D61426126EF}" destId="{12F1346D-88B0-4623-9E52-38D48A756D5F}" srcOrd="1" destOrd="0" presId="urn:microsoft.com/office/officeart/2018/2/layout/IconVerticalSolidList"/>
    <dgm:cxn modelId="{1CEA9CFA-FED9-45C5-B0A2-C5B4F406C8A4}" type="presParOf" srcId="{BD8D7248-F311-473D-BC3F-7D61426126EF}" destId="{2E20F040-33C4-4E34-B457-176924EC7E79}" srcOrd="2" destOrd="0" presId="urn:microsoft.com/office/officeart/2018/2/layout/IconVerticalSolidList"/>
    <dgm:cxn modelId="{A68C05AD-C110-4756-AA33-1E4EFFACBCAD}" type="presParOf" srcId="{BD8D7248-F311-473D-BC3F-7D61426126EF}" destId="{2D5D6E2E-9C09-4849-B538-62E825AD2D09}" srcOrd="3" destOrd="0" presId="urn:microsoft.com/office/officeart/2018/2/layout/IconVerticalSolidList"/>
    <dgm:cxn modelId="{464394A8-B779-40D4-ADAB-615F0F53AA70}" type="presParOf" srcId="{A472FDA6-78EC-4902-A311-7DFED25A95CE}" destId="{194EB609-C3E1-45DC-8769-468FE52BCD32}" srcOrd="5" destOrd="0" presId="urn:microsoft.com/office/officeart/2018/2/layout/IconVerticalSolidList"/>
    <dgm:cxn modelId="{7EAE021F-4667-4E6B-B53C-CC8491A2FE60}" type="presParOf" srcId="{A472FDA6-78EC-4902-A311-7DFED25A95CE}" destId="{0524439F-12BC-4D42-BB2E-006C9D710A6B}" srcOrd="6" destOrd="0" presId="urn:microsoft.com/office/officeart/2018/2/layout/IconVerticalSolidList"/>
    <dgm:cxn modelId="{15522393-F712-4157-9B66-FF5B434057A7}" type="presParOf" srcId="{0524439F-12BC-4D42-BB2E-006C9D710A6B}" destId="{CCDFF16C-C88F-40FE-A356-FEE3D49AD170}" srcOrd="0" destOrd="0" presId="urn:microsoft.com/office/officeart/2018/2/layout/IconVerticalSolidList"/>
    <dgm:cxn modelId="{2CEBCFBC-2C94-4336-9EBE-E29396A30436}" type="presParOf" srcId="{0524439F-12BC-4D42-BB2E-006C9D710A6B}" destId="{50E615C6-128A-4FDE-91BA-44B838AEA066}" srcOrd="1" destOrd="0" presId="urn:microsoft.com/office/officeart/2018/2/layout/IconVerticalSolidList"/>
    <dgm:cxn modelId="{0B4B47D5-1F9F-4FAE-953C-549D91AEDAEB}" type="presParOf" srcId="{0524439F-12BC-4D42-BB2E-006C9D710A6B}" destId="{CE06FBCD-963E-4354-B569-0388F39D2DD5}" srcOrd="2" destOrd="0" presId="urn:microsoft.com/office/officeart/2018/2/layout/IconVerticalSolidList"/>
    <dgm:cxn modelId="{CE28DD15-6832-4407-B630-A17DC664CF30}" type="presParOf" srcId="{0524439F-12BC-4D42-BB2E-006C9D710A6B}" destId="{4D68FD50-E32C-40A1-B392-82CF276C535F}" srcOrd="3" destOrd="0" presId="urn:microsoft.com/office/officeart/2018/2/layout/IconVerticalSolidList"/>
    <dgm:cxn modelId="{58B6C256-C7D5-40E4-95F3-6CAEABDD16F0}" type="presParOf" srcId="{A472FDA6-78EC-4902-A311-7DFED25A95CE}" destId="{9CCFB7FC-98CF-41BD-A95B-A74C63759C4C}" srcOrd="7" destOrd="0" presId="urn:microsoft.com/office/officeart/2018/2/layout/IconVerticalSolidList"/>
    <dgm:cxn modelId="{FE7B4B74-61A0-464E-A498-12C0B789FA39}" type="presParOf" srcId="{A472FDA6-78EC-4902-A311-7DFED25A95CE}" destId="{8D3672B1-97D2-4A90-B905-E5BCB68E5367}" srcOrd="8" destOrd="0" presId="urn:microsoft.com/office/officeart/2018/2/layout/IconVerticalSolidList"/>
    <dgm:cxn modelId="{2D1BCDDD-04FB-402C-A0B1-B8FC8E1914EA}" type="presParOf" srcId="{8D3672B1-97D2-4A90-B905-E5BCB68E5367}" destId="{6CB77FBE-046E-4870-94F3-8C5F0A77A174}" srcOrd="0" destOrd="0" presId="urn:microsoft.com/office/officeart/2018/2/layout/IconVerticalSolidList"/>
    <dgm:cxn modelId="{238F6907-DFB3-4C11-A417-91099F35526A}" type="presParOf" srcId="{8D3672B1-97D2-4A90-B905-E5BCB68E5367}" destId="{6B562E8F-5624-4C20-B605-EE20D0538880}" srcOrd="1" destOrd="0" presId="urn:microsoft.com/office/officeart/2018/2/layout/IconVerticalSolidList"/>
    <dgm:cxn modelId="{BAC72BA1-5742-4234-AF4C-5AE426380EDC}" type="presParOf" srcId="{8D3672B1-97D2-4A90-B905-E5BCB68E5367}" destId="{E406140D-B11C-494B-A420-79A8A419A88C}" srcOrd="2" destOrd="0" presId="urn:microsoft.com/office/officeart/2018/2/layout/IconVerticalSolidList"/>
    <dgm:cxn modelId="{9DFD4072-124B-4885-A912-A380C242AAE2}" type="presParOf" srcId="{8D3672B1-97D2-4A90-B905-E5BCB68E5367}" destId="{F0DE7E8C-1E80-4696-956E-0715915D05ED}" srcOrd="3" destOrd="0" presId="urn:microsoft.com/office/officeart/2018/2/layout/IconVerticalSolidList"/>
    <dgm:cxn modelId="{4991536E-9EDF-423A-AF66-B22726904235}" type="presParOf" srcId="{A472FDA6-78EC-4902-A311-7DFED25A95CE}" destId="{EDD09F52-9F29-49F6-8E2A-004DB8FEEFFE}" srcOrd="9" destOrd="0" presId="urn:microsoft.com/office/officeart/2018/2/layout/IconVerticalSolidList"/>
    <dgm:cxn modelId="{4B061DF0-527D-4B2D-97DD-A1DC807FACE5}" type="presParOf" srcId="{A472FDA6-78EC-4902-A311-7DFED25A95CE}" destId="{AD7F63BA-AAA5-4AAE-9F3F-8B6EDF70CF1D}" srcOrd="10" destOrd="0" presId="urn:microsoft.com/office/officeart/2018/2/layout/IconVerticalSolidList"/>
    <dgm:cxn modelId="{F2E863C8-040C-40B2-B65B-53A80A0CBAC8}" type="presParOf" srcId="{AD7F63BA-AAA5-4AAE-9F3F-8B6EDF70CF1D}" destId="{78A46940-78C6-4FBB-B464-42DA77DF64D3}" srcOrd="0" destOrd="0" presId="urn:microsoft.com/office/officeart/2018/2/layout/IconVerticalSolidList"/>
    <dgm:cxn modelId="{86E8B820-3125-4967-A205-C264963A6D07}" type="presParOf" srcId="{AD7F63BA-AAA5-4AAE-9F3F-8B6EDF70CF1D}" destId="{FC0D2259-CCE2-4391-BA69-67FE2817AE56}" srcOrd="1" destOrd="0" presId="urn:microsoft.com/office/officeart/2018/2/layout/IconVerticalSolidList"/>
    <dgm:cxn modelId="{EF3F3C3D-5998-484A-BA51-53883E5A4991}" type="presParOf" srcId="{AD7F63BA-AAA5-4AAE-9F3F-8B6EDF70CF1D}" destId="{E719C6EE-A4B9-4561-9D7E-A4D756DDC485}" srcOrd="2" destOrd="0" presId="urn:microsoft.com/office/officeart/2018/2/layout/IconVerticalSolidList"/>
    <dgm:cxn modelId="{A67001A8-10FB-4BBE-AC5F-70D0423A18E9}" type="presParOf" srcId="{AD7F63BA-AAA5-4AAE-9F3F-8B6EDF70CF1D}" destId="{28B7BBC2-AA92-4029-9FF5-0BDF557FDAD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494596-39FF-47A8-A070-F4AAED7022BA}" type="doc">
      <dgm:prSet loTypeId="urn:microsoft.com/office/officeart/2018/2/layout/IconVerticalSolidList" loCatId="icon" qsTypeId="urn:microsoft.com/office/officeart/2005/8/quickstyle/simple4" qsCatId="simple" csTypeId="urn:microsoft.com/office/officeart/2018/5/colors/Iconchunking_neutralicontext_colorful1" csCatId="colorful" phldr="1"/>
      <dgm:spPr/>
      <dgm:t>
        <a:bodyPr/>
        <a:lstStyle/>
        <a:p>
          <a:endParaRPr lang="en-US"/>
        </a:p>
      </dgm:t>
    </dgm:pt>
    <dgm:pt modelId="{EBA8527F-3FB2-4E2E-8E7D-390696EE2A74}">
      <dgm:prSet custT="1"/>
      <dgm:spPr/>
      <dgm:t>
        <a:bodyPr/>
        <a:lstStyle/>
        <a:p>
          <a:pPr>
            <a:lnSpc>
              <a:spcPct val="100000"/>
            </a:lnSpc>
          </a:pPr>
          <a:r>
            <a:rPr lang="en-GB" sz="2000" b="1" dirty="0">
              <a:solidFill>
                <a:schemeClr val="tx1"/>
              </a:solidFill>
              <a:latin typeface="Calibri" panose="020F0502020204030204" pitchFamily="34" charset="0"/>
              <a:cs typeface="Calibri" panose="020F0502020204030204" pitchFamily="34" charset="0"/>
            </a:rPr>
            <a:t>Department of Health</a:t>
          </a:r>
          <a:r>
            <a:rPr lang="en-GB" sz="2000" dirty="0">
              <a:solidFill>
                <a:schemeClr val="tx1"/>
              </a:solidFill>
              <a:latin typeface="Calibri" panose="020F0502020204030204" pitchFamily="34" charset="0"/>
              <a:cs typeface="Calibri" panose="020F0502020204030204" pitchFamily="34" charset="0"/>
            </a:rPr>
            <a:t> (2014)  ‘</a:t>
          </a:r>
          <a:r>
            <a:rPr lang="en-GB" sz="2000" i="1" dirty="0">
              <a:solidFill>
                <a:schemeClr val="tx1"/>
              </a:solidFill>
              <a:latin typeface="Calibri" panose="020F0502020204030204" pitchFamily="34" charset="0"/>
              <a:cs typeface="Calibri" panose="020F0502020204030204" pitchFamily="34" charset="0"/>
            </a:rPr>
            <a:t>Guidance: Positive and Proactive Care: Reducing the need for physical interventions’ </a:t>
          </a:r>
          <a:endParaRPr lang="en-US" sz="2000" dirty="0">
            <a:solidFill>
              <a:schemeClr val="tx1"/>
            </a:solidFill>
            <a:latin typeface="Calibri" panose="020F0502020204030204" pitchFamily="34" charset="0"/>
            <a:cs typeface="Calibri" panose="020F0502020204030204" pitchFamily="34" charset="0"/>
          </a:endParaRPr>
        </a:p>
      </dgm:t>
    </dgm:pt>
    <dgm:pt modelId="{16BE21B4-E809-46C9-8504-9FC5BC1F25AA}" type="parTrans" cxnId="{35C0E18B-28CC-47A9-B7D2-B51F429F87D3}">
      <dgm:prSet/>
      <dgm:spPr/>
      <dgm:t>
        <a:bodyPr/>
        <a:lstStyle/>
        <a:p>
          <a:endParaRPr lang="en-US"/>
        </a:p>
      </dgm:t>
    </dgm:pt>
    <dgm:pt modelId="{3D21D94E-3A98-4675-A59E-A2800513900B}" type="sibTrans" cxnId="{35C0E18B-28CC-47A9-B7D2-B51F429F87D3}">
      <dgm:prSet/>
      <dgm:spPr/>
      <dgm:t>
        <a:bodyPr/>
        <a:lstStyle/>
        <a:p>
          <a:endParaRPr lang="en-US"/>
        </a:p>
      </dgm:t>
    </dgm:pt>
    <dgm:pt modelId="{0A5231E2-8FCE-4226-9272-EE2255AB086C}">
      <dgm:prSet custT="1"/>
      <dgm:spPr/>
      <dgm:t>
        <a:bodyPr/>
        <a:lstStyle/>
        <a:p>
          <a:pPr>
            <a:lnSpc>
              <a:spcPct val="100000"/>
            </a:lnSpc>
          </a:pPr>
          <a:r>
            <a:rPr lang="en-GB" sz="2000" b="1" dirty="0">
              <a:solidFill>
                <a:schemeClr val="tx1"/>
              </a:solidFill>
              <a:latin typeface="Calibri" panose="020F0502020204030204" pitchFamily="34" charset="0"/>
              <a:cs typeface="Calibri" panose="020F0502020204030204" pitchFamily="34" charset="0"/>
            </a:rPr>
            <a:t>Mental Health Act </a:t>
          </a:r>
          <a:r>
            <a:rPr lang="en-GB" sz="2000" dirty="0">
              <a:solidFill>
                <a:schemeClr val="tx1"/>
              </a:solidFill>
              <a:latin typeface="Calibri" panose="020F0502020204030204" pitchFamily="34" charset="0"/>
              <a:cs typeface="Calibri" panose="020F0502020204030204" pitchFamily="34" charset="0"/>
            </a:rPr>
            <a:t>(1983) ‘</a:t>
          </a:r>
          <a:r>
            <a:rPr lang="en-GB" sz="2000" i="1" dirty="0">
              <a:solidFill>
                <a:schemeClr val="tx1"/>
              </a:solidFill>
              <a:latin typeface="Calibri" panose="020F0502020204030204" pitchFamily="34" charset="0"/>
              <a:cs typeface="Calibri" panose="020F0502020204030204" pitchFamily="34" charset="0"/>
            </a:rPr>
            <a:t>Code of practice’ </a:t>
          </a:r>
          <a:endParaRPr lang="en-US" sz="2000" dirty="0">
            <a:solidFill>
              <a:schemeClr val="tx1"/>
            </a:solidFill>
            <a:latin typeface="Calibri" panose="020F0502020204030204" pitchFamily="34" charset="0"/>
            <a:cs typeface="Calibri" panose="020F0502020204030204" pitchFamily="34" charset="0"/>
          </a:endParaRPr>
        </a:p>
      </dgm:t>
    </dgm:pt>
    <dgm:pt modelId="{84C9595E-70BC-42A6-A7DC-672D193761FA}" type="parTrans" cxnId="{BAD1F5E8-A5F7-45F0-857F-E0F2E022E011}">
      <dgm:prSet/>
      <dgm:spPr/>
      <dgm:t>
        <a:bodyPr/>
        <a:lstStyle/>
        <a:p>
          <a:endParaRPr lang="en-US"/>
        </a:p>
      </dgm:t>
    </dgm:pt>
    <dgm:pt modelId="{4BA9F8C0-B2B8-472D-AF19-EFBF2EEF9D8D}" type="sibTrans" cxnId="{BAD1F5E8-A5F7-45F0-857F-E0F2E022E011}">
      <dgm:prSet/>
      <dgm:spPr/>
      <dgm:t>
        <a:bodyPr/>
        <a:lstStyle/>
        <a:p>
          <a:endParaRPr lang="en-US"/>
        </a:p>
      </dgm:t>
    </dgm:pt>
    <dgm:pt modelId="{DE5FF386-4056-4820-9540-141CE8A5A870}">
      <dgm:prSet custT="1"/>
      <dgm:spPr/>
      <dgm:t>
        <a:bodyPr/>
        <a:lstStyle/>
        <a:p>
          <a:pPr>
            <a:lnSpc>
              <a:spcPct val="100000"/>
            </a:lnSpc>
          </a:pPr>
          <a:r>
            <a:rPr lang="en-GB" sz="2000" b="1" dirty="0">
              <a:solidFill>
                <a:schemeClr val="tx1"/>
              </a:solidFill>
              <a:latin typeface="Calibri" panose="020F0502020204030204" pitchFamily="34" charset="0"/>
              <a:cs typeface="Calibri" panose="020F0502020204030204" pitchFamily="34" charset="0"/>
            </a:rPr>
            <a:t>NICE guidance </a:t>
          </a:r>
          <a:r>
            <a:rPr lang="en-GB" sz="2000" dirty="0">
              <a:solidFill>
                <a:schemeClr val="tx1"/>
              </a:solidFill>
              <a:latin typeface="Calibri" panose="020F0502020204030204" pitchFamily="34" charset="0"/>
              <a:cs typeface="Calibri" panose="020F0502020204030204" pitchFamily="34" charset="0"/>
            </a:rPr>
            <a:t>(2015) ‘</a:t>
          </a:r>
          <a:r>
            <a:rPr lang="en-GB" sz="2000" i="1" dirty="0">
              <a:solidFill>
                <a:schemeClr val="tx1"/>
              </a:solidFill>
              <a:latin typeface="Calibri" panose="020F0502020204030204" pitchFamily="34" charset="0"/>
              <a:cs typeface="Calibri" panose="020F0502020204030204" pitchFamily="34" charset="0"/>
            </a:rPr>
            <a:t>Violence and aggression: short-term management in mental health, health and community settings’</a:t>
          </a:r>
          <a:endParaRPr lang="en-US" sz="2000" dirty="0">
            <a:solidFill>
              <a:schemeClr val="tx1"/>
            </a:solidFill>
            <a:latin typeface="Calibri" panose="020F0502020204030204" pitchFamily="34" charset="0"/>
            <a:cs typeface="Calibri" panose="020F0502020204030204" pitchFamily="34" charset="0"/>
          </a:endParaRPr>
        </a:p>
      </dgm:t>
    </dgm:pt>
    <dgm:pt modelId="{C4FE3348-3AB0-4B3B-AB13-C563D876E740}" type="parTrans" cxnId="{D8F63628-C79F-417F-867F-A6CF66B032AB}">
      <dgm:prSet/>
      <dgm:spPr/>
      <dgm:t>
        <a:bodyPr/>
        <a:lstStyle/>
        <a:p>
          <a:endParaRPr lang="en-US"/>
        </a:p>
      </dgm:t>
    </dgm:pt>
    <dgm:pt modelId="{0D82B2A6-2763-4E5C-BF95-C279A2BA5215}" type="sibTrans" cxnId="{D8F63628-C79F-417F-867F-A6CF66B032AB}">
      <dgm:prSet/>
      <dgm:spPr/>
      <dgm:t>
        <a:bodyPr/>
        <a:lstStyle/>
        <a:p>
          <a:endParaRPr lang="en-US"/>
        </a:p>
      </dgm:t>
    </dgm:pt>
    <dgm:pt modelId="{ADCFD85F-03E3-446A-917A-CEAF118F9227}">
      <dgm:prSet custT="1"/>
      <dgm:spPr/>
      <dgm:t>
        <a:bodyPr/>
        <a:lstStyle/>
        <a:p>
          <a:pPr>
            <a:lnSpc>
              <a:spcPct val="100000"/>
            </a:lnSpc>
          </a:pPr>
          <a:r>
            <a:rPr lang="en-GB" sz="2000" b="1" dirty="0">
              <a:solidFill>
                <a:schemeClr val="tx1"/>
              </a:solidFill>
              <a:latin typeface="Calibri" panose="020F0502020204030204" pitchFamily="34" charset="0"/>
              <a:cs typeface="Calibri" panose="020F0502020204030204" pitchFamily="34" charset="0"/>
            </a:rPr>
            <a:t>NHS England </a:t>
          </a:r>
          <a:r>
            <a:rPr lang="en-GB" sz="2000" dirty="0">
              <a:solidFill>
                <a:schemeClr val="tx1"/>
              </a:solidFill>
              <a:latin typeface="Calibri" panose="020F0502020204030204" pitchFamily="34" charset="0"/>
              <a:cs typeface="Calibri" panose="020F0502020204030204" pitchFamily="34" charset="0"/>
            </a:rPr>
            <a:t>(2016) ‘</a:t>
          </a:r>
          <a:r>
            <a:rPr lang="en-GB" sz="2000" i="1" dirty="0">
              <a:solidFill>
                <a:schemeClr val="tx1"/>
              </a:solidFill>
              <a:latin typeface="Calibri" panose="020F0502020204030204" pitchFamily="34" charset="0"/>
              <a:cs typeface="Calibri" panose="020F0502020204030204" pitchFamily="34" charset="0"/>
            </a:rPr>
            <a:t>Reducing Restrictive Practices within Adult Low and Medium Secure Services’</a:t>
          </a:r>
          <a:endParaRPr lang="en-US" sz="2000" dirty="0">
            <a:solidFill>
              <a:schemeClr val="tx1"/>
            </a:solidFill>
            <a:latin typeface="Calibri" panose="020F0502020204030204" pitchFamily="34" charset="0"/>
            <a:cs typeface="Calibri" panose="020F0502020204030204" pitchFamily="34" charset="0"/>
          </a:endParaRPr>
        </a:p>
      </dgm:t>
    </dgm:pt>
    <dgm:pt modelId="{E305899E-8AE7-4F3E-8CEF-87AAEB773A9D}" type="parTrans" cxnId="{D7854E39-F992-4CE8-95B9-97F1EA2EB309}">
      <dgm:prSet/>
      <dgm:spPr/>
      <dgm:t>
        <a:bodyPr/>
        <a:lstStyle/>
        <a:p>
          <a:endParaRPr lang="en-US"/>
        </a:p>
      </dgm:t>
    </dgm:pt>
    <dgm:pt modelId="{45A224F2-000F-4B86-A618-79607823C873}" type="sibTrans" cxnId="{D7854E39-F992-4CE8-95B9-97F1EA2EB309}">
      <dgm:prSet/>
      <dgm:spPr/>
      <dgm:t>
        <a:bodyPr/>
        <a:lstStyle/>
        <a:p>
          <a:endParaRPr lang="en-US"/>
        </a:p>
      </dgm:t>
    </dgm:pt>
    <dgm:pt modelId="{408D948A-187F-458F-A484-68419EBD1224}">
      <dgm:prSet custT="1"/>
      <dgm:spPr/>
      <dgm:t>
        <a:bodyPr/>
        <a:lstStyle/>
        <a:p>
          <a:pPr>
            <a:lnSpc>
              <a:spcPct val="100000"/>
            </a:lnSpc>
          </a:pPr>
          <a:r>
            <a:rPr lang="en-GB" sz="2000" b="1" dirty="0">
              <a:solidFill>
                <a:schemeClr val="tx1"/>
              </a:solidFill>
              <a:latin typeface="Calibri" panose="020F0502020204030204" pitchFamily="34" charset="0"/>
              <a:cs typeface="Calibri" panose="020F0502020204030204" pitchFamily="34" charset="0"/>
            </a:rPr>
            <a:t>Royal College of Occupational Therapists </a:t>
          </a:r>
          <a:r>
            <a:rPr lang="en-GB" sz="2000" dirty="0">
              <a:solidFill>
                <a:schemeClr val="tx1"/>
              </a:solidFill>
              <a:latin typeface="Calibri" panose="020F0502020204030204" pitchFamily="34" charset="0"/>
              <a:cs typeface="Calibri" panose="020F0502020204030204" pitchFamily="34" charset="0"/>
            </a:rPr>
            <a:t>(2015) ‘</a:t>
          </a:r>
          <a:r>
            <a:rPr lang="en-GB" sz="2000" i="1" dirty="0">
              <a:solidFill>
                <a:schemeClr val="tx1"/>
              </a:solidFill>
              <a:latin typeface="Calibri" panose="020F0502020204030204" pitchFamily="34" charset="0"/>
              <a:cs typeface="Calibri" panose="020F0502020204030204" pitchFamily="34" charset="0"/>
            </a:rPr>
            <a:t>Occupational therapists’ use of occupation-based practise in secure hospitals</a:t>
          </a:r>
          <a:r>
            <a:rPr lang="en-GB" sz="2000" dirty="0">
              <a:solidFill>
                <a:schemeClr val="tx1"/>
              </a:solidFill>
              <a:latin typeface="Calibri" panose="020F0502020204030204" pitchFamily="34" charset="0"/>
              <a:cs typeface="Calibri" panose="020F0502020204030204" pitchFamily="34" charset="0"/>
            </a:rPr>
            <a:t>’ </a:t>
          </a:r>
          <a:endParaRPr lang="en-US" sz="2000" dirty="0">
            <a:solidFill>
              <a:schemeClr val="tx1"/>
            </a:solidFill>
            <a:latin typeface="Calibri" panose="020F0502020204030204" pitchFamily="34" charset="0"/>
            <a:cs typeface="Calibri" panose="020F0502020204030204" pitchFamily="34" charset="0"/>
          </a:endParaRPr>
        </a:p>
      </dgm:t>
    </dgm:pt>
    <dgm:pt modelId="{2AA29678-FC56-49A4-BFD1-5251BB06AA88}" type="parTrans" cxnId="{B152BAE1-DE3E-4F7B-9438-4EFF6D8B9851}">
      <dgm:prSet/>
      <dgm:spPr/>
      <dgm:t>
        <a:bodyPr/>
        <a:lstStyle/>
        <a:p>
          <a:endParaRPr lang="en-US"/>
        </a:p>
      </dgm:t>
    </dgm:pt>
    <dgm:pt modelId="{8FD2B1EB-7FF4-4F45-882C-D367137EF41B}" type="sibTrans" cxnId="{B152BAE1-DE3E-4F7B-9438-4EFF6D8B9851}">
      <dgm:prSet/>
      <dgm:spPr/>
      <dgm:t>
        <a:bodyPr/>
        <a:lstStyle/>
        <a:p>
          <a:endParaRPr lang="en-US"/>
        </a:p>
      </dgm:t>
    </dgm:pt>
    <dgm:pt modelId="{28CAD22E-CDA3-4CEA-9529-3859C1967436}" type="pres">
      <dgm:prSet presAssocID="{F8494596-39FF-47A8-A070-F4AAED7022BA}" presName="root" presStyleCnt="0">
        <dgm:presLayoutVars>
          <dgm:dir/>
          <dgm:resizeHandles val="exact"/>
        </dgm:presLayoutVars>
      </dgm:prSet>
      <dgm:spPr/>
    </dgm:pt>
    <dgm:pt modelId="{4ED6C4BE-A4E9-4AD7-B440-E3DB787E9345}" type="pres">
      <dgm:prSet presAssocID="{EBA8527F-3FB2-4E2E-8E7D-390696EE2A74}" presName="compNode" presStyleCnt="0"/>
      <dgm:spPr/>
    </dgm:pt>
    <dgm:pt modelId="{DACF8985-2CCE-4AB1-BA46-7B933CC4AF58}" type="pres">
      <dgm:prSet presAssocID="{EBA8527F-3FB2-4E2E-8E7D-390696EE2A74}" presName="bgRect" presStyleLbl="bgShp" presStyleIdx="0" presStyleCnt="5"/>
      <dgm:spPr/>
    </dgm:pt>
    <dgm:pt modelId="{A490A3C8-782D-4057-A6BC-FFCD8344F514}" type="pres">
      <dgm:prSet presAssocID="{EBA8527F-3FB2-4E2E-8E7D-390696EE2A7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848DB634-2A1F-4C1F-AAD0-2F1FFFF87AA6}" type="pres">
      <dgm:prSet presAssocID="{EBA8527F-3FB2-4E2E-8E7D-390696EE2A74}" presName="spaceRect" presStyleCnt="0"/>
      <dgm:spPr/>
    </dgm:pt>
    <dgm:pt modelId="{07EC64DD-788B-40AF-82D4-E850252CA4FA}" type="pres">
      <dgm:prSet presAssocID="{EBA8527F-3FB2-4E2E-8E7D-390696EE2A74}" presName="parTx" presStyleLbl="revTx" presStyleIdx="0" presStyleCnt="5">
        <dgm:presLayoutVars>
          <dgm:chMax val="0"/>
          <dgm:chPref val="0"/>
        </dgm:presLayoutVars>
      </dgm:prSet>
      <dgm:spPr/>
    </dgm:pt>
    <dgm:pt modelId="{C1E16D5D-A60A-4C41-B64E-B8B0C6B06DA9}" type="pres">
      <dgm:prSet presAssocID="{3D21D94E-3A98-4675-A59E-A2800513900B}" presName="sibTrans" presStyleCnt="0"/>
      <dgm:spPr/>
    </dgm:pt>
    <dgm:pt modelId="{7E808D33-6FCD-417F-8A3B-42DBDC313334}" type="pres">
      <dgm:prSet presAssocID="{0A5231E2-8FCE-4226-9272-EE2255AB086C}" presName="compNode" presStyleCnt="0"/>
      <dgm:spPr/>
    </dgm:pt>
    <dgm:pt modelId="{270CD229-EAEE-4F27-A6D9-BD742822A057}" type="pres">
      <dgm:prSet presAssocID="{0A5231E2-8FCE-4226-9272-EE2255AB086C}" presName="bgRect" presStyleLbl="bgShp" presStyleIdx="1" presStyleCnt="5" custLinFactNeighborX="-621" custLinFactNeighborY="-574"/>
      <dgm:spPr/>
    </dgm:pt>
    <dgm:pt modelId="{CAA49DAB-7C29-4FC1-A179-53E3ABB48A91}" type="pres">
      <dgm:prSet presAssocID="{0A5231E2-8FCE-4226-9272-EE2255AB086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humbs Up Sign"/>
        </a:ext>
      </dgm:extLst>
    </dgm:pt>
    <dgm:pt modelId="{5D6341BF-BB71-4A8C-8706-B5F44486521D}" type="pres">
      <dgm:prSet presAssocID="{0A5231E2-8FCE-4226-9272-EE2255AB086C}" presName="spaceRect" presStyleCnt="0"/>
      <dgm:spPr/>
    </dgm:pt>
    <dgm:pt modelId="{8FC5CA31-7017-4E67-BE53-07B39507737B}" type="pres">
      <dgm:prSet presAssocID="{0A5231E2-8FCE-4226-9272-EE2255AB086C}" presName="parTx" presStyleLbl="revTx" presStyleIdx="1" presStyleCnt="5">
        <dgm:presLayoutVars>
          <dgm:chMax val="0"/>
          <dgm:chPref val="0"/>
        </dgm:presLayoutVars>
      </dgm:prSet>
      <dgm:spPr/>
    </dgm:pt>
    <dgm:pt modelId="{7A32EA29-51E0-40CC-8A87-22EEBFF517CD}" type="pres">
      <dgm:prSet presAssocID="{4BA9F8C0-B2B8-472D-AF19-EFBF2EEF9D8D}" presName="sibTrans" presStyleCnt="0"/>
      <dgm:spPr/>
    </dgm:pt>
    <dgm:pt modelId="{28E4FC8B-75DB-4547-99D8-51405FE3F86A}" type="pres">
      <dgm:prSet presAssocID="{DE5FF386-4056-4820-9540-141CE8A5A870}" presName="compNode" presStyleCnt="0"/>
      <dgm:spPr/>
    </dgm:pt>
    <dgm:pt modelId="{880E9ECC-D87E-402B-BA07-4D88CAB38D48}" type="pres">
      <dgm:prSet presAssocID="{DE5FF386-4056-4820-9540-141CE8A5A870}" presName="bgRect" presStyleLbl="bgShp" presStyleIdx="2" presStyleCnt="5"/>
      <dgm:spPr/>
    </dgm:pt>
    <dgm:pt modelId="{85E68272-E423-4C90-804F-BD488DAB95BC}" type="pres">
      <dgm:prSet presAssocID="{DE5FF386-4056-4820-9540-141CE8A5A87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5C17DE6A-3C4A-4882-8AB8-B0E43EB41CF8}" type="pres">
      <dgm:prSet presAssocID="{DE5FF386-4056-4820-9540-141CE8A5A870}" presName="spaceRect" presStyleCnt="0"/>
      <dgm:spPr/>
    </dgm:pt>
    <dgm:pt modelId="{2D9CE586-FEF5-48C1-B463-ACDCB8B16C87}" type="pres">
      <dgm:prSet presAssocID="{DE5FF386-4056-4820-9540-141CE8A5A870}" presName="parTx" presStyleLbl="revTx" presStyleIdx="2" presStyleCnt="5">
        <dgm:presLayoutVars>
          <dgm:chMax val="0"/>
          <dgm:chPref val="0"/>
        </dgm:presLayoutVars>
      </dgm:prSet>
      <dgm:spPr/>
    </dgm:pt>
    <dgm:pt modelId="{092192FB-8499-43B2-9FC7-66901B02426D}" type="pres">
      <dgm:prSet presAssocID="{0D82B2A6-2763-4E5C-BF95-C279A2BA5215}" presName="sibTrans" presStyleCnt="0"/>
      <dgm:spPr/>
    </dgm:pt>
    <dgm:pt modelId="{1AF64284-0262-4CCC-905B-6C0465770911}" type="pres">
      <dgm:prSet presAssocID="{ADCFD85F-03E3-446A-917A-CEAF118F9227}" presName="compNode" presStyleCnt="0"/>
      <dgm:spPr/>
    </dgm:pt>
    <dgm:pt modelId="{BD2DEBF2-32FA-4391-BA39-D02B599D38D9}" type="pres">
      <dgm:prSet presAssocID="{ADCFD85F-03E3-446A-917A-CEAF118F9227}" presName="bgRect" presStyleLbl="bgShp" presStyleIdx="3" presStyleCnt="5"/>
      <dgm:spPr/>
    </dgm:pt>
    <dgm:pt modelId="{9460E286-4FDF-410D-8CC6-AED19D0C2185}" type="pres">
      <dgm:prSet presAssocID="{ADCFD85F-03E3-446A-917A-CEAF118F922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ethoscope"/>
        </a:ext>
      </dgm:extLst>
    </dgm:pt>
    <dgm:pt modelId="{4391F1C4-7832-4BCB-A632-F54E6645B124}" type="pres">
      <dgm:prSet presAssocID="{ADCFD85F-03E3-446A-917A-CEAF118F9227}" presName="spaceRect" presStyleCnt="0"/>
      <dgm:spPr/>
    </dgm:pt>
    <dgm:pt modelId="{6CA93EDB-119D-4D71-80E3-7515AD5C7795}" type="pres">
      <dgm:prSet presAssocID="{ADCFD85F-03E3-446A-917A-CEAF118F9227}" presName="parTx" presStyleLbl="revTx" presStyleIdx="3" presStyleCnt="5">
        <dgm:presLayoutVars>
          <dgm:chMax val="0"/>
          <dgm:chPref val="0"/>
        </dgm:presLayoutVars>
      </dgm:prSet>
      <dgm:spPr/>
    </dgm:pt>
    <dgm:pt modelId="{A494A868-6814-465A-BD4F-56719C591D88}" type="pres">
      <dgm:prSet presAssocID="{45A224F2-000F-4B86-A618-79607823C873}" presName="sibTrans" presStyleCnt="0"/>
      <dgm:spPr/>
    </dgm:pt>
    <dgm:pt modelId="{840B45EF-C3CE-4FE0-A663-DBD5E0D6EF25}" type="pres">
      <dgm:prSet presAssocID="{408D948A-187F-458F-A484-68419EBD1224}" presName="compNode" presStyleCnt="0"/>
      <dgm:spPr/>
    </dgm:pt>
    <dgm:pt modelId="{8C9544CF-6B9B-4701-8E63-E5AF35106479}" type="pres">
      <dgm:prSet presAssocID="{408D948A-187F-458F-A484-68419EBD1224}" presName="bgRect" presStyleLbl="bgShp" presStyleIdx="4" presStyleCnt="5"/>
      <dgm:spPr/>
    </dgm:pt>
    <dgm:pt modelId="{FD33A66F-5F00-4C10-A262-E7580F8418E7}" type="pres">
      <dgm:prSet presAssocID="{408D948A-187F-458F-A484-68419EBD122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ity"/>
        </a:ext>
      </dgm:extLst>
    </dgm:pt>
    <dgm:pt modelId="{8874A93A-8A2F-402A-A98E-4662B34FCA6B}" type="pres">
      <dgm:prSet presAssocID="{408D948A-187F-458F-A484-68419EBD1224}" presName="spaceRect" presStyleCnt="0"/>
      <dgm:spPr/>
    </dgm:pt>
    <dgm:pt modelId="{77932FDD-69BA-468B-9EC4-6A20D999F563}" type="pres">
      <dgm:prSet presAssocID="{408D948A-187F-458F-A484-68419EBD1224}" presName="parTx" presStyleLbl="revTx" presStyleIdx="4" presStyleCnt="5">
        <dgm:presLayoutVars>
          <dgm:chMax val="0"/>
          <dgm:chPref val="0"/>
        </dgm:presLayoutVars>
      </dgm:prSet>
      <dgm:spPr/>
    </dgm:pt>
  </dgm:ptLst>
  <dgm:cxnLst>
    <dgm:cxn modelId="{D8F63628-C79F-417F-867F-A6CF66B032AB}" srcId="{F8494596-39FF-47A8-A070-F4AAED7022BA}" destId="{DE5FF386-4056-4820-9540-141CE8A5A870}" srcOrd="2" destOrd="0" parTransId="{C4FE3348-3AB0-4B3B-AB13-C563D876E740}" sibTransId="{0D82B2A6-2763-4E5C-BF95-C279A2BA5215}"/>
    <dgm:cxn modelId="{D7854E39-F992-4CE8-95B9-97F1EA2EB309}" srcId="{F8494596-39FF-47A8-A070-F4AAED7022BA}" destId="{ADCFD85F-03E3-446A-917A-CEAF118F9227}" srcOrd="3" destOrd="0" parTransId="{E305899E-8AE7-4F3E-8CEF-87AAEB773A9D}" sibTransId="{45A224F2-000F-4B86-A618-79607823C873}"/>
    <dgm:cxn modelId="{EE964061-E5B7-4082-9695-EE4771223841}" type="presOf" srcId="{EBA8527F-3FB2-4E2E-8E7D-390696EE2A74}" destId="{07EC64DD-788B-40AF-82D4-E850252CA4FA}" srcOrd="0" destOrd="0" presId="urn:microsoft.com/office/officeart/2018/2/layout/IconVerticalSolidList"/>
    <dgm:cxn modelId="{0D5D8F4C-CEA9-4477-BA77-30812B7B66EE}" type="presOf" srcId="{ADCFD85F-03E3-446A-917A-CEAF118F9227}" destId="{6CA93EDB-119D-4D71-80E3-7515AD5C7795}" srcOrd="0" destOrd="0" presId="urn:microsoft.com/office/officeart/2018/2/layout/IconVerticalSolidList"/>
    <dgm:cxn modelId="{AA94C375-DBCF-455B-B1BC-2C45FFCD71E7}" type="presOf" srcId="{0A5231E2-8FCE-4226-9272-EE2255AB086C}" destId="{8FC5CA31-7017-4E67-BE53-07B39507737B}" srcOrd="0" destOrd="0" presId="urn:microsoft.com/office/officeart/2018/2/layout/IconVerticalSolidList"/>
    <dgm:cxn modelId="{35C0E18B-28CC-47A9-B7D2-B51F429F87D3}" srcId="{F8494596-39FF-47A8-A070-F4AAED7022BA}" destId="{EBA8527F-3FB2-4E2E-8E7D-390696EE2A74}" srcOrd="0" destOrd="0" parTransId="{16BE21B4-E809-46C9-8504-9FC5BC1F25AA}" sibTransId="{3D21D94E-3A98-4675-A59E-A2800513900B}"/>
    <dgm:cxn modelId="{0E7547B7-3DE1-4A92-9751-9DB36972065E}" type="presOf" srcId="{F8494596-39FF-47A8-A070-F4AAED7022BA}" destId="{28CAD22E-CDA3-4CEA-9529-3859C1967436}" srcOrd="0" destOrd="0" presId="urn:microsoft.com/office/officeart/2018/2/layout/IconVerticalSolidList"/>
    <dgm:cxn modelId="{B152BAE1-DE3E-4F7B-9438-4EFF6D8B9851}" srcId="{F8494596-39FF-47A8-A070-F4AAED7022BA}" destId="{408D948A-187F-458F-A484-68419EBD1224}" srcOrd="4" destOrd="0" parTransId="{2AA29678-FC56-49A4-BFD1-5251BB06AA88}" sibTransId="{8FD2B1EB-7FF4-4F45-882C-D367137EF41B}"/>
    <dgm:cxn modelId="{BAD1F5E8-A5F7-45F0-857F-E0F2E022E011}" srcId="{F8494596-39FF-47A8-A070-F4AAED7022BA}" destId="{0A5231E2-8FCE-4226-9272-EE2255AB086C}" srcOrd="1" destOrd="0" parTransId="{84C9595E-70BC-42A6-A7DC-672D193761FA}" sibTransId="{4BA9F8C0-B2B8-472D-AF19-EFBF2EEF9D8D}"/>
    <dgm:cxn modelId="{C2D431F2-F62D-4AA2-8827-0F49009C63E4}" type="presOf" srcId="{408D948A-187F-458F-A484-68419EBD1224}" destId="{77932FDD-69BA-468B-9EC4-6A20D999F563}" srcOrd="0" destOrd="0" presId="urn:microsoft.com/office/officeart/2018/2/layout/IconVerticalSolidList"/>
    <dgm:cxn modelId="{F9A9FFF2-6E82-46CA-90F1-BB1954DCA5E3}" type="presOf" srcId="{DE5FF386-4056-4820-9540-141CE8A5A870}" destId="{2D9CE586-FEF5-48C1-B463-ACDCB8B16C87}" srcOrd="0" destOrd="0" presId="urn:microsoft.com/office/officeart/2018/2/layout/IconVerticalSolidList"/>
    <dgm:cxn modelId="{836136C7-8CE6-451E-9CF7-675A4D1B49C1}" type="presParOf" srcId="{28CAD22E-CDA3-4CEA-9529-3859C1967436}" destId="{4ED6C4BE-A4E9-4AD7-B440-E3DB787E9345}" srcOrd="0" destOrd="0" presId="urn:microsoft.com/office/officeart/2018/2/layout/IconVerticalSolidList"/>
    <dgm:cxn modelId="{18FA974D-904D-4AB8-A6FA-F4C7C2F38EFC}" type="presParOf" srcId="{4ED6C4BE-A4E9-4AD7-B440-E3DB787E9345}" destId="{DACF8985-2CCE-4AB1-BA46-7B933CC4AF58}" srcOrd="0" destOrd="0" presId="urn:microsoft.com/office/officeart/2018/2/layout/IconVerticalSolidList"/>
    <dgm:cxn modelId="{A9F84312-2848-492C-9CC0-64DB5E41E949}" type="presParOf" srcId="{4ED6C4BE-A4E9-4AD7-B440-E3DB787E9345}" destId="{A490A3C8-782D-4057-A6BC-FFCD8344F514}" srcOrd="1" destOrd="0" presId="urn:microsoft.com/office/officeart/2018/2/layout/IconVerticalSolidList"/>
    <dgm:cxn modelId="{084F8C68-4EA7-43EC-8049-76A7E60CC5C2}" type="presParOf" srcId="{4ED6C4BE-A4E9-4AD7-B440-E3DB787E9345}" destId="{848DB634-2A1F-4C1F-AAD0-2F1FFFF87AA6}" srcOrd="2" destOrd="0" presId="urn:microsoft.com/office/officeart/2018/2/layout/IconVerticalSolidList"/>
    <dgm:cxn modelId="{1C97D5D2-86D3-4D05-B444-20FAF50F4CAA}" type="presParOf" srcId="{4ED6C4BE-A4E9-4AD7-B440-E3DB787E9345}" destId="{07EC64DD-788B-40AF-82D4-E850252CA4FA}" srcOrd="3" destOrd="0" presId="urn:microsoft.com/office/officeart/2018/2/layout/IconVerticalSolidList"/>
    <dgm:cxn modelId="{7ADEA40F-8D17-4F24-A6D6-1F1B9501BD2B}" type="presParOf" srcId="{28CAD22E-CDA3-4CEA-9529-3859C1967436}" destId="{C1E16D5D-A60A-4C41-B64E-B8B0C6B06DA9}" srcOrd="1" destOrd="0" presId="urn:microsoft.com/office/officeart/2018/2/layout/IconVerticalSolidList"/>
    <dgm:cxn modelId="{960CBD9B-0217-45EA-83D3-064152F89ED1}" type="presParOf" srcId="{28CAD22E-CDA3-4CEA-9529-3859C1967436}" destId="{7E808D33-6FCD-417F-8A3B-42DBDC313334}" srcOrd="2" destOrd="0" presId="urn:microsoft.com/office/officeart/2018/2/layout/IconVerticalSolidList"/>
    <dgm:cxn modelId="{95BF0EFD-E896-4FB8-A2D1-D4EABABFB3C6}" type="presParOf" srcId="{7E808D33-6FCD-417F-8A3B-42DBDC313334}" destId="{270CD229-EAEE-4F27-A6D9-BD742822A057}" srcOrd="0" destOrd="0" presId="urn:microsoft.com/office/officeart/2018/2/layout/IconVerticalSolidList"/>
    <dgm:cxn modelId="{2E98FD14-00B2-436B-AB6F-10505CDB4DBB}" type="presParOf" srcId="{7E808D33-6FCD-417F-8A3B-42DBDC313334}" destId="{CAA49DAB-7C29-4FC1-A179-53E3ABB48A91}" srcOrd="1" destOrd="0" presId="urn:microsoft.com/office/officeart/2018/2/layout/IconVerticalSolidList"/>
    <dgm:cxn modelId="{F62A5199-6601-4451-97C1-D39B375A7789}" type="presParOf" srcId="{7E808D33-6FCD-417F-8A3B-42DBDC313334}" destId="{5D6341BF-BB71-4A8C-8706-B5F44486521D}" srcOrd="2" destOrd="0" presId="urn:microsoft.com/office/officeart/2018/2/layout/IconVerticalSolidList"/>
    <dgm:cxn modelId="{3CBF6548-936C-4F5B-9293-95377957E89A}" type="presParOf" srcId="{7E808D33-6FCD-417F-8A3B-42DBDC313334}" destId="{8FC5CA31-7017-4E67-BE53-07B39507737B}" srcOrd="3" destOrd="0" presId="urn:microsoft.com/office/officeart/2018/2/layout/IconVerticalSolidList"/>
    <dgm:cxn modelId="{61E67B1A-719B-4608-9BC8-4AA20B38BC79}" type="presParOf" srcId="{28CAD22E-CDA3-4CEA-9529-3859C1967436}" destId="{7A32EA29-51E0-40CC-8A87-22EEBFF517CD}" srcOrd="3" destOrd="0" presId="urn:microsoft.com/office/officeart/2018/2/layout/IconVerticalSolidList"/>
    <dgm:cxn modelId="{49AC9A89-ECB3-4DA5-9E1A-AD6622F401CB}" type="presParOf" srcId="{28CAD22E-CDA3-4CEA-9529-3859C1967436}" destId="{28E4FC8B-75DB-4547-99D8-51405FE3F86A}" srcOrd="4" destOrd="0" presId="urn:microsoft.com/office/officeart/2018/2/layout/IconVerticalSolidList"/>
    <dgm:cxn modelId="{73243699-4BC9-4B42-911C-43E23FC0FBDE}" type="presParOf" srcId="{28E4FC8B-75DB-4547-99D8-51405FE3F86A}" destId="{880E9ECC-D87E-402B-BA07-4D88CAB38D48}" srcOrd="0" destOrd="0" presId="urn:microsoft.com/office/officeart/2018/2/layout/IconVerticalSolidList"/>
    <dgm:cxn modelId="{E9C4200D-8301-446E-9C9E-DB4F463EADFA}" type="presParOf" srcId="{28E4FC8B-75DB-4547-99D8-51405FE3F86A}" destId="{85E68272-E423-4C90-804F-BD488DAB95BC}" srcOrd="1" destOrd="0" presId="urn:microsoft.com/office/officeart/2018/2/layout/IconVerticalSolidList"/>
    <dgm:cxn modelId="{AD67CE49-03E8-42C4-8504-CE82C7E8D707}" type="presParOf" srcId="{28E4FC8B-75DB-4547-99D8-51405FE3F86A}" destId="{5C17DE6A-3C4A-4882-8AB8-B0E43EB41CF8}" srcOrd="2" destOrd="0" presId="urn:microsoft.com/office/officeart/2018/2/layout/IconVerticalSolidList"/>
    <dgm:cxn modelId="{F5091593-0CF9-4F31-9BBD-3156D6E5C8A9}" type="presParOf" srcId="{28E4FC8B-75DB-4547-99D8-51405FE3F86A}" destId="{2D9CE586-FEF5-48C1-B463-ACDCB8B16C87}" srcOrd="3" destOrd="0" presId="urn:microsoft.com/office/officeart/2018/2/layout/IconVerticalSolidList"/>
    <dgm:cxn modelId="{BEA76144-FF39-438C-B61F-AF30BD6D6457}" type="presParOf" srcId="{28CAD22E-CDA3-4CEA-9529-3859C1967436}" destId="{092192FB-8499-43B2-9FC7-66901B02426D}" srcOrd="5" destOrd="0" presId="urn:microsoft.com/office/officeart/2018/2/layout/IconVerticalSolidList"/>
    <dgm:cxn modelId="{74807C12-179A-4B44-9F3B-DEBA8BAE07CE}" type="presParOf" srcId="{28CAD22E-CDA3-4CEA-9529-3859C1967436}" destId="{1AF64284-0262-4CCC-905B-6C0465770911}" srcOrd="6" destOrd="0" presId="urn:microsoft.com/office/officeart/2018/2/layout/IconVerticalSolidList"/>
    <dgm:cxn modelId="{BDAE8BA1-05FA-4026-9D99-679B7E0BE281}" type="presParOf" srcId="{1AF64284-0262-4CCC-905B-6C0465770911}" destId="{BD2DEBF2-32FA-4391-BA39-D02B599D38D9}" srcOrd="0" destOrd="0" presId="urn:microsoft.com/office/officeart/2018/2/layout/IconVerticalSolidList"/>
    <dgm:cxn modelId="{F0F388AF-9D9D-4C77-9943-7013ED2C6D96}" type="presParOf" srcId="{1AF64284-0262-4CCC-905B-6C0465770911}" destId="{9460E286-4FDF-410D-8CC6-AED19D0C2185}" srcOrd="1" destOrd="0" presId="urn:microsoft.com/office/officeart/2018/2/layout/IconVerticalSolidList"/>
    <dgm:cxn modelId="{C0E22236-401C-400A-A0DA-A2F3D96D052F}" type="presParOf" srcId="{1AF64284-0262-4CCC-905B-6C0465770911}" destId="{4391F1C4-7832-4BCB-A632-F54E6645B124}" srcOrd="2" destOrd="0" presId="urn:microsoft.com/office/officeart/2018/2/layout/IconVerticalSolidList"/>
    <dgm:cxn modelId="{453D5B0D-B885-4A58-899C-20073FDD6029}" type="presParOf" srcId="{1AF64284-0262-4CCC-905B-6C0465770911}" destId="{6CA93EDB-119D-4D71-80E3-7515AD5C7795}" srcOrd="3" destOrd="0" presId="urn:microsoft.com/office/officeart/2018/2/layout/IconVerticalSolidList"/>
    <dgm:cxn modelId="{26B80CD5-489D-4549-ADD1-D013063B10EE}" type="presParOf" srcId="{28CAD22E-CDA3-4CEA-9529-3859C1967436}" destId="{A494A868-6814-465A-BD4F-56719C591D88}" srcOrd="7" destOrd="0" presId="urn:microsoft.com/office/officeart/2018/2/layout/IconVerticalSolidList"/>
    <dgm:cxn modelId="{4D1D330B-363A-4DD5-87D2-97D4D88CBF95}" type="presParOf" srcId="{28CAD22E-CDA3-4CEA-9529-3859C1967436}" destId="{840B45EF-C3CE-4FE0-A663-DBD5E0D6EF25}" srcOrd="8" destOrd="0" presId="urn:microsoft.com/office/officeart/2018/2/layout/IconVerticalSolidList"/>
    <dgm:cxn modelId="{BC7B4A83-60AB-4814-BC83-1C244FF69727}" type="presParOf" srcId="{840B45EF-C3CE-4FE0-A663-DBD5E0D6EF25}" destId="{8C9544CF-6B9B-4701-8E63-E5AF35106479}" srcOrd="0" destOrd="0" presId="urn:microsoft.com/office/officeart/2018/2/layout/IconVerticalSolidList"/>
    <dgm:cxn modelId="{14222D1C-9BE2-4DC9-8BC5-652C48826E98}" type="presParOf" srcId="{840B45EF-C3CE-4FE0-A663-DBD5E0D6EF25}" destId="{FD33A66F-5F00-4C10-A262-E7580F8418E7}" srcOrd="1" destOrd="0" presId="urn:microsoft.com/office/officeart/2018/2/layout/IconVerticalSolidList"/>
    <dgm:cxn modelId="{A971759D-3036-4D2E-94BE-A5898A5E6FEC}" type="presParOf" srcId="{840B45EF-C3CE-4FE0-A663-DBD5E0D6EF25}" destId="{8874A93A-8A2F-402A-A98E-4662B34FCA6B}" srcOrd="2" destOrd="0" presId="urn:microsoft.com/office/officeart/2018/2/layout/IconVerticalSolidList"/>
    <dgm:cxn modelId="{D31A4872-49F7-4195-AF8D-BAC6855B690E}" type="presParOf" srcId="{840B45EF-C3CE-4FE0-A663-DBD5E0D6EF25}" destId="{77932FDD-69BA-468B-9EC4-6A20D999F56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D9AEA9-E285-435B-9134-A6B9BE11BCB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16C6754-755D-4BF0-A5EB-78BA3AD54339}">
      <dgm:prSet/>
      <dgm:spPr/>
      <dgm:t>
        <a:bodyPr/>
        <a:lstStyle/>
        <a:p>
          <a:r>
            <a:rPr lang="en-GB" b="1" dirty="0">
              <a:solidFill>
                <a:schemeClr val="tx1"/>
              </a:solidFill>
            </a:rPr>
            <a:t>Person </a:t>
          </a:r>
        </a:p>
        <a:p>
          <a:r>
            <a:rPr lang="en-GB" b="0" i="0" dirty="0">
              <a:solidFill>
                <a:schemeClr val="bg1"/>
              </a:solidFill>
              <a:latin typeface="Calibri" panose="020F0502020204030204" pitchFamily="34" charset="0"/>
              <a:cs typeface="Calibri" panose="020F0502020204030204" pitchFamily="34" charset="0"/>
            </a:rPr>
            <a:t>Loss of self-identity</a:t>
          </a:r>
        </a:p>
        <a:p>
          <a:r>
            <a:rPr lang="en-GB" b="0" i="0" dirty="0">
              <a:solidFill>
                <a:schemeClr val="bg1"/>
              </a:solidFill>
              <a:latin typeface="Calibri" panose="020F0502020204030204" pitchFamily="34" charset="0"/>
              <a:cs typeface="Calibri" panose="020F0502020204030204" pitchFamily="34" charset="0"/>
            </a:rPr>
            <a:t>Lack of choice and control</a:t>
          </a:r>
        </a:p>
        <a:p>
          <a:r>
            <a:rPr lang="en-GB" b="0" i="0" dirty="0">
              <a:solidFill>
                <a:schemeClr val="bg1"/>
              </a:solidFill>
              <a:latin typeface="Calibri" panose="020F0502020204030204" pitchFamily="34" charset="0"/>
              <a:cs typeface="Calibri" panose="020F0502020204030204" pitchFamily="34" charset="0"/>
            </a:rPr>
            <a:t>Poor emotional control/distress </a:t>
          </a:r>
          <a:r>
            <a:rPr lang="en-GB" dirty="0">
              <a:solidFill>
                <a:schemeClr val="bg1"/>
              </a:solidFill>
            </a:rPr>
            <a:t> </a:t>
          </a:r>
          <a:endParaRPr lang="en-US" dirty="0">
            <a:solidFill>
              <a:schemeClr val="bg1"/>
            </a:solidFill>
          </a:endParaRPr>
        </a:p>
      </dgm:t>
    </dgm:pt>
    <dgm:pt modelId="{B9BFA627-7979-45B9-AEB1-ED3B5DED82AE}" type="parTrans" cxnId="{48B5B096-E577-4177-A80F-69E9C8EEF3F6}">
      <dgm:prSet/>
      <dgm:spPr/>
      <dgm:t>
        <a:bodyPr/>
        <a:lstStyle/>
        <a:p>
          <a:endParaRPr lang="en-US"/>
        </a:p>
      </dgm:t>
    </dgm:pt>
    <dgm:pt modelId="{CA32CDDB-4567-49C2-8004-42465116E8E9}" type="sibTrans" cxnId="{48B5B096-E577-4177-A80F-69E9C8EEF3F6}">
      <dgm:prSet/>
      <dgm:spPr/>
      <dgm:t>
        <a:bodyPr/>
        <a:lstStyle/>
        <a:p>
          <a:endParaRPr lang="en-US"/>
        </a:p>
      </dgm:t>
    </dgm:pt>
    <dgm:pt modelId="{66259551-D985-4B69-AF9A-D39C1DAA55DA}">
      <dgm:prSet/>
      <dgm:spPr/>
      <dgm:t>
        <a:bodyPr/>
        <a:lstStyle/>
        <a:p>
          <a:r>
            <a:rPr lang="en-GB" b="1" dirty="0">
              <a:solidFill>
                <a:schemeClr val="tx1"/>
              </a:solidFill>
            </a:rPr>
            <a:t>Occupation</a:t>
          </a:r>
        </a:p>
        <a:p>
          <a:r>
            <a:rPr lang="en-GB" b="0" dirty="0">
              <a:latin typeface="Calibri" panose="020F0502020204030204" pitchFamily="34" charset="0"/>
              <a:cs typeface="Calibri" panose="020F0502020204030204" pitchFamily="34" charset="0"/>
            </a:rPr>
            <a:t>Social isolation</a:t>
          </a:r>
        </a:p>
        <a:p>
          <a:r>
            <a:rPr lang="en-GB" b="0" dirty="0">
              <a:latin typeface="Calibri" panose="020F0502020204030204" pitchFamily="34" charset="0"/>
              <a:cs typeface="Calibri" panose="020F0502020204030204" pitchFamily="34" charset="0"/>
            </a:rPr>
            <a:t>Lack of engagement in meaningful occupation </a:t>
          </a:r>
        </a:p>
        <a:p>
          <a:r>
            <a:rPr lang="en-GB" b="0" dirty="0">
              <a:latin typeface="Calibri" panose="020F0502020204030204" pitchFamily="34" charset="0"/>
              <a:cs typeface="Calibri" panose="020F0502020204030204" pitchFamily="34" charset="0"/>
            </a:rPr>
            <a:t>Lack of structure and routine</a:t>
          </a:r>
        </a:p>
      </dgm:t>
    </dgm:pt>
    <dgm:pt modelId="{563E064E-D7F1-4CA5-858E-80129C7250C6}" type="parTrans" cxnId="{D15D403E-8C63-453C-85CB-24473D359899}">
      <dgm:prSet/>
      <dgm:spPr/>
      <dgm:t>
        <a:bodyPr/>
        <a:lstStyle/>
        <a:p>
          <a:endParaRPr lang="en-US"/>
        </a:p>
      </dgm:t>
    </dgm:pt>
    <dgm:pt modelId="{86A75D2F-E05D-4F33-85C2-C4A09802258C}" type="sibTrans" cxnId="{D15D403E-8C63-453C-85CB-24473D359899}">
      <dgm:prSet/>
      <dgm:spPr/>
      <dgm:t>
        <a:bodyPr/>
        <a:lstStyle/>
        <a:p>
          <a:endParaRPr lang="en-US"/>
        </a:p>
      </dgm:t>
    </dgm:pt>
    <dgm:pt modelId="{07017475-C937-4270-9DE2-66B966CDCCAA}">
      <dgm:prSet/>
      <dgm:spPr/>
      <dgm:t>
        <a:bodyPr/>
        <a:lstStyle/>
        <a:p>
          <a:r>
            <a:rPr lang="en-GB" b="1" dirty="0">
              <a:solidFill>
                <a:schemeClr val="tx1"/>
              </a:solidFill>
            </a:rPr>
            <a:t>Environment </a:t>
          </a:r>
        </a:p>
        <a:p>
          <a:r>
            <a:rPr lang="en-GB" b="0" i="0" dirty="0">
              <a:latin typeface="Calibri" panose="020F0502020204030204" pitchFamily="34" charset="0"/>
              <a:cs typeface="Calibri" panose="020F0502020204030204" pitchFamily="34" charset="0"/>
            </a:rPr>
            <a:t>Sensory deprivation </a:t>
          </a:r>
        </a:p>
        <a:p>
          <a:r>
            <a:rPr lang="en-GB" b="0" i="0" dirty="0">
              <a:latin typeface="Calibri" panose="020F0502020204030204" pitchFamily="34" charset="0"/>
              <a:cs typeface="Calibri" panose="020F0502020204030204" pitchFamily="34" charset="0"/>
            </a:rPr>
            <a:t>Unable to tend to self care needs (lack of materials/objects) </a:t>
          </a:r>
          <a:r>
            <a:rPr lang="en-GB" dirty="0"/>
            <a:t> </a:t>
          </a:r>
          <a:endParaRPr lang="en-US" dirty="0"/>
        </a:p>
      </dgm:t>
    </dgm:pt>
    <dgm:pt modelId="{EA77EB17-0013-4758-8C54-14E362BB6EB5}" type="parTrans" cxnId="{637E8CDF-26AB-4A36-966C-AC8C92ACC868}">
      <dgm:prSet/>
      <dgm:spPr/>
      <dgm:t>
        <a:bodyPr/>
        <a:lstStyle/>
        <a:p>
          <a:endParaRPr lang="en-US"/>
        </a:p>
      </dgm:t>
    </dgm:pt>
    <dgm:pt modelId="{7B960847-8680-448D-967F-5E0A5E4800C3}" type="sibTrans" cxnId="{637E8CDF-26AB-4A36-966C-AC8C92ACC868}">
      <dgm:prSet/>
      <dgm:spPr/>
      <dgm:t>
        <a:bodyPr/>
        <a:lstStyle/>
        <a:p>
          <a:endParaRPr lang="en-US"/>
        </a:p>
      </dgm:t>
    </dgm:pt>
    <dgm:pt modelId="{B5F16BCC-6AD5-4CD9-ABB8-4DB67AD1E0B8}" type="pres">
      <dgm:prSet presAssocID="{09D9AEA9-E285-435B-9134-A6B9BE11BCB5}" presName="linear" presStyleCnt="0">
        <dgm:presLayoutVars>
          <dgm:animLvl val="lvl"/>
          <dgm:resizeHandles val="exact"/>
        </dgm:presLayoutVars>
      </dgm:prSet>
      <dgm:spPr/>
    </dgm:pt>
    <dgm:pt modelId="{F8FD8623-88C3-4891-A11C-F101F6CE7B29}" type="pres">
      <dgm:prSet presAssocID="{D16C6754-755D-4BF0-A5EB-78BA3AD54339}" presName="parentText" presStyleLbl="node1" presStyleIdx="0" presStyleCnt="3">
        <dgm:presLayoutVars>
          <dgm:chMax val="0"/>
          <dgm:bulletEnabled val="1"/>
        </dgm:presLayoutVars>
      </dgm:prSet>
      <dgm:spPr/>
    </dgm:pt>
    <dgm:pt modelId="{7E18302F-0731-49DF-86B7-B50EE04035B6}" type="pres">
      <dgm:prSet presAssocID="{CA32CDDB-4567-49C2-8004-42465116E8E9}" presName="spacer" presStyleCnt="0"/>
      <dgm:spPr/>
    </dgm:pt>
    <dgm:pt modelId="{0CCA1EDA-06FD-4C7B-8D00-46FC2A9BF461}" type="pres">
      <dgm:prSet presAssocID="{66259551-D985-4B69-AF9A-D39C1DAA55DA}" presName="parentText" presStyleLbl="node1" presStyleIdx="1" presStyleCnt="3">
        <dgm:presLayoutVars>
          <dgm:chMax val="0"/>
          <dgm:bulletEnabled val="1"/>
        </dgm:presLayoutVars>
      </dgm:prSet>
      <dgm:spPr/>
    </dgm:pt>
    <dgm:pt modelId="{872A203E-9225-4FCE-96AC-394DD8AD8070}" type="pres">
      <dgm:prSet presAssocID="{86A75D2F-E05D-4F33-85C2-C4A09802258C}" presName="spacer" presStyleCnt="0"/>
      <dgm:spPr/>
    </dgm:pt>
    <dgm:pt modelId="{1D534A66-CC86-4A40-B62B-91CB2521E64B}" type="pres">
      <dgm:prSet presAssocID="{07017475-C937-4270-9DE2-66B966CDCCAA}" presName="parentText" presStyleLbl="node1" presStyleIdx="2" presStyleCnt="3">
        <dgm:presLayoutVars>
          <dgm:chMax val="0"/>
          <dgm:bulletEnabled val="1"/>
        </dgm:presLayoutVars>
      </dgm:prSet>
      <dgm:spPr/>
    </dgm:pt>
  </dgm:ptLst>
  <dgm:cxnLst>
    <dgm:cxn modelId="{D15D403E-8C63-453C-85CB-24473D359899}" srcId="{09D9AEA9-E285-435B-9134-A6B9BE11BCB5}" destId="{66259551-D985-4B69-AF9A-D39C1DAA55DA}" srcOrd="1" destOrd="0" parTransId="{563E064E-D7F1-4CA5-858E-80129C7250C6}" sibTransId="{86A75D2F-E05D-4F33-85C2-C4A09802258C}"/>
    <dgm:cxn modelId="{8B7E5A65-E7FB-4DB8-815E-708530E218D0}" type="presOf" srcId="{D16C6754-755D-4BF0-A5EB-78BA3AD54339}" destId="{F8FD8623-88C3-4891-A11C-F101F6CE7B29}" srcOrd="0" destOrd="0" presId="urn:microsoft.com/office/officeart/2005/8/layout/vList2"/>
    <dgm:cxn modelId="{B728C156-1B91-4789-8F24-17B2E10C030B}" type="presOf" srcId="{09D9AEA9-E285-435B-9134-A6B9BE11BCB5}" destId="{B5F16BCC-6AD5-4CD9-ABB8-4DB67AD1E0B8}" srcOrd="0" destOrd="0" presId="urn:microsoft.com/office/officeart/2005/8/layout/vList2"/>
    <dgm:cxn modelId="{48B5B096-E577-4177-A80F-69E9C8EEF3F6}" srcId="{09D9AEA9-E285-435B-9134-A6B9BE11BCB5}" destId="{D16C6754-755D-4BF0-A5EB-78BA3AD54339}" srcOrd="0" destOrd="0" parTransId="{B9BFA627-7979-45B9-AEB1-ED3B5DED82AE}" sibTransId="{CA32CDDB-4567-49C2-8004-42465116E8E9}"/>
    <dgm:cxn modelId="{173D0F9A-E90B-41A7-8244-A46330899F9D}" type="presOf" srcId="{66259551-D985-4B69-AF9A-D39C1DAA55DA}" destId="{0CCA1EDA-06FD-4C7B-8D00-46FC2A9BF461}" srcOrd="0" destOrd="0" presId="urn:microsoft.com/office/officeart/2005/8/layout/vList2"/>
    <dgm:cxn modelId="{C43080CD-9207-4EAF-913D-C6FD0E810F1D}" type="presOf" srcId="{07017475-C937-4270-9DE2-66B966CDCCAA}" destId="{1D534A66-CC86-4A40-B62B-91CB2521E64B}" srcOrd="0" destOrd="0" presId="urn:microsoft.com/office/officeart/2005/8/layout/vList2"/>
    <dgm:cxn modelId="{637E8CDF-26AB-4A36-966C-AC8C92ACC868}" srcId="{09D9AEA9-E285-435B-9134-A6B9BE11BCB5}" destId="{07017475-C937-4270-9DE2-66B966CDCCAA}" srcOrd="2" destOrd="0" parTransId="{EA77EB17-0013-4758-8C54-14E362BB6EB5}" sibTransId="{7B960847-8680-448D-967F-5E0A5E4800C3}"/>
    <dgm:cxn modelId="{E42B9095-EC80-418A-9842-54F452FA6F67}" type="presParOf" srcId="{B5F16BCC-6AD5-4CD9-ABB8-4DB67AD1E0B8}" destId="{F8FD8623-88C3-4891-A11C-F101F6CE7B29}" srcOrd="0" destOrd="0" presId="urn:microsoft.com/office/officeart/2005/8/layout/vList2"/>
    <dgm:cxn modelId="{232B0BC3-B1E6-4FF8-B36F-D056EBF6E962}" type="presParOf" srcId="{B5F16BCC-6AD5-4CD9-ABB8-4DB67AD1E0B8}" destId="{7E18302F-0731-49DF-86B7-B50EE04035B6}" srcOrd="1" destOrd="0" presId="urn:microsoft.com/office/officeart/2005/8/layout/vList2"/>
    <dgm:cxn modelId="{314720CC-07D4-43C7-B961-5A23960EAFC2}" type="presParOf" srcId="{B5F16BCC-6AD5-4CD9-ABB8-4DB67AD1E0B8}" destId="{0CCA1EDA-06FD-4C7B-8D00-46FC2A9BF461}" srcOrd="2" destOrd="0" presId="urn:microsoft.com/office/officeart/2005/8/layout/vList2"/>
    <dgm:cxn modelId="{1B25C1AF-0CD0-4C06-B16B-2ED102F194CB}" type="presParOf" srcId="{B5F16BCC-6AD5-4CD9-ABB8-4DB67AD1E0B8}" destId="{872A203E-9225-4FCE-96AC-394DD8AD8070}" srcOrd="3" destOrd="0" presId="urn:microsoft.com/office/officeart/2005/8/layout/vList2"/>
    <dgm:cxn modelId="{0AE804B0-F54E-4EE5-8B70-D6367E88DB3F}" type="presParOf" srcId="{B5F16BCC-6AD5-4CD9-ABB8-4DB67AD1E0B8}" destId="{1D534A66-CC86-4A40-B62B-91CB2521E64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072E4-961B-4C42-A01D-17C68B19DC5B}">
      <dsp:nvSpPr>
        <dsp:cNvPr id="0" name=""/>
        <dsp:cNvSpPr/>
      </dsp:nvSpPr>
      <dsp:spPr>
        <a:xfrm>
          <a:off x="0" y="1703"/>
          <a:ext cx="6832212" cy="7257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74B0F3-4FF8-4557-834F-85036F4C445E}">
      <dsp:nvSpPr>
        <dsp:cNvPr id="0" name=""/>
        <dsp:cNvSpPr/>
      </dsp:nvSpPr>
      <dsp:spPr>
        <a:xfrm>
          <a:off x="219526" y="164987"/>
          <a:ext cx="399138" cy="3991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5F36016-ACFA-4F30-8522-E9FC7AFD6FFB}">
      <dsp:nvSpPr>
        <dsp:cNvPr id="0" name=""/>
        <dsp:cNvSpPr/>
      </dsp:nvSpPr>
      <dsp:spPr>
        <a:xfrm>
          <a:off x="838191" y="1703"/>
          <a:ext cx="5994020" cy="72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804" tIns="76804" rIns="76804" bIns="76804" numCol="1" spcCol="1270" anchor="ctr" anchorCtr="0">
          <a:noAutofit/>
        </a:bodyPr>
        <a:lstStyle/>
        <a:p>
          <a:pPr marL="0" lvl="0" indent="0" algn="l" defTabSz="844550">
            <a:lnSpc>
              <a:spcPct val="90000"/>
            </a:lnSpc>
            <a:spcBef>
              <a:spcPct val="0"/>
            </a:spcBef>
            <a:spcAft>
              <a:spcPct val="35000"/>
            </a:spcAft>
            <a:buNone/>
          </a:pPr>
          <a:r>
            <a:rPr lang="en-GB" sz="1900" kern="1200"/>
            <a:t>External drivers </a:t>
          </a:r>
          <a:endParaRPr lang="en-US" sz="1900" kern="1200"/>
        </a:p>
      </dsp:txBody>
      <dsp:txXfrm>
        <a:off x="838191" y="1703"/>
        <a:ext cx="5994020" cy="725706"/>
      </dsp:txXfrm>
    </dsp:sp>
    <dsp:sp modelId="{C3E8F665-0596-424D-A045-BF2F4700E991}">
      <dsp:nvSpPr>
        <dsp:cNvPr id="0" name=""/>
        <dsp:cNvSpPr/>
      </dsp:nvSpPr>
      <dsp:spPr>
        <a:xfrm>
          <a:off x="0" y="908836"/>
          <a:ext cx="6832212" cy="72570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3909FD-1E8F-4C94-BBFB-13ABBE9391A0}">
      <dsp:nvSpPr>
        <dsp:cNvPr id="0" name=""/>
        <dsp:cNvSpPr/>
      </dsp:nvSpPr>
      <dsp:spPr>
        <a:xfrm>
          <a:off x="219526" y="1072120"/>
          <a:ext cx="399138" cy="3991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B83B9B5-2B4B-4BA0-B479-8FD517248533}">
      <dsp:nvSpPr>
        <dsp:cNvPr id="0" name=""/>
        <dsp:cNvSpPr/>
      </dsp:nvSpPr>
      <dsp:spPr>
        <a:xfrm>
          <a:off x="838191" y="908836"/>
          <a:ext cx="5994020" cy="72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804" tIns="76804" rIns="76804" bIns="76804" numCol="1" spcCol="1270" anchor="ctr" anchorCtr="0">
          <a:noAutofit/>
        </a:bodyPr>
        <a:lstStyle/>
        <a:p>
          <a:pPr marL="0" lvl="0" indent="0" algn="l" defTabSz="844550">
            <a:lnSpc>
              <a:spcPct val="90000"/>
            </a:lnSpc>
            <a:spcBef>
              <a:spcPct val="0"/>
            </a:spcBef>
            <a:spcAft>
              <a:spcPct val="35000"/>
            </a:spcAft>
            <a:buNone/>
          </a:pPr>
          <a:r>
            <a:rPr lang="en-GB" sz="1900" kern="1200"/>
            <a:t>Evidence-based practice </a:t>
          </a:r>
          <a:endParaRPr lang="en-US" sz="1900" kern="1200"/>
        </a:p>
      </dsp:txBody>
      <dsp:txXfrm>
        <a:off x="838191" y="908836"/>
        <a:ext cx="5994020" cy="725706"/>
      </dsp:txXfrm>
    </dsp:sp>
    <dsp:sp modelId="{3131AD19-75DE-4CC0-8156-EBEE089AC762}">
      <dsp:nvSpPr>
        <dsp:cNvPr id="0" name=""/>
        <dsp:cNvSpPr/>
      </dsp:nvSpPr>
      <dsp:spPr>
        <a:xfrm>
          <a:off x="0" y="1815969"/>
          <a:ext cx="6832212" cy="72570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F1346D-88B0-4623-9E52-38D48A756D5F}">
      <dsp:nvSpPr>
        <dsp:cNvPr id="0" name=""/>
        <dsp:cNvSpPr/>
      </dsp:nvSpPr>
      <dsp:spPr>
        <a:xfrm>
          <a:off x="219526" y="1979253"/>
          <a:ext cx="399138" cy="3991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D5D6E2E-9C09-4849-B538-62E825AD2D09}">
      <dsp:nvSpPr>
        <dsp:cNvPr id="0" name=""/>
        <dsp:cNvSpPr/>
      </dsp:nvSpPr>
      <dsp:spPr>
        <a:xfrm>
          <a:off x="838191" y="1815969"/>
          <a:ext cx="5994020" cy="72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804" tIns="76804" rIns="76804" bIns="76804" numCol="1" spcCol="1270" anchor="ctr" anchorCtr="0">
          <a:noAutofit/>
        </a:bodyPr>
        <a:lstStyle/>
        <a:p>
          <a:pPr marL="0" lvl="0" indent="0" algn="l" defTabSz="844550">
            <a:lnSpc>
              <a:spcPct val="90000"/>
            </a:lnSpc>
            <a:spcBef>
              <a:spcPct val="0"/>
            </a:spcBef>
            <a:spcAft>
              <a:spcPct val="35000"/>
            </a:spcAft>
            <a:buNone/>
          </a:pPr>
          <a:r>
            <a:rPr lang="en-GB" sz="1900" kern="1200"/>
            <a:t>Relate findings to creative ability </a:t>
          </a:r>
          <a:endParaRPr lang="en-US" sz="1900" kern="1200"/>
        </a:p>
      </dsp:txBody>
      <dsp:txXfrm>
        <a:off x="838191" y="1815969"/>
        <a:ext cx="5994020" cy="725706"/>
      </dsp:txXfrm>
    </dsp:sp>
    <dsp:sp modelId="{CCDFF16C-C88F-40FE-A356-FEE3D49AD170}">
      <dsp:nvSpPr>
        <dsp:cNvPr id="0" name=""/>
        <dsp:cNvSpPr/>
      </dsp:nvSpPr>
      <dsp:spPr>
        <a:xfrm>
          <a:off x="0" y="2723102"/>
          <a:ext cx="6832212" cy="72570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E615C6-128A-4FDE-91BA-44B838AEA066}">
      <dsp:nvSpPr>
        <dsp:cNvPr id="0" name=""/>
        <dsp:cNvSpPr/>
      </dsp:nvSpPr>
      <dsp:spPr>
        <a:xfrm>
          <a:off x="219526" y="2886386"/>
          <a:ext cx="399138" cy="39913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D68FD50-E32C-40A1-B392-82CF276C535F}">
      <dsp:nvSpPr>
        <dsp:cNvPr id="0" name=""/>
        <dsp:cNvSpPr/>
      </dsp:nvSpPr>
      <dsp:spPr>
        <a:xfrm>
          <a:off x="838191" y="2723102"/>
          <a:ext cx="5994020" cy="72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804" tIns="76804" rIns="76804" bIns="76804" numCol="1" spcCol="1270" anchor="ctr" anchorCtr="0">
          <a:noAutofit/>
        </a:bodyPr>
        <a:lstStyle/>
        <a:p>
          <a:pPr marL="0" lvl="0" indent="0" algn="l" defTabSz="844550">
            <a:lnSpc>
              <a:spcPct val="90000"/>
            </a:lnSpc>
            <a:spcBef>
              <a:spcPct val="0"/>
            </a:spcBef>
            <a:spcAft>
              <a:spcPct val="35000"/>
            </a:spcAft>
            <a:buNone/>
          </a:pPr>
          <a:r>
            <a:rPr lang="en-GB" sz="1900" kern="1200"/>
            <a:t>Practice-based evidence </a:t>
          </a:r>
          <a:endParaRPr lang="en-US" sz="1900" kern="1200"/>
        </a:p>
      </dsp:txBody>
      <dsp:txXfrm>
        <a:off x="838191" y="2723102"/>
        <a:ext cx="5994020" cy="725706"/>
      </dsp:txXfrm>
    </dsp:sp>
    <dsp:sp modelId="{6CB77FBE-046E-4870-94F3-8C5F0A77A174}">
      <dsp:nvSpPr>
        <dsp:cNvPr id="0" name=""/>
        <dsp:cNvSpPr/>
      </dsp:nvSpPr>
      <dsp:spPr>
        <a:xfrm>
          <a:off x="0" y="3630236"/>
          <a:ext cx="6832212" cy="72570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562E8F-5624-4C20-B605-EE20D0538880}">
      <dsp:nvSpPr>
        <dsp:cNvPr id="0" name=""/>
        <dsp:cNvSpPr/>
      </dsp:nvSpPr>
      <dsp:spPr>
        <a:xfrm>
          <a:off x="219526" y="3793520"/>
          <a:ext cx="399138" cy="39913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0DE7E8C-1E80-4696-956E-0715915D05ED}">
      <dsp:nvSpPr>
        <dsp:cNvPr id="0" name=""/>
        <dsp:cNvSpPr/>
      </dsp:nvSpPr>
      <dsp:spPr>
        <a:xfrm>
          <a:off x="838191" y="3630236"/>
          <a:ext cx="5994020" cy="72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804" tIns="76804" rIns="76804" bIns="76804" numCol="1" spcCol="1270" anchor="ctr" anchorCtr="0">
          <a:noAutofit/>
        </a:bodyPr>
        <a:lstStyle/>
        <a:p>
          <a:pPr marL="0" lvl="0" indent="0" algn="l" defTabSz="844550">
            <a:lnSpc>
              <a:spcPct val="90000"/>
            </a:lnSpc>
            <a:spcBef>
              <a:spcPct val="0"/>
            </a:spcBef>
            <a:spcAft>
              <a:spcPct val="35000"/>
            </a:spcAft>
            <a:buNone/>
          </a:pPr>
          <a:r>
            <a:rPr lang="en-GB" sz="1900" kern="1200"/>
            <a:t>Case examples </a:t>
          </a:r>
          <a:endParaRPr lang="en-US" sz="1900" kern="1200"/>
        </a:p>
      </dsp:txBody>
      <dsp:txXfrm>
        <a:off x="838191" y="3630236"/>
        <a:ext cx="5994020" cy="725706"/>
      </dsp:txXfrm>
    </dsp:sp>
    <dsp:sp modelId="{78A46940-78C6-4FBB-B464-42DA77DF64D3}">
      <dsp:nvSpPr>
        <dsp:cNvPr id="0" name=""/>
        <dsp:cNvSpPr/>
      </dsp:nvSpPr>
      <dsp:spPr>
        <a:xfrm>
          <a:off x="0" y="4537369"/>
          <a:ext cx="6832212" cy="7257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0D2259-CCE2-4391-BA69-67FE2817AE56}">
      <dsp:nvSpPr>
        <dsp:cNvPr id="0" name=""/>
        <dsp:cNvSpPr/>
      </dsp:nvSpPr>
      <dsp:spPr>
        <a:xfrm>
          <a:off x="219526" y="4700653"/>
          <a:ext cx="399138" cy="399138"/>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8B7BBC2-AA92-4029-9FF5-0BDF557FDADE}">
      <dsp:nvSpPr>
        <dsp:cNvPr id="0" name=""/>
        <dsp:cNvSpPr/>
      </dsp:nvSpPr>
      <dsp:spPr>
        <a:xfrm>
          <a:off x="838191" y="4537369"/>
          <a:ext cx="5994020" cy="725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804" tIns="76804" rIns="76804" bIns="76804" numCol="1" spcCol="1270" anchor="ctr" anchorCtr="0">
          <a:noAutofit/>
        </a:bodyPr>
        <a:lstStyle/>
        <a:p>
          <a:pPr marL="0" lvl="0" indent="0" algn="l" defTabSz="844550">
            <a:lnSpc>
              <a:spcPct val="90000"/>
            </a:lnSpc>
            <a:spcBef>
              <a:spcPct val="0"/>
            </a:spcBef>
            <a:spcAft>
              <a:spcPct val="35000"/>
            </a:spcAft>
            <a:buNone/>
          </a:pPr>
          <a:r>
            <a:rPr lang="en-GB" sz="1900" kern="1200"/>
            <a:t>Questions </a:t>
          </a:r>
          <a:endParaRPr lang="en-US" sz="1900" kern="1200"/>
        </a:p>
      </dsp:txBody>
      <dsp:txXfrm>
        <a:off x="838191" y="4537369"/>
        <a:ext cx="5994020" cy="725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CF8985-2CCE-4AB1-BA46-7B933CC4AF58}">
      <dsp:nvSpPr>
        <dsp:cNvPr id="0" name=""/>
        <dsp:cNvSpPr/>
      </dsp:nvSpPr>
      <dsp:spPr>
        <a:xfrm>
          <a:off x="0" y="4433"/>
          <a:ext cx="11066385" cy="944369"/>
        </a:xfrm>
        <a:prstGeom prst="roundRect">
          <a:avLst>
            <a:gd name="adj" fmla="val 10000"/>
          </a:avLst>
        </a:prstGeom>
        <a:solidFill>
          <a:schemeClr val="accent2">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A490A3C8-782D-4057-A6BC-FFCD8344F514}">
      <dsp:nvSpPr>
        <dsp:cNvPr id="0" name=""/>
        <dsp:cNvSpPr/>
      </dsp:nvSpPr>
      <dsp:spPr>
        <a:xfrm>
          <a:off x="285671" y="216916"/>
          <a:ext cx="519403" cy="5194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07EC64DD-788B-40AF-82D4-E850252CA4FA}">
      <dsp:nvSpPr>
        <dsp:cNvPr id="0" name=""/>
        <dsp:cNvSpPr/>
      </dsp:nvSpPr>
      <dsp:spPr>
        <a:xfrm>
          <a:off x="1090747" y="4433"/>
          <a:ext cx="9975638" cy="9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946" tIns="99946" rIns="99946" bIns="99946"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Department of Health</a:t>
          </a:r>
          <a:r>
            <a:rPr lang="en-GB" sz="2000" kern="1200" dirty="0">
              <a:solidFill>
                <a:schemeClr val="tx1"/>
              </a:solidFill>
              <a:latin typeface="Calibri" panose="020F0502020204030204" pitchFamily="34" charset="0"/>
              <a:cs typeface="Calibri" panose="020F0502020204030204" pitchFamily="34" charset="0"/>
            </a:rPr>
            <a:t> (2014)  ‘</a:t>
          </a:r>
          <a:r>
            <a:rPr lang="en-GB" sz="2000" i="1" kern="1200" dirty="0">
              <a:solidFill>
                <a:schemeClr val="tx1"/>
              </a:solidFill>
              <a:latin typeface="Calibri" panose="020F0502020204030204" pitchFamily="34" charset="0"/>
              <a:cs typeface="Calibri" panose="020F0502020204030204" pitchFamily="34" charset="0"/>
            </a:rPr>
            <a:t>Guidance: Positive and Proactive Care: Reducing the need for physical interventions’ </a:t>
          </a:r>
          <a:endParaRPr lang="en-US" sz="2000" kern="1200" dirty="0">
            <a:solidFill>
              <a:schemeClr val="tx1"/>
            </a:solidFill>
            <a:latin typeface="Calibri" panose="020F0502020204030204" pitchFamily="34" charset="0"/>
            <a:cs typeface="Calibri" panose="020F0502020204030204" pitchFamily="34" charset="0"/>
          </a:endParaRPr>
        </a:p>
      </dsp:txBody>
      <dsp:txXfrm>
        <a:off x="1090747" y="4433"/>
        <a:ext cx="9975638" cy="944369"/>
      </dsp:txXfrm>
    </dsp:sp>
    <dsp:sp modelId="{270CD229-EAEE-4F27-A6D9-BD742822A057}">
      <dsp:nvSpPr>
        <dsp:cNvPr id="0" name=""/>
        <dsp:cNvSpPr/>
      </dsp:nvSpPr>
      <dsp:spPr>
        <a:xfrm>
          <a:off x="0" y="1179475"/>
          <a:ext cx="11066385" cy="944369"/>
        </a:xfrm>
        <a:prstGeom prst="roundRect">
          <a:avLst>
            <a:gd name="adj" fmla="val 10000"/>
          </a:avLst>
        </a:prstGeom>
        <a:solidFill>
          <a:schemeClr val="accent3">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CAA49DAB-7C29-4FC1-A179-53E3ABB48A91}">
      <dsp:nvSpPr>
        <dsp:cNvPr id="0" name=""/>
        <dsp:cNvSpPr/>
      </dsp:nvSpPr>
      <dsp:spPr>
        <a:xfrm>
          <a:off x="285671" y="1397379"/>
          <a:ext cx="519403" cy="5194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8FC5CA31-7017-4E67-BE53-07B39507737B}">
      <dsp:nvSpPr>
        <dsp:cNvPr id="0" name=""/>
        <dsp:cNvSpPr/>
      </dsp:nvSpPr>
      <dsp:spPr>
        <a:xfrm>
          <a:off x="1090747" y="1184895"/>
          <a:ext cx="9975638" cy="9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946" tIns="99946" rIns="99946" bIns="99946"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Mental Health Act </a:t>
          </a:r>
          <a:r>
            <a:rPr lang="en-GB" sz="2000" kern="1200" dirty="0">
              <a:solidFill>
                <a:schemeClr val="tx1"/>
              </a:solidFill>
              <a:latin typeface="Calibri" panose="020F0502020204030204" pitchFamily="34" charset="0"/>
              <a:cs typeface="Calibri" panose="020F0502020204030204" pitchFamily="34" charset="0"/>
            </a:rPr>
            <a:t>(1983) ‘</a:t>
          </a:r>
          <a:r>
            <a:rPr lang="en-GB" sz="2000" i="1" kern="1200" dirty="0">
              <a:solidFill>
                <a:schemeClr val="tx1"/>
              </a:solidFill>
              <a:latin typeface="Calibri" panose="020F0502020204030204" pitchFamily="34" charset="0"/>
              <a:cs typeface="Calibri" panose="020F0502020204030204" pitchFamily="34" charset="0"/>
            </a:rPr>
            <a:t>Code of practice’ </a:t>
          </a:r>
          <a:endParaRPr lang="en-US" sz="2000" kern="1200" dirty="0">
            <a:solidFill>
              <a:schemeClr val="tx1"/>
            </a:solidFill>
            <a:latin typeface="Calibri" panose="020F0502020204030204" pitchFamily="34" charset="0"/>
            <a:cs typeface="Calibri" panose="020F0502020204030204" pitchFamily="34" charset="0"/>
          </a:endParaRPr>
        </a:p>
      </dsp:txBody>
      <dsp:txXfrm>
        <a:off x="1090747" y="1184895"/>
        <a:ext cx="9975638" cy="944369"/>
      </dsp:txXfrm>
    </dsp:sp>
    <dsp:sp modelId="{880E9ECC-D87E-402B-BA07-4D88CAB38D48}">
      <dsp:nvSpPr>
        <dsp:cNvPr id="0" name=""/>
        <dsp:cNvSpPr/>
      </dsp:nvSpPr>
      <dsp:spPr>
        <a:xfrm>
          <a:off x="0" y="2365358"/>
          <a:ext cx="11066385" cy="944369"/>
        </a:xfrm>
        <a:prstGeom prst="roundRect">
          <a:avLst>
            <a:gd name="adj" fmla="val 10000"/>
          </a:avLst>
        </a:prstGeom>
        <a:solidFill>
          <a:schemeClr val="accent4">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85E68272-E423-4C90-804F-BD488DAB95BC}">
      <dsp:nvSpPr>
        <dsp:cNvPr id="0" name=""/>
        <dsp:cNvSpPr/>
      </dsp:nvSpPr>
      <dsp:spPr>
        <a:xfrm>
          <a:off x="285671" y="2577841"/>
          <a:ext cx="519403" cy="51940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2D9CE586-FEF5-48C1-B463-ACDCB8B16C87}">
      <dsp:nvSpPr>
        <dsp:cNvPr id="0" name=""/>
        <dsp:cNvSpPr/>
      </dsp:nvSpPr>
      <dsp:spPr>
        <a:xfrm>
          <a:off x="1090747" y="2365358"/>
          <a:ext cx="9975638" cy="9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946" tIns="99946" rIns="99946" bIns="99946"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NICE guidance </a:t>
          </a:r>
          <a:r>
            <a:rPr lang="en-GB" sz="2000" kern="1200" dirty="0">
              <a:solidFill>
                <a:schemeClr val="tx1"/>
              </a:solidFill>
              <a:latin typeface="Calibri" panose="020F0502020204030204" pitchFamily="34" charset="0"/>
              <a:cs typeface="Calibri" panose="020F0502020204030204" pitchFamily="34" charset="0"/>
            </a:rPr>
            <a:t>(2015) ‘</a:t>
          </a:r>
          <a:r>
            <a:rPr lang="en-GB" sz="2000" i="1" kern="1200" dirty="0">
              <a:solidFill>
                <a:schemeClr val="tx1"/>
              </a:solidFill>
              <a:latin typeface="Calibri" panose="020F0502020204030204" pitchFamily="34" charset="0"/>
              <a:cs typeface="Calibri" panose="020F0502020204030204" pitchFamily="34" charset="0"/>
            </a:rPr>
            <a:t>Violence and aggression: short-term management in mental health, health and community settings’</a:t>
          </a:r>
          <a:endParaRPr lang="en-US" sz="2000" kern="1200" dirty="0">
            <a:solidFill>
              <a:schemeClr val="tx1"/>
            </a:solidFill>
            <a:latin typeface="Calibri" panose="020F0502020204030204" pitchFamily="34" charset="0"/>
            <a:cs typeface="Calibri" panose="020F0502020204030204" pitchFamily="34" charset="0"/>
          </a:endParaRPr>
        </a:p>
      </dsp:txBody>
      <dsp:txXfrm>
        <a:off x="1090747" y="2365358"/>
        <a:ext cx="9975638" cy="944369"/>
      </dsp:txXfrm>
    </dsp:sp>
    <dsp:sp modelId="{BD2DEBF2-32FA-4391-BA39-D02B599D38D9}">
      <dsp:nvSpPr>
        <dsp:cNvPr id="0" name=""/>
        <dsp:cNvSpPr/>
      </dsp:nvSpPr>
      <dsp:spPr>
        <a:xfrm>
          <a:off x="0" y="3545820"/>
          <a:ext cx="11066385" cy="944369"/>
        </a:xfrm>
        <a:prstGeom prst="roundRect">
          <a:avLst>
            <a:gd name="adj" fmla="val 10000"/>
          </a:avLst>
        </a:prstGeom>
        <a:solidFill>
          <a:schemeClr val="accent5">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9460E286-4FDF-410D-8CC6-AED19D0C2185}">
      <dsp:nvSpPr>
        <dsp:cNvPr id="0" name=""/>
        <dsp:cNvSpPr/>
      </dsp:nvSpPr>
      <dsp:spPr>
        <a:xfrm>
          <a:off x="285671" y="3758303"/>
          <a:ext cx="519403" cy="51940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CA93EDB-119D-4D71-80E3-7515AD5C7795}">
      <dsp:nvSpPr>
        <dsp:cNvPr id="0" name=""/>
        <dsp:cNvSpPr/>
      </dsp:nvSpPr>
      <dsp:spPr>
        <a:xfrm>
          <a:off x="1090747" y="3545820"/>
          <a:ext cx="9975638" cy="9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946" tIns="99946" rIns="99946" bIns="99946"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NHS England </a:t>
          </a:r>
          <a:r>
            <a:rPr lang="en-GB" sz="2000" kern="1200" dirty="0">
              <a:solidFill>
                <a:schemeClr val="tx1"/>
              </a:solidFill>
              <a:latin typeface="Calibri" panose="020F0502020204030204" pitchFamily="34" charset="0"/>
              <a:cs typeface="Calibri" panose="020F0502020204030204" pitchFamily="34" charset="0"/>
            </a:rPr>
            <a:t>(2016) ‘</a:t>
          </a:r>
          <a:r>
            <a:rPr lang="en-GB" sz="2000" i="1" kern="1200" dirty="0">
              <a:solidFill>
                <a:schemeClr val="tx1"/>
              </a:solidFill>
              <a:latin typeface="Calibri" panose="020F0502020204030204" pitchFamily="34" charset="0"/>
              <a:cs typeface="Calibri" panose="020F0502020204030204" pitchFamily="34" charset="0"/>
            </a:rPr>
            <a:t>Reducing Restrictive Practices within Adult Low and Medium Secure Services’</a:t>
          </a:r>
          <a:endParaRPr lang="en-US" sz="2000" kern="1200" dirty="0">
            <a:solidFill>
              <a:schemeClr val="tx1"/>
            </a:solidFill>
            <a:latin typeface="Calibri" panose="020F0502020204030204" pitchFamily="34" charset="0"/>
            <a:cs typeface="Calibri" panose="020F0502020204030204" pitchFamily="34" charset="0"/>
          </a:endParaRPr>
        </a:p>
      </dsp:txBody>
      <dsp:txXfrm>
        <a:off x="1090747" y="3545820"/>
        <a:ext cx="9975638" cy="944369"/>
      </dsp:txXfrm>
    </dsp:sp>
    <dsp:sp modelId="{8C9544CF-6B9B-4701-8E63-E5AF35106479}">
      <dsp:nvSpPr>
        <dsp:cNvPr id="0" name=""/>
        <dsp:cNvSpPr/>
      </dsp:nvSpPr>
      <dsp:spPr>
        <a:xfrm>
          <a:off x="0" y="4726282"/>
          <a:ext cx="11066385" cy="944369"/>
        </a:xfrm>
        <a:prstGeom prst="roundRect">
          <a:avLst>
            <a:gd name="adj" fmla="val 10000"/>
          </a:avLst>
        </a:prstGeom>
        <a:solidFill>
          <a:schemeClr val="accent6">
            <a:hueOff val="0"/>
            <a:satOff val="0"/>
            <a:lumOff val="0"/>
            <a:alphaOff val="0"/>
          </a:schemeClr>
        </a:solidFill>
        <a:ln>
          <a:noFill/>
        </a:ln>
        <a:effectLst>
          <a:outerShdw blurRad="38100" dist="25400" dir="5400000" rotWithShape="0">
            <a:srgbClr val="000000">
              <a:alpha val="25000"/>
            </a:srgbClr>
          </a:outerShdw>
        </a:effectLst>
      </dsp:spPr>
      <dsp:style>
        <a:lnRef idx="0">
          <a:scrgbClr r="0" g="0" b="0"/>
        </a:lnRef>
        <a:fillRef idx="1">
          <a:scrgbClr r="0" g="0" b="0"/>
        </a:fillRef>
        <a:effectRef idx="2">
          <a:scrgbClr r="0" g="0" b="0"/>
        </a:effectRef>
        <a:fontRef idx="minor"/>
      </dsp:style>
    </dsp:sp>
    <dsp:sp modelId="{FD33A66F-5F00-4C10-A262-E7580F8418E7}">
      <dsp:nvSpPr>
        <dsp:cNvPr id="0" name=""/>
        <dsp:cNvSpPr/>
      </dsp:nvSpPr>
      <dsp:spPr>
        <a:xfrm>
          <a:off x="285671" y="4938765"/>
          <a:ext cx="519403" cy="51940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7932FDD-69BA-468B-9EC4-6A20D999F563}">
      <dsp:nvSpPr>
        <dsp:cNvPr id="0" name=""/>
        <dsp:cNvSpPr/>
      </dsp:nvSpPr>
      <dsp:spPr>
        <a:xfrm>
          <a:off x="1090747" y="4726282"/>
          <a:ext cx="9975638" cy="9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946" tIns="99946" rIns="99946" bIns="99946" numCol="1" spcCol="1270" anchor="ctr" anchorCtr="0">
          <a:noAutofit/>
        </a:bodyPr>
        <a:lstStyle/>
        <a:p>
          <a:pPr marL="0" lvl="0" indent="0" algn="l" defTabSz="889000">
            <a:lnSpc>
              <a:spcPct val="10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Royal College of Occupational Therapists </a:t>
          </a:r>
          <a:r>
            <a:rPr lang="en-GB" sz="2000" kern="1200" dirty="0">
              <a:solidFill>
                <a:schemeClr val="tx1"/>
              </a:solidFill>
              <a:latin typeface="Calibri" panose="020F0502020204030204" pitchFamily="34" charset="0"/>
              <a:cs typeface="Calibri" panose="020F0502020204030204" pitchFamily="34" charset="0"/>
            </a:rPr>
            <a:t>(2015) ‘</a:t>
          </a:r>
          <a:r>
            <a:rPr lang="en-GB" sz="2000" i="1" kern="1200" dirty="0">
              <a:solidFill>
                <a:schemeClr val="tx1"/>
              </a:solidFill>
              <a:latin typeface="Calibri" panose="020F0502020204030204" pitchFamily="34" charset="0"/>
              <a:cs typeface="Calibri" panose="020F0502020204030204" pitchFamily="34" charset="0"/>
            </a:rPr>
            <a:t>Occupational therapists’ use of occupation-based practise in secure hospitals</a:t>
          </a:r>
          <a:r>
            <a:rPr lang="en-GB" sz="2000" kern="1200" dirty="0">
              <a:solidFill>
                <a:schemeClr val="tx1"/>
              </a:solidFill>
              <a:latin typeface="Calibri" panose="020F0502020204030204" pitchFamily="34" charset="0"/>
              <a:cs typeface="Calibri" panose="020F0502020204030204" pitchFamily="34" charset="0"/>
            </a:rPr>
            <a:t>’ </a:t>
          </a:r>
          <a:endParaRPr lang="en-US" sz="2000" kern="1200" dirty="0">
            <a:solidFill>
              <a:schemeClr val="tx1"/>
            </a:solidFill>
            <a:latin typeface="Calibri" panose="020F0502020204030204" pitchFamily="34" charset="0"/>
            <a:cs typeface="Calibri" panose="020F0502020204030204" pitchFamily="34" charset="0"/>
          </a:endParaRPr>
        </a:p>
      </dsp:txBody>
      <dsp:txXfrm>
        <a:off x="1090747" y="4726282"/>
        <a:ext cx="9975638" cy="9443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D8623-88C3-4891-A11C-F101F6CE7B29}">
      <dsp:nvSpPr>
        <dsp:cNvPr id="0" name=""/>
        <dsp:cNvSpPr/>
      </dsp:nvSpPr>
      <dsp:spPr>
        <a:xfrm>
          <a:off x="0" y="115815"/>
          <a:ext cx="7872031" cy="209898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1" kern="1200" dirty="0">
              <a:solidFill>
                <a:schemeClr val="tx1"/>
              </a:solidFill>
            </a:rPr>
            <a:t>Person </a:t>
          </a:r>
        </a:p>
        <a:p>
          <a:pPr marL="0" lvl="0" indent="0" algn="l" defTabSz="1022350">
            <a:lnSpc>
              <a:spcPct val="90000"/>
            </a:lnSpc>
            <a:spcBef>
              <a:spcPct val="0"/>
            </a:spcBef>
            <a:spcAft>
              <a:spcPct val="35000"/>
            </a:spcAft>
            <a:buNone/>
          </a:pPr>
          <a:r>
            <a:rPr lang="en-GB" sz="2300" b="0" i="0" kern="1200" dirty="0">
              <a:solidFill>
                <a:schemeClr val="bg1"/>
              </a:solidFill>
              <a:latin typeface="Calibri" panose="020F0502020204030204" pitchFamily="34" charset="0"/>
              <a:cs typeface="Calibri" panose="020F0502020204030204" pitchFamily="34" charset="0"/>
            </a:rPr>
            <a:t>Loss of self-identity</a:t>
          </a:r>
        </a:p>
        <a:p>
          <a:pPr marL="0" lvl="0" indent="0" algn="l" defTabSz="1022350">
            <a:lnSpc>
              <a:spcPct val="90000"/>
            </a:lnSpc>
            <a:spcBef>
              <a:spcPct val="0"/>
            </a:spcBef>
            <a:spcAft>
              <a:spcPct val="35000"/>
            </a:spcAft>
            <a:buNone/>
          </a:pPr>
          <a:r>
            <a:rPr lang="en-GB" sz="2300" b="0" i="0" kern="1200" dirty="0">
              <a:solidFill>
                <a:schemeClr val="bg1"/>
              </a:solidFill>
              <a:latin typeface="Calibri" panose="020F0502020204030204" pitchFamily="34" charset="0"/>
              <a:cs typeface="Calibri" panose="020F0502020204030204" pitchFamily="34" charset="0"/>
            </a:rPr>
            <a:t>Lack of choice and control</a:t>
          </a:r>
        </a:p>
        <a:p>
          <a:pPr marL="0" lvl="0" indent="0" algn="l" defTabSz="1022350">
            <a:lnSpc>
              <a:spcPct val="90000"/>
            </a:lnSpc>
            <a:spcBef>
              <a:spcPct val="0"/>
            </a:spcBef>
            <a:spcAft>
              <a:spcPct val="35000"/>
            </a:spcAft>
            <a:buNone/>
          </a:pPr>
          <a:r>
            <a:rPr lang="en-GB" sz="2300" b="0" i="0" kern="1200" dirty="0">
              <a:solidFill>
                <a:schemeClr val="bg1"/>
              </a:solidFill>
              <a:latin typeface="Calibri" panose="020F0502020204030204" pitchFamily="34" charset="0"/>
              <a:cs typeface="Calibri" panose="020F0502020204030204" pitchFamily="34" charset="0"/>
            </a:rPr>
            <a:t>Poor emotional control/distress </a:t>
          </a:r>
          <a:r>
            <a:rPr lang="en-GB" sz="2300" kern="1200" dirty="0">
              <a:solidFill>
                <a:schemeClr val="bg1"/>
              </a:solidFill>
            </a:rPr>
            <a:t> </a:t>
          </a:r>
          <a:endParaRPr lang="en-US" sz="2300" kern="1200" dirty="0">
            <a:solidFill>
              <a:schemeClr val="bg1"/>
            </a:solidFill>
          </a:endParaRPr>
        </a:p>
      </dsp:txBody>
      <dsp:txXfrm>
        <a:off x="102464" y="218279"/>
        <a:ext cx="7667103" cy="1894052"/>
      </dsp:txXfrm>
    </dsp:sp>
    <dsp:sp modelId="{0CCA1EDA-06FD-4C7B-8D00-46FC2A9BF461}">
      <dsp:nvSpPr>
        <dsp:cNvPr id="0" name=""/>
        <dsp:cNvSpPr/>
      </dsp:nvSpPr>
      <dsp:spPr>
        <a:xfrm>
          <a:off x="0" y="2281035"/>
          <a:ext cx="7872031" cy="2098980"/>
        </a:xfrm>
        <a:prstGeom prst="roundRect">
          <a:avLst/>
        </a:prstGeom>
        <a:solidFill>
          <a:schemeClr val="accent2">
            <a:hueOff val="1620045"/>
            <a:satOff val="225"/>
            <a:lumOff val="19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1" kern="1200" dirty="0">
              <a:solidFill>
                <a:schemeClr val="tx1"/>
              </a:solidFill>
            </a:rPr>
            <a:t>Occupation</a:t>
          </a:r>
        </a:p>
        <a:p>
          <a:pPr marL="0" lvl="0" indent="0" algn="l" defTabSz="1022350">
            <a:lnSpc>
              <a:spcPct val="90000"/>
            </a:lnSpc>
            <a:spcBef>
              <a:spcPct val="0"/>
            </a:spcBef>
            <a:spcAft>
              <a:spcPct val="35000"/>
            </a:spcAft>
            <a:buNone/>
          </a:pPr>
          <a:r>
            <a:rPr lang="en-GB" sz="2300" b="0" kern="1200" dirty="0">
              <a:latin typeface="Calibri" panose="020F0502020204030204" pitchFamily="34" charset="0"/>
              <a:cs typeface="Calibri" panose="020F0502020204030204" pitchFamily="34" charset="0"/>
            </a:rPr>
            <a:t>Social isolation</a:t>
          </a:r>
        </a:p>
        <a:p>
          <a:pPr marL="0" lvl="0" indent="0" algn="l" defTabSz="1022350">
            <a:lnSpc>
              <a:spcPct val="90000"/>
            </a:lnSpc>
            <a:spcBef>
              <a:spcPct val="0"/>
            </a:spcBef>
            <a:spcAft>
              <a:spcPct val="35000"/>
            </a:spcAft>
            <a:buNone/>
          </a:pPr>
          <a:r>
            <a:rPr lang="en-GB" sz="2300" b="0" kern="1200" dirty="0">
              <a:latin typeface="Calibri" panose="020F0502020204030204" pitchFamily="34" charset="0"/>
              <a:cs typeface="Calibri" panose="020F0502020204030204" pitchFamily="34" charset="0"/>
            </a:rPr>
            <a:t>Lack of engagement in meaningful occupation </a:t>
          </a:r>
        </a:p>
        <a:p>
          <a:pPr marL="0" lvl="0" indent="0" algn="l" defTabSz="1022350">
            <a:lnSpc>
              <a:spcPct val="90000"/>
            </a:lnSpc>
            <a:spcBef>
              <a:spcPct val="0"/>
            </a:spcBef>
            <a:spcAft>
              <a:spcPct val="35000"/>
            </a:spcAft>
            <a:buNone/>
          </a:pPr>
          <a:r>
            <a:rPr lang="en-GB" sz="2300" b="0" kern="1200" dirty="0">
              <a:latin typeface="Calibri" panose="020F0502020204030204" pitchFamily="34" charset="0"/>
              <a:cs typeface="Calibri" panose="020F0502020204030204" pitchFamily="34" charset="0"/>
            </a:rPr>
            <a:t>Lack of structure and routine</a:t>
          </a:r>
        </a:p>
      </dsp:txBody>
      <dsp:txXfrm>
        <a:off x="102464" y="2383499"/>
        <a:ext cx="7667103" cy="1894052"/>
      </dsp:txXfrm>
    </dsp:sp>
    <dsp:sp modelId="{1D534A66-CC86-4A40-B62B-91CB2521E64B}">
      <dsp:nvSpPr>
        <dsp:cNvPr id="0" name=""/>
        <dsp:cNvSpPr/>
      </dsp:nvSpPr>
      <dsp:spPr>
        <a:xfrm>
          <a:off x="0" y="4446256"/>
          <a:ext cx="7872031" cy="2098980"/>
        </a:xfrm>
        <a:prstGeom prst="roundRect">
          <a:avLst/>
        </a:prstGeom>
        <a:solidFill>
          <a:schemeClr val="accent2">
            <a:hueOff val="3240090"/>
            <a:satOff val="451"/>
            <a:lumOff val="3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b="1" kern="1200" dirty="0">
              <a:solidFill>
                <a:schemeClr val="tx1"/>
              </a:solidFill>
            </a:rPr>
            <a:t>Environment </a:t>
          </a:r>
        </a:p>
        <a:p>
          <a:pPr marL="0" lvl="0" indent="0" algn="l" defTabSz="1022350">
            <a:lnSpc>
              <a:spcPct val="90000"/>
            </a:lnSpc>
            <a:spcBef>
              <a:spcPct val="0"/>
            </a:spcBef>
            <a:spcAft>
              <a:spcPct val="35000"/>
            </a:spcAft>
            <a:buNone/>
          </a:pPr>
          <a:r>
            <a:rPr lang="en-GB" sz="2300" b="0" i="0" kern="1200" dirty="0">
              <a:latin typeface="Calibri" panose="020F0502020204030204" pitchFamily="34" charset="0"/>
              <a:cs typeface="Calibri" panose="020F0502020204030204" pitchFamily="34" charset="0"/>
            </a:rPr>
            <a:t>Sensory deprivation </a:t>
          </a:r>
        </a:p>
        <a:p>
          <a:pPr marL="0" lvl="0" indent="0" algn="l" defTabSz="1022350">
            <a:lnSpc>
              <a:spcPct val="90000"/>
            </a:lnSpc>
            <a:spcBef>
              <a:spcPct val="0"/>
            </a:spcBef>
            <a:spcAft>
              <a:spcPct val="35000"/>
            </a:spcAft>
            <a:buNone/>
          </a:pPr>
          <a:r>
            <a:rPr lang="en-GB" sz="2300" b="0" i="0" kern="1200" dirty="0">
              <a:latin typeface="Calibri" panose="020F0502020204030204" pitchFamily="34" charset="0"/>
              <a:cs typeface="Calibri" panose="020F0502020204030204" pitchFamily="34" charset="0"/>
            </a:rPr>
            <a:t>Unable to tend to self care needs (lack of materials/objects) </a:t>
          </a:r>
          <a:r>
            <a:rPr lang="en-GB" sz="2300" kern="1200" dirty="0"/>
            <a:t> </a:t>
          </a:r>
          <a:endParaRPr lang="en-US" sz="2300" kern="1200" dirty="0"/>
        </a:p>
      </dsp:txBody>
      <dsp:txXfrm>
        <a:off x="102464" y="4548720"/>
        <a:ext cx="7667103" cy="189405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371A15-71BC-448F-961C-62B223F5E0E2}" type="datetimeFigureOut">
              <a:rPr lang="en-GB" smtClean="0"/>
              <a:t>17/10/2019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9A14C1-AD17-4330-9E63-3395B6C25C88}" type="slidenum">
              <a:rPr lang="en-GB" smtClean="0"/>
              <a:t>‹#›</a:t>
            </a:fld>
            <a:endParaRPr lang="en-GB"/>
          </a:p>
        </p:txBody>
      </p:sp>
    </p:spTree>
    <p:extLst>
      <p:ext uri="{BB962C8B-B14F-4D97-AF65-F5344CB8AC3E}">
        <p14:creationId xmlns:p14="http://schemas.microsoft.com/office/powerpoint/2010/main" val="2184629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9A14C1-AD17-4330-9E63-3395B6C25C88}" type="slidenum">
              <a:rPr lang="en-GB" smtClean="0"/>
              <a:t>1</a:t>
            </a:fld>
            <a:endParaRPr lang="en-GB"/>
          </a:p>
        </p:txBody>
      </p:sp>
    </p:spTree>
    <p:extLst>
      <p:ext uri="{BB962C8B-B14F-4D97-AF65-F5344CB8AC3E}">
        <p14:creationId xmlns:p14="http://schemas.microsoft.com/office/powerpoint/2010/main" val="917874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33874"/>
            <a:ext cx="5486400" cy="4676775"/>
          </a:xfrm>
        </p:spPr>
        <p:txBody>
          <a:bodyPr/>
          <a:lstStyle/>
          <a:p>
            <a:r>
              <a:rPr lang="en-GB" dirty="0"/>
              <a:t>This is an example programme for a patient on the self-presentation level in seclusion, and his programme didn’t change, in fact it increased to include two lunches.</a:t>
            </a:r>
          </a:p>
          <a:p>
            <a:r>
              <a:rPr lang="en-GB" dirty="0"/>
              <a:t>This patient had poor self-concept, low self esteem and low confidence. He was also impulsive and had difficulty managing this. And so we continued to focus on these treatment needs, by being very creative in the activities we could use. For this individual we could not open the door. </a:t>
            </a:r>
          </a:p>
          <a:p>
            <a:endParaRPr lang="en-GB" dirty="0"/>
          </a:p>
          <a:p>
            <a:r>
              <a:rPr lang="en-GB" dirty="0"/>
              <a:t>On Monday we would do a categorising game – go to next slide </a:t>
            </a:r>
          </a:p>
          <a:p>
            <a:endParaRPr lang="en-GB" dirty="0"/>
          </a:p>
          <a:p>
            <a:r>
              <a:rPr lang="en-GB" dirty="0"/>
              <a:t>We would play a range of cognitive games – connect 4, downfall, the alphabet game, ten things you would find in a garage – to help him manage his impulsivity, improve processing, increase self-confidence and self-esteem. </a:t>
            </a:r>
          </a:p>
          <a:p>
            <a:endParaRPr lang="en-GB" dirty="0"/>
          </a:p>
          <a:p>
            <a:r>
              <a:rPr lang="en-GB" dirty="0"/>
              <a:t>We would have lunch with him twice a week for social contact and social norm awareness. </a:t>
            </a:r>
          </a:p>
          <a:p>
            <a:endParaRPr lang="en-GB" dirty="0"/>
          </a:p>
          <a:p>
            <a:r>
              <a:rPr lang="en-GB" dirty="0"/>
              <a:t>We would stand and sort his laundry with him and on a Thursday morning we would make sure he collected any rubbish in his room and give him a cloth to wipe his mattress and any spills. This was to maintain the ward routine – the room would always be cleaned and rubbish removed (it wasn’t left for a week) </a:t>
            </a:r>
          </a:p>
          <a:p>
            <a:r>
              <a:rPr lang="en-GB" dirty="0"/>
              <a:t>So this was to demonstrate how we continued engagement for a patient in seclusion, I now want to share with you how we successfully worked with the MDT and got a very disturbed, psychotic gentleman out of seclusion and back on to the main ward area using the model of creative ability. </a:t>
            </a:r>
          </a:p>
        </p:txBody>
      </p:sp>
      <p:sp>
        <p:nvSpPr>
          <p:cNvPr id="4" name="Slide Number Placeholder 3"/>
          <p:cNvSpPr>
            <a:spLocks noGrp="1"/>
          </p:cNvSpPr>
          <p:nvPr>
            <p:ph type="sldNum" sz="quarter" idx="5"/>
          </p:nvPr>
        </p:nvSpPr>
        <p:spPr/>
        <p:txBody>
          <a:bodyPr/>
          <a:lstStyle/>
          <a:p>
            <a:fld id="{9F9A14C1-AD17-4330-9E63-3395B6C25C88}" type="slidenum">
              <a:rPr lang="en-GB" smtClean="0"/>
              <a:t>10</a:t>
            </a:fld>
            <a:endParaRPr lang="en-GB"/>
          </a:p>
        </p:txBody>
      </p:sp>
    </p:spTree>
    <p:extLst>
      <p:ext uri="{BB962C8B-B14F-4D97-AF65-F5344CB8AC3E}">
        <p14:creationId xmlns:p14="http://schemas.microsoft.com/office/powerpoint/2010/main" val="1978517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en-GB" dirty="0"/>
              <a:t>To develop self-confidence through developing processing skills and understanding of concepts. </a:t>
            </a:r>
          </a:p>
          <a:p>
            <a:r>
              <a:rPr lang="en-GB" dirty="0"/>
              <a:t>This is just one example of categorisation we did. </a:t>
            </a:r>
          </a:p>
          <a:p>
            <a:endParaRPr lang="en-GB" dirty="0"/>
          </a:p>
          <a:p>
            <a:r>
              <a:rPr lang="en-GB" dirty="0"/>
              <a:t>This task was to categorise sea creatures in to molluscs, crustaceans and fish. </a:t>
            </a:r>
          </a:p>
          <a:p>
            <a:r>
              <a:rPr lang="en-GB" dirty="0"/>
              <a:t>I made a large board and split it in to three sections. I had different pictures of creatures which we would explore and categorise one buy one and stick them in the appropriate section.  (this only shows one picture due to limited access) </a:t>
            </a:r>
          </a:p>
          <a:p>
            <a:r>
              <a:rPr lang="en-GB" dirty="0"/>
              <a:t>Myself and the observing nurse would stand at the door and we would do this through the window. The observing nurse would join in the discussion as if we were all working together to reduce the demands on the patient to get the answer right, with the emphasis on exploration. I would apply the treatment principles to ask searching questions to explore the properties of the things we were categorizing. </a:t>
            </a:r>
          </a:p>
          <a:p>
            <a:r>
              <a:rPr lang="en-GB" dirty="0"/>
              <a:t>So, we would have rich discussions about their appearance, the patient would clearly describe each one and we would discuss the similarities and differences. </a:t>
            </a:r>
          </a:p>
          <a:p>
            <a:endParaRPr lang="en-GB" dirty="0"/>
          </a:p>
          <a:p>
            <a:r>
              <a:rPr lang="en-GB" sz="1200" b="0" i="0" u="none" strike="noStrike" kern="1200" dirty="0">
                <a:solidFill>
                  <a:schemeClr val="tx1"/>
                </a:solidFill>
                <a:effectLst/>
                <a:latin typeface="+mn-lt"/>
                <a:ea typeface="+mn-ea"/>
                <a:cs typeface="+mn-cs"/>
              </a:rPr>
              <a:t>I would usually throw in something difficult - Is a star fish a fish? – I’ll leave that with you. </a:t>
            </a:r>
          </a:p>
          <a:p>
            <a:endParaRPr lang="en-GB" sz="1200" b="0" i="0" u="none" strike="noStrike" kern="1200" dirty="0">
              <a:solidFill>
                <a:schemeClr val="tx1"/>
              </a:solidFill>
              <a:effectLst/>
              <a:latin typeface="+mn-lt"/>
              <a:ea typeface="+mn-ea"/>
              <a:cs typeface="+mn-cs"/>
            </a:endParaRPr>
          </a:p>
          <a:p>
            <a:r>
              <a:rPr lang="en-GB" sz="1200" b="0" i="0" u="none" strike="noStrike" kern="1200" dirty="0">
                <a:solidFill>
                  <a:schemeClr val="tx1"/>
                </a:solidFill>
                <a:effectLst/>
                <a:latin typeface="+mn-lt"/>
                <a:ea typeface="+mn-ea"/>
                <a:cs typeface="+mn-cs"/>
              </a:rPr>
              <a:t>He would be engrossed for up to 45 minutes, he would be interacting exploring and most importantly laughing and having fun. </a:t>
            </a:r>
          </a:p>
          <a:p>
            <a:endParaRPr lang="en-GB" dirty="0"/>
          </a:p>
          <a:p>
            <a:r>
              <a:rPr lang="en-GB" b="1" dirty="0"/>
              <a:t>GO BACK TO PREVIOUS SLIDE </a:t>
            </a:r>
          </a:p>
        </p:txBody>
      </p:sp>
      <p:sp>
        <p:nvSpPr>
          <p:cNvPr id="4" name="Slide Number Placeholder 3"/>
          <p:cNvSpPr>
            <a:spLocks noGrp="1"/>
          </p:cNvSpPr>
          <p:nvPr>
            <p:ph type="sldNum" sz="quarter" idx="5"/>
          </p:nvPr>
        </p:nvSpPr>
        <p:spPr/>
        <p:txBody>
          <a:bodyPr/>
          <a:lstStyle/>
          <a:p>
            <a:fld id="{9F9A14C1-AD17-4330-9E63-3395B6C25C88}" type="slidenum">
              <a:rPr lang="en-GB" smtClean="0"/>
              <a:t>11</a:t>
            </a:fld>
            <a:endParaRPr lang="en-GB"/>
          </a:p>
        </p:txBody>
      </p:sp>
    </p:spTree>
    <p:extLst>
      <p:ext uri="{BB962C8B-B14F-4D97-AF65-F5344CB8AC3E}">
        <p14:creationId xmlns:p14="http://schemas.microsoft.com/office/powerpoint/2010/main" val="3611734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424473"/>
          </a:xfrm>
        </p:spPr>
        <p:txBody>
          <a:bodyPr/>
          <a:lstStyle/>
          <a:p>
            <a:pPr marL="171450" indent="-171450">
              <a:buFont typeface="Arial" panose="020B0604020202020204" pitchFamily="34" charset="0"/>
              <a:buChar char="•"/>
            </a:pPr>
            <a:r>
              <a:rPr lang="en-GB" dirty="0"/>
              <a:t>So Mr A was admitted in to seclusion as he had been presenting as extremely disturbed in his previous placement. </a:t>
            </a:r>
          </a:p>
          <a:p>
            <a:pPr marL="171450" indent="-171450">
              <a:buFont typeface="Arial" panose="020B0604020202020204" pitchFamily="34" charset="0"/>
              <a:buChar char="•"/>
            </a:pPr>
            <a:r>
              <a:rPr lang="en-GB" dirty="0"/>
              <a:t>Myself and my TI immediately began to spend time on his observations to enable assessment. </a:t>
            </a:r>
          </a:p>
          <a:p>
            <a:pPr marL="171450" indent="-171450">
              <a:buFont typeface="Arial" panose="020B0604020202020204" pitchFamily="34" charset="0"/>
              <a:buChar char="•"/>
            </a:pPr>
            <a:r>
              <a:rPr lang="en-GB" dirty="0"/>
              <a:t>This looks like a very busy programme but each session only took a few minutes to increase his focusing of attention and to improve his ability to relate to materials, objects and people. </a:t>
            </a:r>
          </a:p>
          <a:p>
            <a:pPr marL="171450" indent="-171450">
              <a:buFont typeface="Arial" panose="020B0604020202020204" pitchFamily="34" charset="0"/>
              <a:buChar char="•"/>
            </a:pPr>
            <a:r>
              <a:rPr lang="en-GB" dirty="0"/>
              <a:t>Sometimes we couldn’t make it but we would try. </a:t>
            </a:r>
          </a:p>
          <a:p>
            <a:pPr marL="171450" indent="-171450">
              <a:buFont typeface="Arial" panose="020B0604020202020204" pitchFamily="34" charset="0"/>
              <a:buChar char="•"/>
            </a:pPr>
            <a:r>
              <a:rPr lang="en-GB" dirty="0"/>
              <a:t>Throughout each interaction we would orientate Mr A, calling his name, telling him the time, ‘it will be lunch time soon’,  to look out the window and see the sunshine or rain. </a:t>
            </a:r>
          </a:p>
          <a:p>
            <a:pPr marL="171450" indent="-171450">
              <a:buFont typeface="Arial" panose="020B0604020202020204" pitchFamily="34" charset="0"/>
              <a:buChar char="•"/>
            </a:pPr>
            <a:r>
              <a:rPr lang="en-GB" dirty="0"/>
              <a:t>We would develop self concept – used a mirror so he could see himself, do simple stretching exercises, he would sing and dance and we would comment on this.</a:t>
            </a:r>
          </a:p>
          <a:p>
            <a:pPr marL="171450" indent="-171450">
              <a:buFont typeface="Arial" panose="020B0604020202020204" pitchFamily="34" charset="0"/>
              <a:buChar char="•"/>
            </a:pPr>
            <a:r>
              <a:rPr lang="en-GB" dirty="0"/>
              <a:t>We would develop concepts -  give him his lunch and describe it to him. We would also provide him with basic toiletries so he could shower.</a:t>
            </a:r>
          </a:p>
          <a:p>
            <a:pPr marL="171450" indent="-171450">
              <a:buFont typeface="Arial" panose="020B0604020202020204" pitchFamily="34" charset="0"/>
              <a:buChar char="•"/>
            </a:pPr>
            <a:r>
              <a:rPr lang="en-GB" dirty="0"/>
              <a:t>And it was Christmas time so we would bring him festive things to look at and eat. </a:t>
            </a:r>
          </a:p>
          <a:p>
            <a:pPr marL="171450" indent="-171450">
              <a:buFont typeface="Arial" panose="020B0604020202020204" pitchFamily="34" charset="0"/>
              <a:buChar char="•"/>
            </a:pPr>
            <a:r>
              <a:rPr lang="en-GB" dirty="0"/>
              <a:t>As he was improving, in more lucid moments he could play one game of noughts and crosses. </a:t>
            </a:r>
          </a:p>
          <a:p>
            <a:r>
              <a:rPr lang="en-GB" dirty="0"/>
              <a:t>Initially he presented as extremely psychotic, banging, shouting, punching self in face. </a:t>
            </a:r>
          </a:p>
          <a:p>
            <a:r>
              <a:rPr lang="en-GB" dirty="0"/>
              <a:t>But then he began ripping paper cups, plates, tearing toilet paper and soaking it in urine. The medical team thought he was doing this in protest and deliberately. I argued this and instead suggested he was improving as he was being incidentally constructive rather than unconstructive, to which they agreed. </a:t>
            </a:r>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12</a:t>
            </a:fld>
            <a:endParaRPr lang="en-GB"/>
          </a:p>
        </p:txBody>
      </p:sp>
    </p:spTree>
    <p:extLst>
      <p:ext uri="{BB962C8B-B14F-4D97-AF65-F5344CB8AC3E}">
        <p14:creationId xmlns:p14="http://schemas.microsoft.com/office/powerpoint/2010/main" val="3134345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514850"/>
          </a:xfrm>
        </p:spPr>
        <p:txBody>
          <a:bodyPr/>
          <a:lstStyle/>
          <a:p>
            <a:r>
              <a:rPr lang="en-GB" dirty="0"/>
              <a:t>When it was felt he no longer needed to be in seclusion he was immediately allowed on to the main ward. Which on two occasions ended in seclusion within 15 minutes. So the team suggested he could spend time out of seclusion to gradually introduce him to the ward, e.g. getting medication, spending time in his bedroom. </a:t>
            </a:r>
          </a:p>
          <a:p>
            <a:endParaRPr lang="en-GB" dirty="0"/>
          </a:p>
          <a:p>
            <a:r>
              <a:rPr lang="en-GB" dirty="0"/>
              <a:t>I suggested these were unmotivating and unstructured situations. The model informed me that Mr A needs an activity which facilitates immediate engagement, with instant gratification, which lasts 5-10 minutes. He would also need a motivating factor to return to seclusion. </a:t>
            </a:r>
          </a:p>
          <a:p>
            <a:r>
              <a:rPr lang="en-GB" dirty="0"/>
              <a:t>So using the treatment principles we devised a plan which consisted of short sessions doing something more concrete (going for vapes, bath, football). </a:t>
            </a:r>
          </a:p>
          <a:p>
            <a:endParaRPr lang="en-GB" dirty="0"/>
          </a:p>
          <a:p>
            <a:r>
              <a:rPr lang="en-GB" dirty="0"/>
              <a:t>So to give an example - I would run his bath then go and fetch him with two escorts. We would put bubble bath in and make the bubbles together. I would orientate him to his shower gel and soft flannel. He would have a clean set of clothes.  I would then stand outside of the bathroom and shout instructions – wash under your arms Mr A – he would occasionally shout wanting to know I was still there.  </a:t>
            </a:r>
          </a:p>
          <a:p>
            <a:endParaRPr lang="en-GB" dirty="0"/>
          </a:p>
          <a:p>
            <a:r>
              <a:rPr lang="en-GB" dirty="0"/>
              <a:t>Once finished he went back to seclusion for a nice cup of coffee and some biscuits. </a:t>
            </a:r>
          </a:p>
          <a:p>
            <a:endParaRPr lang="en-GB" dirty="0"/>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13</a:t>
            </a:fld>
            <a:endParaRPr lang="en-GB" dirty="0"/>
          </a:p>
        </p:txBody>
      </p:sp>
    </p:spTree>
    <p:extLst>
      <p:ext uri="{BB962C8B-B14F-4D97-AF65-F5344CB8AC3E}">
        <p14:creationId xmlns:p14="http://schemas.microsoft.com/office/powerpoint/2010/main" val="845201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810125"/>
          </a:xfrm>
        </p:spPr>
        <p:txBody>
          <a:bodyPr/>
          <a:lstStyle/>
          <a:p>
            <a:r>
              <a:rPr lang="en-GB" dirty="0"/>
              <a:t>The graded programme gradually increased access out of seclusion and so the team wanted to trial him being nursed in the main bedroom corridor of the lounge. I expressed my concern with this as I could predict the outcome – because the model told me it would be too stimulating. </a:t>
            </a:r>
          </a:p>
          <a:p>
            <a:r>
              <a:rPr lang="en-GB" dirty="0"/>
              <a:t>When I came in to work the next day he was in seclusion again. </a:t>
            </a:r>
          </a:p>
          <a:p>
            <a:endParaRPr lang="en-GB" dirty="0"/>
          </a:p>
          <a:p>
            <a:r>
              <a:rPr lang="en-GB" dirty="0"/>
              <a:t>And so the team listened and we decided to nurse him in our extra care area – a quiet area off the main ward with two rooms and a bathroom with three nurses present.  </a:t>
            </a:r>
          </a:p>
          <a:p>
            <a:r>
              <a:rPr lang="en-GB" dirty="0"/>
              <a:t>We continued the very gradual exposure to the ward continuing with regular baths, we introduced a 10 minute exercise session, we would take him in for meals in the dining room without other patients – and so we continued to grade this – increasing the amount of time and the number of people with whom he came in to contact. </a:t>
            </a:r>
          </a:p>
          <a:p>
            <a:endParaRPr lang="en-GB" dirty="0"/>
          </a:p>
          <a:p>
            <a:r>
              <a:rPr lang="en-GB" dirty="0"/>
              <a:t>The OT team devised a very detailed care plan on how the observing nurses should engage and relate to Mr A on a daily basis due to his sensitivity to stimulation. </a:t>
            </a:r>
          </a:p>
          <a:p>
            <a:endParaRPr lang="en-GB" dirty="0"/>
          </a:p>
          <a:p>
            <a:r>
              <a:rPr lang="en-GB" dirty="0"/>
              <a:t> So with persistence and consistency with applying the treatment principles Mr A is now on the ward </a:t>
            </a:r>
            <a:r>
              <a:rPr lang="en-GB" i="1" dirty="0"/>
              <a:t>all day </a:t>
            </a:r>
            <a:r>
              <a:rPr lang="en-GB" dirty="0"/>
              <a:t>and just returns to the LTS to sleep.  </a:t>
            </a:r>
          </a:p>
          <a:p>
            <a:endParaRPr lang="en-GB" dirty="0"/>
          </a:p>
          <a:p>
            <a:r>
              <a:rPr lang="en-GB" dirty="0"/>
              <a:t>Without the model of creative ability, I have no doubt that this gentleman would have spent extensive periods of time in seclusion. At worst he now only requires an hour or two. This learning process has made the MDT more aware of the reasons behind behaviours, increased their understanding of the treatment principles and they are more proactive in bringing him out as they have a clear care plan of how to positively engage him and manage his challenging behaviours.  </a:t>
            </a:r>
          </a:p>
        </p:txBody>
      </p:sp>
      <p:sp>
        <p:nvSpPr>
          <p:cNvPr id="4" name="Slide Number Placeholder 3"/>
          <p:cNvSpPr>
            <a:spLocks noGrp="1"/>
          </p:cNvSpPr>
          <p:nvPr>
            <p:ph type="sldNum" sz="quarter" idx="5"/>
          </p:nvPr>
        </p:nvSpPr>
        <p:spPr/>
        <p:txBody>
          <a:bodyPr/>
          <a:lstStyle/>
          <a:p>
            <a:fld id="{9F9A14C1-AD17-4330-9E63-3395B6C25C88}" type="slidenum">
              <a:rPr lang="en-GB" smtClean="0"/>
              <a:t>14</a:t>
            </a:fld>
            <a:endParaRPr lang="en-GB"/>
          </a:p>
        </p:txBody>
      </p:sp>
    </p:spTree>
    <p:extLst>
      <p:ext uri="{BB962C8B-B14F-4D97-AF65-F5344CB8AC3E}">
        <p14:creationId xmlns:p14="http://schemas.microsoft.com/office/powerpoint/2010/main" val="37034233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Mr A’s Activity Participation Outcome Measure</a:t>
            </a:r>
          </a:p>
          <a:p>
            <a:endParaRPr lang="en-GB" dirty="0"/>
          </a:p>
          <a:p>
            <a:r>
              <a:rPr lang="en-GB" dirty="0"/>
              <a:t>The inner circle captures Mr A’s presentation whilst highly disturbed in seclusion – on the Self-differentiation (therapist directed phase) and the outer circle demonstrates the level when he exited seclusion on the patient directed phase. </a:t>
            </a:r>
          </a:p>
          <a:p>
            <a:endParaRPr lang="en-GB" dirty="0"/>
          </a:p>
          <a:p>
            <a:r>
              <a:rPr lang="en-GB" dirty="0"/>
              <a:t>Whilst there is an overall improvement in all domains there is a marked increase in the score for balanced lifestyle, demonstrating the occupational deprivation whilst in seclusion. </a:t>
            </a:r>
          </a:p>
        </p:txBody>
      </p:sp>
      <p:sp>
        <p:nvSpPr>
          <p:cNvPr id="4" name="Slide Number Placeholder 3"/>
          <p:cNvSpPr>
            <a:spLocks noGrp="1"/>
          </p:cNvSpPr>
          <p:nvPr>
            <p:ph type="sldNum" sz="quarter" idx="5"/>
          </p:nvPr>
        </p:nvSpPr>
        <p:spPr/>
        <p:txBody>
          <a:bodyPr/>
          <a:lstStyle/>
          <a:p>
            <a:fld id="{9F9A14C1-AD17-4330-9E63-3395B6C25C88}" type="slidenum">
              <a:rPr lang="en-GB" smtClean="0"/>
              <a:t>15</a:t>
            </a:fld>
            <a:endParaRPr lang="en-GB"/>
          </a:p>
        </p:txBody>
      </p:sp>
    </p:spTree>
    <p:extLst>
      <p:ext uri="{BB962C8B-B14F-4D97-AF65-F5344CB8AC3E}">
        <p14:creationId xmlns:p14="http://schemas.microsoft.com/office/powerpoint/2010/main" val="1893949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the beginning of the presentation I asked if the model of CA could create a new route to access patients in seclusion and I hope I have demonstrated that it can. </a:t>
            </a:r>
          </a:p>
          <a:p>
            <a:endParaRPr lang="en-GB" dirty="0"/>
          </a:p>
          <a:p>
            <a:r>
              <a:rPr lang="en-GB" dirty="0"/>
              <a:t>However it was through applying the theory to practice which created more unanswered questions.</a:t>
            </a:r>
          </a:p>
          <a:p>
            <a:endParaRPr lang="en-GB" dirty="0"/>
          </a:p>
          <a:p>
            <a:r>
              <a:rPr lang="en-GB" sz="1200" dirty="0"/>
              <a:t>Can the </a:t>
            </a:r>
            <a:r>
              <a:rPr lang="en-GB" dirty="0"/>
              <a:t>model</a:t>
            </a:r>
            <a:r>
              <a:rPr lang="en-GB" sz="1200" dirty="0"/>
              <a:t> help reduce the use of seclusion? </a:t>
            </a:r>
          </a:p>
          <a:p>
            <a:r>
              <a:rPr lang="en-GB" sz="1200" dirty="0"/>
              <a:t>Can the </a:t>
            </a:r>
            <a:r>
              <a:rPr lang="en-GB" dirty="0"/>
              <a:t>model</a:t>
            </a:r>
            <a:r>
              <a:rPr lang="en-GB" sz="1200" dirty="0"/>
              <a:t> inform risk profiles? To assist in predicting and reducing risk </a:t>
            </a:r>
          </a:p>
          <a:p>
            <a:r>
              <a:rPr lang="en-US" sz="1200" dirty="0"/>
              <a:t>Can the </a:t>
            </a:r>
            <a:r>
              <a:rPr lang="en-US" dirty="0"/>
              <a:t>model</a:t>
            </a:r>
            <a:r>
              <a:rPr lang="en-US" sz="1200" dirty="0"/>
              <a:t> provide a safe level of creative ability to exit seclusion? – for individuals </a:t>
            </a:r>
          </a:p>
          <a:p>
            <a:endParaRPr lang="en-US" sz="1200" dirty="0"/>
          </a:p>
          <a:p>
            <a:r>
              <a:rPr lang="en-US" sz="1200" dirty="0"/>
              <a:t>Can the </a:t>
            </a:r>
            <a:r>
              <a:rPr lang="en-US" dirty="0"/>
              <a:t>model</a:t>
            </a:r>
            <a:r>
              <a:rPr lang="en-US" sz="1200" dirty="0"/>
              <a:t> inform risk assessment and management? – I know the answer is yes - there are clear differences in the types of risk behaviors displayed on the different levels of CA and clear differences in the reasons behind these – this is powerful and rich information. </a:t>
            </a:r>
          </a:p>
          <a:p>
            <a:endParaRPr lang="en-GB" dirty="0"/>
          </a:p>
          <a:p>
            <a:endParaRPr lang="en-GB" dirty="0"/>
          </a:p>
          <a:p>
            <a:r>
              <a:rPr lang="en-GB" dirty="0"/>
              <a:t>So, I know the answer is yes to all of these questions but how effective can it be? and to find out we have to produce some evidence based practice. </a:t>
            </a:r>
          </a:p>
          <a:p>
            <a:endParaRPr lang="en-GB" dirty="0"/>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16</a:t>
            </a:fld>
            <a:endParaRPr lang="en-GB"/>
          </a:p>
        </p:txBody>
      </p:sp>
    </p:spTree>
    <p:extLst>
      <p:ext uri="{BB962C8B-B14F-4D97-AF65-F5344CB8AC3E}">
        <p14:creationId xmlns:p14="http://schemas.microsoft.com/office/powerpoint/2010/main" val="35904124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listening – do you have any questions? </a:t>
            </a:r>
          </a:p>
        </p:txBody>
      </p:sp>
      <p:sp>
        <p:nvSpPr>
          <p:cNvPr id="4" name="Slide Number Placeholder 3"/>
          <p:cNvSpPr>
            <a:spLocks noGrp="1"/>
          </p:cNvSpPr>
          <p:nvPr>
            <p:ph type="sldNum" sz="quarter" idx="5"/>
          </p:nvPr>
        </p:nvSpPr>
        <p:spPr/>
        <p:txBody>
          <a:bodyPr/>
          <a:lstStyle/>
          <a:p>
            <a:fld id="{9F9A14C1-AD17-4330-9E63-3395B6C25C88}" type="slidenum">
              <a:rPr lang="en-GB" smtClean="0"/>
              <a:t>17</a:t>
            </a:fld>
            <a:endParaRPr lang="en-GB"/>
          </a:p>
        </p:txBody>
      </p:sp>
    </p:spTree>
    <p:extLst>
      <p:ext uri="{BB962C8B-B14F-4D97-AF65-F5344CB8AC3E}">
        <p14:creationId xmlns:p14="http://schemas.microsoft.com/office/powerpoint/2010/main" val="3943503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9A14C1-AD17-4330-9E63-3395B6C25C88}" type="slidenum">
              <a:rPr lang="en-GB" smtClean="0"/>
              <a:t>18</a:t>
            </a:fld>
            <a:endParaRPr lang="en-GB"/>
          </a:p>
        </p:txBody>
      </p:sp>
    </p:spTree>
    <p:extLst>
      <p:ext uri="{BB962C8B-B14F-4D97-AF65-F5344CB8AC3E}">
        <p14:creationId xmlns:p14="http://schemas.microsoft.com/office/powerpoint/2010/main" val="1268822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Seclusion is </a:t>
            </a:r>
            <a:r>
              <a:rPr lang="en-GB" sz="1200" kern="1200" dirty="0">
                <a:solidFill>
                  <a:schemeClr val="tx1"/>
                </a:solidFill>
                <a:effectLst/>
                <a:latin typeface="+mn-lt"/>
                <a:ea typeface="+mn-ea"/>
                <a:cs typeface="+mn-cs"/>
              </a:rPr>
              <a:t>the supervised containment and isolation of a patient, in a room, from which they are prevented from leaving.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Seclusion is used as a last resort when all other de-escalation techniques have been tried and the patient is still presenting a </a:t>
            </a:r>
            <a:r>
              <a:rPr lang="en-GB" sz="1200" b="1" kern="1200" dirty="0">
                <a:solidFill>
                  <a:schemeClr val="tx1"/>
                </a:solidFill>
                <a:effectLst/>
                <a:latin typeface="+mn-lt"/>
                <a:ea typeface="+mn-ea"/>
                <a:cs typeface="+mn-cs"/>
              </a:rPr>
              <a:t>significant</a:t>
            </a:r>
            <a:r>
              <a:rPr lang="en-GB" sz="1200" kern="1200" dirty="0">
                <a:solidFill>
                  <a:schemeClr val="tx1"/>
                </a:solidFill>
                <a:effectLst/>
                <a:latin typeface="+mn-lt"/>
                <a:ea typeface="+mn-ea"/>
                <a:cs typeface="+mn-cs"/>
              </a:rPr>
              <a:t> risk to themselves or others. </a:t>
            </a:r>
            <a:endParaRPr lang="en-GB" dirty="0"/>
          </a:p>
          <a:p>
            <a:endParaRPr lang="en-GB" dirty="0"/>
          </a:p>
          <a:p>
            <a:endParaRPr lang="en-GB" dirty="0"/>
          </a:p>
          <a:p>
            <a:r>
              <a:rPr lang="en-GB" dirty="0"/>
              <a:t>For those of you not familiar with seclusion – this is a typical room – there is usually just a mattress and patients have to eat with paper plates, bowls and cardboard spoons. </a:t>
            </a:r>
          </a:p>
          <a:p>
            <a:r>
              <a:rPr lang="en-GB" dirty="0"/>
              <a:t>Seclusion rooms have an </a:t>
            </a:r>
            <a:r>
              <a:rPr lang="en-GB" dirty="0" err="1"/>
              <a:t>en</a:t>
            </a:r>
            <a:r>
              <a:rPr lang="en-GB" dirty="0"/>
              <a:t> suite bathroom, however, patients do not have access to toiletries - shower gel and toothpaste are provided in polystyrene cups. </a:t>
            </a:r>
          </a:p>
          <a:p>
            <a:endParaRPr lang="en-GB" dirty="0"/>
          </a:p>
          <a:p>
            <a:r>
              <a:rPr lang="en-GB" dirty="0"/>
              <a:t>Depending on the risks presented by the patient will depend on what they can have access to. </a:t>
            </a:r>
          </a:p>
          <a:p>
            <a:endParaRPr lang="en-GB" dirty="0"/>
          </a:p>
          <a:p>
            <a:r>
              <a:rPr lang="en-GB" dirty="0"/>
              <a:t>When the door is opened it requires a minimum of 3 staff – again depending on the risk. </a:t>
            </a:r>
          </a:p>
          <a:p>
            <a:endParaRPr lang="en-GB" dirty="0"/>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2</a:t>
            </a:fld>
            <a:endParaRPr lang="en-GB"/>
          </a:p>
        </p:txBody>
      </p:sp>
    </p:spTree>
    <p:extLst>
      <p:ext uri="{BB962C8B-B14F-4D97-AF65-F5344CB8AC3E}">
        <p14:creationId xmlns:p14="http://schemas.microsoft.com/office/powerpoint/2010/main" val="136967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first look at the external forces driving the reduction of the use of restrictive interventions. </a:t>
            </a:r>
          </a:p>
          <a:p>
            <a:endParaRPr lang="en-GB" dirty="0"/>
          </a:p>
          <a:p>
            <a:r>
              <a:rPr lang="en-GB" dirty="0"/>
              <a:t>I will share the current evidence based practice and relate the findings to creative ability. </a:t>
            </a:r>
          </a:p>
          <a:p>
            <a:endParaRPr lang="en-GB" dirty="0"/>
          </a:p>
          <a:p>
            <a:r>
              <a:rPr lang="en-GB" dirty="0"/>
              <a:t>I will then explain how myself and my TI changed our practice with patients in seclusion. </a:t>
            </a:r>
          </a:p>
          <a:p>
            <a:endParaRPr lang="en-GB" dirty="0"/>
          </a:p>
          <a:p>
            <a:r>
              <a:rPr lang="en-GB" dirty="0"/>
              <a:t>I will give two case examples of how we engaged patients on the self-presentation and self-differentiation levels. </a:t>
            </a:r>
          </a:p>
          <a:p>
            <a:endParaRPr lang="en-GB" dirty="0"/>
          </a:p>
          <a:p>
            <a:r>
              <a:rPr lang="en-GB" dirty="0"/>
              <a:t>The presentation will conclude with some of my own questions and there should be time for you to ask questions at the end.  </a:t>
            </a:r>
          </a:p>
          <a:p>
            <a:endParaRPr lang="en-GB" dirty="0"/>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3</a:t>
            </a:fld>
            <a:endParaRPr lang="en-GB"/>
          </a:p>
        </p:txBody>
      </p:sp>
    </p:spTree>
    <p:extLst>
      <p:ext uri="{BB962C8B-B14F-4D97-AF65-F5344CB8AC3E}">
        <p14:creationId xmlns:p14="http://schemas.microsoft.com/office/powerpoint/2010/main" val="2990644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4"/>
          </a:xfrm>
        </p:spPr>
        <p:txBody>
          <a:bodyPr/>
          <a:lstStyle/>
          <a:p>
            <a:r>
              <a:rPr lang="en-GB" dirty="0"/>
              <a:t>Twenty years ago the use of seclusion was </a:t>
            </a:r>
            <a:r>
              <a:rPr lang="en-GB" b="1" dirty="0"/>
              <a:t>questioned</a:t>
            </a:r>
            <a:r>
              <a:rPr lang="en-GB" i="1" dirty="0"/>
              <a:t> </a:t>
            </a:r>
            <a:r>
              <a:rPr lang="en-GB" dirty="0"/>
              <a:t>but benefits accepted</a:t>
            </a:r>
            <a:r>
              <a:rPr lang="en-GB" i="1" dirty="0"/>
              <a:t>.</a:t>
            </a:r>
            <a:r>
              <a:rPr lang="en-GB" dirty="0"/>
              <a:t> </a:t>
            </a:r>
          </a:p>
          <a:p>
            <a:endParaRPr lang="en-GB" dirty="0"/>
          </a:p>
          <a:p>
            <a:r>
              <a:rPr lang="en-GB" dirty="0"/>
              <a:t>However, in the last decade there has been a gradual shift in the attitudes towards seclusion and more currently a national drive to prevent or reduce time in seclusion. </a:t>
            </a:r>
          </a:p>
          <a:p>
            <a:endParaRPr lang="en-GB" dirty="0"/>
          </a:p>
          <a:p>
            <a:r>
              <a:rPr lang="en-GB" dirty="0"/>
              <a:t>The MHA code of practise, NICE and </a:t>
            </a:r>
            <a:r>
              <a:rPr lang="en-GB" dirty="0" err="1"/>
              <a:t>DofH</a:t>
            </a:r>
            <a:r>
              <a:rPr lang="en-GB" dirty="0"/>
              <a:t> are now all united in implementing least restrictive interventions. </a:t>
            </a:r>
          </a:p>
          <a:p>
            <a:endParaRPr lang="en-GB" dirty="0"/>
          </a:p>
          <a:p>
            <a:r>
              <a:rPr lang="en-GB" dirty="0"/>
              <a:t>And NHS England are the driving force to implement this in to practise, by setting standards for services to implement strategies to reduce the use of seclusion. </a:t>
            </a:r>
          </a:p>
          <a:p>
            <a:endParaRPr lang="en-GB" dirty="0"/>
          </a:p>
          <a:p>
            <a:r>
              <a:rPr lang="en-GB" dirty="0"/>
              <a:t>In an editorial piece by Diane Cotterill in the BJOT she makes reference to the New ways of working implementation guide and provides her opinion that OT’s will be expected to become more involved in such interventions. However there has been no response from the RCOT regarding least restrictive practise and of specific interest no reference to it in the guide for OTS working in secure services. </a:t>
            </a:r>
          </a:p>
          <a:p>
            <a:endParaRPr lang="en-GB" dirty="0"/>
          </a:p>
          <a:p>
            <a:r>
              <a:rPr lang="en-GB" dirty="0"/>
              <a:t>With potential changes in demands of OT’s and increasing pressure from these organisations to reduce restrictive practices occupational therapists must take note. </a:t>
            </a:r>
          </a:p>
          <a:p>
            <a:endParaRPr lang="en-GB" dirty="0"/>
          </a:p>
          <a:p>
            <a:r>
              <a:rPr lang="en-GB" dirty="0"/>
              <a:t>And so in my search for answers I scoured the literature to find the evidence of OT intervention for this population.  </a:t>
            </a:r>
          </a:p>
        </p:txBody>
      </p:sp>
      <p:sp>
        <p:nvSpPr>
          <p:cNvPr id="4" name="Slide Number Placeholder 3"/>
          <p:cNvSpPr>
            <a:spLocks noGrp="1"/>
          </p:cNvSpPr>
          <p:nvPr>
            <p:ph type="sldNum" sz="quarter" idx="5"/>
          </p:nvPr>
        </p:nvSpPr>
        <p:spPr/>
        <p:txBody>
          <a:bodyPr/>
          <a:lstStyle/>
          <a:p>
            <a:fld id="{D49949AD-6C10-478D-A1EE-AC1220EAD729}" type="slidenum">
              <a:rPr lang="en-GB" smtClean="0"/>
              <a:t>4</a:t>
            </a:fld>
            <a:endParaRPr lang="en-GB"/>
          </a:p>
        </p:txBody>
      </p:sp>
    </p:spTree>
    <p:extLst>
      <p:ext uri="{BB962C8B-B14F-4D97-AF65-F5344CB8AC3E}">
        <p14:creationId xmlns:p14="http://schemas.microsoft.com/office/powerpoint/2010/main" val="3552512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en-GB" dirty="0"/>
              <a:t>And I found nothing, a baron landscape containing only 4 articles and focusing on seclusion prevention rather than interventions for patients in seclusion. </a:t>
            </a:r>
          </a:p>
          <a:p>
            <a:endParaRPr lang="en-GB" dirty="0"/>
          </a:p>
          <a:p>
            <a:r>
              <a:rPr lang="en-GB" dirty="0"/>
              <a:t>So, whilst Tully acknowledged OT’s central to the development of strategies to prevent seclusion, there was no mention of the OT’s role for patients in seclusion. (7)</a:t>
            </a:r>
          </a:p>
          <a:p>
            <a:endParaRPr lang="en-GB" dirty="0"/>
          </a:p>
          <a:p>
            <a:r>
              <a:rPr lang="en-GB" dirty="0" err="1"/>
              <a:t>Qurashi’s</a:t>
            </a:r>
            <a:r>
              <a:rPr lang="en-GB" dirty="0"/>
              <a:t> study analysing data over a five year period identified a reduction in seclusions and whilst there was mention of the patients being engaged in therapeutic activity, the article did not specify. </a:t>
            </a:r>
          </a:p>
          <a:p>
            <a:endParaRPr lang="en-GB" dirty="0"/>
          </a:p>
          <a:p>
            <a:r>
              <a:rPr lang="en-GB" dirty="0"/>
              <a:t>Lee saw a reduction in seclusion rates however this was due to sensory interventions in an attempt to reduce seclusions. (43)</a:t>
            </a:r>
          </a:p>
          <a:p>
            <a:endParaRPr lang="en-GB" dirty="0"/>
          </a:p>
          <a:p>
            <a:r>
              <a:rPr lang="en-GB" dirty="0"/>
              <a:t>And finally Carlson and Holm discovered no significant difference between engagement and non-engagement with OT compared with time spent in seclusion, however again this was seen as a preventative measure. (201)</a:t>
            </a:r>
          </a:p>
          <a:p>
            <a:endParaRPr lang="en-GB" dirty="0"/>
          </a:p>
          <a:p>
            <a:r>
              <a:rPr lang="en-GB" dirty="0"/>
              <a:t>One could argue the reason for this paucity of research is the drive to reduce such practices and patients in seclusion would often not be able to give informed consent. However, we cannot neglect the fact that sometimes seclusion is a necessary intervention.   </a:t>
            </a:r>
          </a:p>
          <a:p>
            <a:endParaRPr lang="en-GB" dirty="0"/>
          </a:p>
          <a:p>
            <a:r>
              <a:rPr lang="en-GB" dirty="0"/>
              <a:t>So the findings at this point were disappointing but I wanted to pursue this further </a:t>
            </a:r>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5</a:t>
            </a:fld>
            <a:endParaRPr lang="en-GB"/>
          </a:p>
        </p:txBody>
      </p:sp>
    </p:spTree>
    <p:extLst>
      <p:ext uri="{BB962C8B-B14F-4D97-AF65-F5344CB8AC3E}">
        <p14:creationId xmlns:p14="http://schemas.microsoft.com/office/powerpoint/2010/main" val="546188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129839"/>
          </a:xfrm>
        </p:spPr>
        <p:txBody>
          <a:bodyPr/>
          <a:lstStyle/>
          <a:p>
            <a:r>
              <a:rPr lang="en-GB" dirty="0"/>
              <a:t>I then began to look at qualitative research gaining the views of patients who had been in seclusion. </a:t>
            </a:r>
          </a:p>
          <a:p>
            <a:endParaRPr lang="en-GB" dirty="0"/>
          </a:p>
          <a:p>
            <a:r>
              <a:rPr lang="en-GB" dirty="0"/>
              <a:t>And this is a summary of the findings – </a:t>
            </a:r>
          </a:p>
          <a:p>
            <a:endParaRPr lang="en-GB" dirty="0"/>
          </a:p>
          <a:p>
            <a:r>
              <a:rPr lang="en-GB" dirty="0"/>
              <a:t>Patients reported feeling a loss of self-identity, they had a lack of choice and control. </a:t>
            </a:r>
          </a:p>
          <a:p>
            <a:endParaRPr lang="en-GB" dirty="0"/>
          </a:p>
          <a:p>
            <a:r>
              <a:rPr lang="en-GB" dirty="0"/>
              <a:t>They suffered with emotional distress and had poor emotional control </a:t>
            </a:r>
          </a:p>
          <a:p>
            <a:endParaRPr lang="en-GB" dirty="0"/>
          </a:p>
          <a:p>
            <a:r>
              <a:rPr lang="en-GB" dirty="0"/>
              <a:t>They reported feelings of social isolation, lack of engagement in meaningful occupations and lack of structure and routine</a:t>
            </a:r>
          </a:p>
          <a:p>
            <a:r>
              <a:rPr lang="en-GB" dirty="0"/>
              <a:t>There were high reports of sensory deprivation and limited opportunity to engage in self care tasks with such high restrictions on materials and objects. </a:t>
            </a:r>
          </a:p>
          <a:p>
            <a:endParaRPr lang="en-GB" dirty="0"/>
          </a:p>
          <a:p>
            <a:r>
              <a:rPr lang="en-GB" dirty="0"/>
              <a:t>So the occupational deprivation, alienation and imbalance severely impacted on activity participation and presents a challenging occupational injustice. </a:t>
            </a:r>
          </a:p>
          <a:p>
            <a:endParaRPr lang="en-GB" dirty="0"/>
          </a:p>
          <a:p>
            <a:r>
              <a:rPr lang="en-GB" dirty="0"/>
              <a:t>I must stress here that many of my patients would struggle to provide such insights in to their experiences due to the acute nature of their presentations, however, it is still highly relevant. </a:t>
            </a:r>
          </a:p>
        </p:txBody>
      </p:sp>
      <p:sp>
        <p:nvSpPr>
          <p:cNvPr id="4" name="Slide Number Placeholder 3"/>
          <p:cNvSpPr>
            <a:spLocks noGrp="1"/>
          </p:cNvSpPr>
          <p:nvPr>
            <p:ph type="sldNum" sz="quarter" idx="5"/>
          </p:nvPr>
        </p:nvSpPr>
        <p:spPr/>
        <p:txBody>
          <a:bodyPr/>
          <a:lstStyle/>
          <a:p>
            <a:fld id="{9F9A14C1-AD17-4330-9E63-3395B6C25C88}" type="slidenum">
              <a:rPr lang="en-GB" smtClean="0"/>
              <a:t>6</a:t>
            </a:fld>
            <a:endParaRPr lang="en-GB"/>
          </a:p>
        </p:txBody>
      </p:sp>
    </p:spTree>
    <p:extLst>
      <p:ext uri="{BB962C8B-B14F-4D97-AF65-F5344CB8AC3E}">
        <p14:creationId xmlns:p14="http://schemas.microsoft.com/office/powerpoint/2010/main" val="2022166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903478"/>
          </a:xfrm>
        </p:spPr>
        <p:txBody>
          <a:bodyPr/>
          <a:lstStyle/>
          <a:p>
            <a:r>
              <a:rPr lang="en-GB" dirty="0"/>
              <a:t>So let’s now relate this to creative ability and the needs of our patients on the self-differentiation and self-presentation levels as these are the most common patients requiring seclusion. </a:t>
            </a:r>
          </a:p>
          <a:p>
            <a:r>
              <a:rPr lang="en-GB" dirty="0"/>
              <a:t>I want you to think about the need for OT intervention when thinking about the needs and motivating factors for these patients. </a:t>
            </a:r>
          </a:p>
          <a:p>
            <a:r>
              <a:rPr lang="en-GB" dirty="0"/>
              <a:t>The pts on the SD level are differentiating between their inner selves, outer-selves and the world and beginning to develop self concept – therefore, </a:t>
            </a:r>
            <a:r>
              <a:rPr lang="en-GB" b="1" dirty="0"/>
              <a:t>they need </a:t>
            </a:r>
            <a:r>
              <a:rPr lang="en-GB" dirty="0"/>
              <a:t>to relate to &amp; connect with their environment. </a:t>
            </a:r>
          </a:p>
          <a:p>
            <a:r>
              <a:rPr lang="en-GB" dirty="0"/>
              <a:t>They lack control, can exhibit extreme emotions – so they </a:t>
            </a:r>
            <a:r>
              <a:rPr lang="en-GB" b="1" dirty="0"/>
              <a:t>need</a:t>
            </a:r>
            <a:r>
              <a:rPr lang="en-GB" dirty="0"/>
              <a:t> to be orientated to feel safe. The treatment focus is on sensory and motor processing - how can this be done in a sensory deprived environment – this may explain the type of sensory seeking behaviour we see – such as head banging? </a:t>
            </a:r>
          </a:p>
          <a:p>
            <a:endParaRPr lang="en-GB" dirty="0"/>
          </a:p>
          <a:p>
            <a:r>
              <a:rPr lang="en-GB" dirty="0"/>
              <a:t>For patients on the SP level – they are trying to create a sense of self, want to explore choices and have some control – how must they feel in seclusion – what exploring can they do – this may explain some of the destructive behaviours we see – exploring their ability to remove the toilet door.  So they want to relate to and connect with their world, they want to engage and need structure and routine. In seclusion there is little opportunity for any of these and we are then surprised they cannot manage their emotional responses and have to remain in seclusion for longer. </a:t>
            </a:r>
          </a:p>
          <a:p>
            <a:endParaRPr lang="en-GB" dirty="0"/>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7</a:t>
            </a:fld>
            <a:endParaRPr lang="en-GB"/>
          </a:p>
        </p:txBody>
      </p:sp>
    </p:spTree>
    <p:extLst>
      <p:ext uri="{BB962C8B-B14F-4D97-AF65-F5344CB8AC3E}">
        <p14:creationId xmlns:p14="http://schemas.microsoft.com/office/powerpoint/2010/main" val="209951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now I want to explain the practice based evidence which shows a more flourishing landscape  </a:t>
            </a:r>
          </a:p>
        </p:txBody>
      </p:sp>
      <p:sp>
        <p:nvSpPr>
          <p:cNvPr id="4" name="Slide Number Placeholder 3"/>
          <p:cNvSpPr>
            <a:spLocks noGrp="1"/>
          </p:cNvSpPr>
          <p:nvPr>
            <p:ph type="sldNum" sz="quarter" idx="5"/>
          </p:nvPr>
        </p:nvSpPr>
        <p:spPr/>
        <p:txBody>
          <a:bodyPr/>
          <a:lstStyle/>
          <a:p>
            <a:fld id="{9F9A14C1-AD17-4330-9E63-3395B6C25C88}" type="slidenum">
              <a:rPr lang="en-GB" smtClean="0"/>
              <a:t>8</a:t>
            </a:fld>
            <a:endParaRPr lang="en-GB"/>
          </a:p>
        </p:txBody>
      </p:sp>
    </p:spTree>
    <p:extLst>
      <p:ext uri="{BB962C8B-B14F-4D97-AF65-F5344CB8AC3E}">
        <p14:creationId xmlns:p14="http://schemas.microsoft.com/office/powerpoint/2010/main" val="1824070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38084"/>
            <a:ext cx="5486400" cy="3902149"/>
          </a:xfrm>
        </p:spPr>
        <p:txBody>
          <a:bodyPr/>
          <a:lstStyle/>
          <a:p>
            <a:r>
              <a:rPr lang="en-GB" dirty="0"/>
              <a:t>So considering the needs of patients in seclusion and their levels of creative ability we introduced the following and used the treatment principles to tell us how - </a:t>
            </a:r>
          </a:p>
          <a:p>
            <a:endParaRPr lang="en-GB" dirty="0"/>
          </a:p>
          <a:p>
            <a:r>
              <a:rPr lang="en-GB" dirty="0"/>
              <a:t>We spent time on patients observations – this allowed for continued engagement and to reduce social isolation, to facilitate orientation and to become familiar faces for new admissions. </a:t>
            </a:r>
          </a:p>
          <a:p>
            <a:r>
              <a:rPr lang="en-GB" dirty="0"/>
              <a:t>We would continue our usual timetabled sessions – </a:t>
            </a:r>
            <a:r>
              <a:rPr lang="en-GB" i="1" dirty="0"/>
              <a:t>so I wouldn’t think I had some free time as I used to do,</a:t>
            </a:r>
            <a:r>
              <a:rPr lang="en-GB" dirty="0"/>
              <a:t> and so we maintained structure and routine. </a:t>
            </a:r>
          </a:p>
          <a:p>
            <a:endParaRPr lang="en-GB" dirty="0"/>
          </a:p>
          <a:p>
            <a:r>
              <a:rPr lang="en-GB" dirty="0"/>
              <a:t>We keep personal belongings such as laundry and clothing near to them – we stand at the door and hold them up so they can choose what to wear (even down to their choice of underpants). We sort their laundry with them at the door and either indicate or choose the washing powder. </a:t>
            </a:r>
          </a:p>
          <a:p>
            <a:r>
              <a:rPr lang="en-GB" dirty="0"/>
              <a:t>For self-diff patients we facilitate food and drink, clearly describing what they have. And for self-</a:t>
            </a:r>
            <a:r>
              <a:rPr lang="en-GB" dirty="0" err="1"/>
              <a:t>pres</a:t>
            </a:r>
            <a:r>
              <a:rPr lang="en-GB" dirty="0"/>
              <a:t> patients we eat lunch at the door with them and explore the food we each have. </a:t>
            </a:r>
          </a:p>
          <a:p>
            <a:r>
              <a:rPr lang="en-GB" dirty="0"/>
              <a:t>This increased input allowed for assessment of new admissions and we could continue treatment for patients familiar to us. </a:t>
            </a:r>
          </a:p>
          <a:p>
            <a:endParaRPr lang="en-GB"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9F9A14C1-AD17-4330-9E63-3395B6C25C88}" type="slidenum">
              <a:rPr lang="en-GB" smtClean="0"/>
              <a:t>9</a:t>
            </a:fld>
            <a:endParaRPr lang="en-GB" dirty="0"/>
          </a:p>
        </p:txBody>
      </p:sp>
    </p:spTree>
    <p:extLst>
      <p:ext uri="{BB962C8B-B14F-4D97-AF65-F5344CB8AC3E}">
        <p14:creationId xmlns:p14="http://schemas.microsoft.com/office/powerpoint/2010/main" val="1826263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70728708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375486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88A2B7-9A96-4D15-A0DF-77E98E1D1DE4}"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08323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937E80E-D1E0-469B-BFB6-38000F04BF6B}"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2589919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937E80E-D1E0-469B-BFB6-38000F04BF6B}"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88A2B7-9A96-4D15-A0DF-77E98E1D1DE4}"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65655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937E80E-D1E0-469B-BFB6-38000F04BF6B}"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3649475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2486890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335748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4187109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37E80E-D1E0-469B-BFB6-38000F04BF6B}"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1831324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37E80E-D1E0-469B-BFB6-38000F04BF6B}"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1625992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37E80E-D1E0-469B-BFB6-38000F04BF6B}" type="datetimeFigureOut">
              <a:rPr lang="en-GB" smtClean="0"/>
              <a:t>17/10/2019</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3024562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37E80E-D1E0-469B-BFB6-38000F04BF6B}" type="datetimeFigureOut">
              <a:rPr lang="en-GB" smtClean="0"/>
              <a:t>17/10/2019</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86796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37E80E-D1E0-469B-BFB6-38000F04BF6B}" type="datetimeFigureOut">
              <a:rPr lang="en-GB" smtClean="0"/>
              <a:t>17/10/2019</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345614223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37E80E-D1E0-469B-BFB6-38000F04BF6B}"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3518436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37E80E-D1E0-469B-BFB6-38000F04BF6B}"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088A2B7-9A96-4D15-A0DF-77E98E1D1DE4}" type="slidenum">
              <a:rPr lang="en-GB" smtClean="0"/>
              <a:t>‹#›</a:t>
            </a:fld>
            <a:endParaRPr lang="en-GB"/>
          </a:p>
        </p:txBody>
      </p:sp>
    </p:spTree>
    <p:extLst>
      <p:ext uri="{BB962C8B-B14F-4D97-AF65-F5344CB8AC3E}">
        <p14:creationId xmlns:p14="http://schemas.microsoft.com/office/powerpoint/2010/main" val="2227702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937E80E-D1E0-469B-BFB6-38000F04BF6B}" type="datetimeFigureOut">
              <a:rPr lang="en-GB" smtClean="0"/>
              <a:t>17/10/2019</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088A2B7-9A96-4D15-A0DF-77E98E1D1DE4}" type="slidenum">
              <a:rPr lang="en-GB" smtClean="0"/>
              <a:t>‹#›</a:t>
            </a:fld>
            <a:endParaRPr lang="en-GB"/>
          </a:p>
        </p:txBody>
      </p:sp>
    </p:spTree>
    <p:extLst>
      <p:ext uri="{BB962C8B-B14F-4D97-AF65-F5344CB8AC3E}">
        <p14:creationId xmlns:p14="http://schemas.microsoft.com/office/powerpoint/2010/main" val="1690919030"/>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8.jpg"/><Relationship Id="rId4" Type="http://schemas.openxmlformats.org/officeDocument/2006/relationships/image" Target="../media/image27.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9.jp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1.jpg"/><Relationship Id="rId4" Type="http://schemas.openxmlformats.org/officeDocument/2006/relationships/image" Target="../media/image30.jpg"/></Relationships>
</file>

<file path=ppt/slides/_rels/slide14.xml.rels><?xml version="1.0" encoding="UTF-8" standalone="yes"?>
<Relationships xmlns="http://schemas.openxmlformats.org/package/2006/relationships"><Relationship Id="rId3" Type="http://schemas.openxmlformats.org/officeDocument/2006/relationships/image" Target="../media/image29.jp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3.jpg"/><Relationship Id="rId5" Type="http://schemas.openxmlformats.org/officeDocument/2006/relationships/image" Target="../media/image32.jpg"/><Relationship Id="rId4" Type="http://schemas.openxmlformats.org/officeDocument/2006/relationships/image" Target="../media/image30.jpg"/></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ov.uk/government/publications/code-of-practice-mental-health-act-1983"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65988-12D0-431E-A9A9-D7F764A3BDB6}"/>
              </a:ext>
            </a:extLst>
          </p:cNvPr>
          <p:cNvSpPr>
            <a:spLocks noGrp="1"/>
          </p:cNvSpPr>
          <p:nvPr>
            <p:ph type="title"/>
          </p:nvPr>
        </p:nvSpPr>
        <p:spPr>
          <a:xfrm>
            <a:off x="2592925" y="624110"/>
            <a:ext cx="8911687" cy="2900968"/>
          </a:xfrm>
        </p:spPr>
        <p:txBody>
          <a:bodyPr>
            <a:normAutofit/>
          </a:bodyPr>
          <a:lstStyle/>
          <a:p>
            <a:r>
              <a:rPr lang="en-GB" dirty="0"/>
              <a:t>Seclusion: </a:t>
            </a:r>
            <a:br>
              <a:rPr lang="en-GB" dirty="0"/>
            </a:br>
            <a:r>
              <a:rPr lang="en-GB" dirty="0"/>
              <a:t>The end of the road for occupational therapy or a new route with the </a:t>
            </a:r>
            <a:r>
              <a:rPr lang="en-GB" dirty="0" err="1"/>
              <a:t>Vona</a:t>
            </a:r>
            <a:r>
              <a:rPr lang="en-GB" dirty="0"/>
              <a:t> du Toit Model of Creative Ability? </a:t>
            </a:r>
          </a:p>
        </p:txBody>
      </p:sp>
      <p:sp>
        <p:nvSpPr>
          <p:cNvPr id="3" name="Content Placeholder 2">
            <a:extLst>
              <a:ext uri="{FF2B5EF4-FFF2-40B4-BE49-F238E27FC236}">
                <a16:creationId xmlns:a16="http://schemas.microsoft.com/office/drawing/2014/main" id="{6F770496-9526-48F5-AB1F-2C144C7B5EF9}"/>
              </a:ext>
            </a:extLst>
          </p:cNvPr>
          <p:cNvSpPr>
            <a:spLocks noGrp="1"/>
          </p:cNvSpPr>
          <p:nvPr>
            <p:ph idx="1"/>
          </p:nvPr>
        </p:nvSpPr>
        <p:spPr>
          <a:xfrm>
            <a:off x="2589212" y="4015409"/>
            <a:ext cx="8915400" cy="1895813"/>
          </a:xfrm>
        </p:spPr>
        <p:txBody>
          <a:bodyPr>
            <a:normAutofit/>
          </a:bodyPr>
          <a:lstStyle/>
          <a:p>
            <a:pPr marL="0" indent="0">
              <a:spcBef>
                <a:spcPts val="0"/>
              </a:spcBef>
              <a:spcAft>
                <a:spcPts val="600"/>
              </a:spcAft>
              <a:buNone/>
            </a:pPr>
            <a:r>
              <a:rPr lang="en-GB" dirty="0">
                <a:solidFill>
                  <a:schemeClr val="tx1"/>
                </a:solidFill>
              </a:rPr>
              <a:t>Louise Jeffries</a:t>
            </a:r>
          </a:p>
          <a:p>
            <a:pPr marL="0" indent="0">
              <a:spcBef>
                <a:spcPts val="0"/>
              </a:spcBef>
              <a:spcAft>
                <a:spcPts val="600"/>
              </a:spcAft>
              <a:buNone/>
            </a:pPr>
            <a:r>
              <a:rPr lang="en-GB" dirty="0">
                <a:solidFill>
                  <a:schemeClr val="tx1"/>
                </a:solidFill>
              </a:rPr>
              <a:t>Senior Occupational Therapist</a:t>
            </a:r>
          </a:p>
          <a:p>
            <a:pPr marL="0" indent="0">
              <a:spcBef>
                <a:spcPts val="0"/>
              </a:spcBef>
              <a:spcAft>
                <a:spcPts val="600"/>
              </a:spcAft>
              <a:buNone/>
            </a:pPr>
            <a:r>
              <a:rPr lang="en-GB" dirty="0">
                <a:solidFill>
                  <a:schemeClr val="tx1"/>
                </a:solidFill>
              </a:rPr>
              <a:t>St Andrews Healthcare, Northampton</a:t>
            </a:r>
          </a:p>
          <a:p>
            <a:pPr marL="0" indent="0">
              <a:spcBef>
                <a:spcPts val="0"/>
              </a:spcBef>
              <a:spcAft>
                <a:spcPts val="600"/>
              </a:spcAft>
              <a:buNone/>
            </a:pPr>
            <a:r>
              <a:rPr lang="en-GB" dirty="0">
                <a:solidFill>
                  <a:schemeClr val="tx1"/>
                </a:solidFill>
              </a:rPr>
              <a:t>  </a:t>
            </a:r>
          </a:p>
          <a:p>
            <a:pPr marL="0" indent="0">
              <a:spcBef>
                <a:spcPts val="0"/>
              </a:spcBef>
              <a:spcAft>
                <a:spcPts val="600"/>
              </a:spcAft>
              <a:buNone/>
            </a:pPr>
            <a:r>
              <a:rPr lang="en-GB" i="1" dirty="0">
                <a:solidFill>
                  <a:schemeClr val="accent1">
                    <a:lumMod val="50000"/>
                  </a:schemeClr>
                </a:solidFill>
              </a:rPr>
              <a:t>6th ICAN International </a:t>
            </a:r>
            <a:r>
              <a:rPr lang="en-GB" i="1" dirty="0" err="1">
                <a:solidFill>
                  <a:schemeClr val="accent1">
                    <a:lumMod val="50000"/>
                  </a:schemeClr>
                </a:solidFill>
              </a:rPr>
              <a:t>Vona</a:t>
            </a:r>
            <a:r>
              <a:rPr lang="en-GB" i="1" dirty="0">
                <a:solidFill>
                  <a:schemeClr val="accent1">
                    <a:lumMod val="50000"/>
                  </a:schemeClr>
                </a:solidFill>
              </a:rPr>
              <a:t> du Toit  Model of Creative Ability Conference</a:t>
            </a:r>
            <a:endParaRPr lang="en-US" i="1" dirty="0">
              <a:solidFill>
                <a:schemeClr val="accent1">
                  <a:lumMod val="50000"/>
                </a:schemeClr>
              </a:solidFill>
            </a:endParaRPr>
          </a:p>
          <a:p>
            <a:endParaRPr lang="en-GB" dirty="0"/>
          </a:p>
        </p:txBody>
      </p:sp>
    </p:spTree>
    <p:extLst>
      <p:ext uri="{BB962C8B-B14F-4D97-AF65-F5344CB8AC3E}">
        <p14:creationId xmlns:p14="http://schemas.microsoft.com/office/powerpoint/2010/main" val="2211322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FD19-FA59-4992-86D1-BC27C9B3F186}"/>
              </a:ext>
            </a:extLst>
          </p:cNvPr>
          <p:cNvSpPr>
            <a:spLocks noGrp="1"/>
          </p:cNvSpPr>
          <p:nvPr>
            <p:ph type="title"/>
          </p:nvPr>
        </p:nvSpPr>
        <p:spPr>
          <a:xfrm>
            <a:off x="2231964" y="272418"/>
            <a:ext cx="8911687" cy="1007742"/>
          </a:xfrm>
        </p:spPr>
        <p:txBody>
          <a:bodyPr/>
          <a:lstStyle/>
          <a:p>
            <a:r>
              <a:rPr lang="en-GB" dirty="0"/>
              <a:t>Example timetable (Self presentation)</a:t>
            </a:r>
          </a:p>
        </p:txBody>
      </p:sp>
      <p:graphicFrame>
        <p:nvGraphicFramePr>
          <p:cNvPr id="4" name="Content Placeholder 3">
            <a:extLst>
              <a:ext uri="{FF2B5EF4-FFF2-40B4-BE49-F238E27FC236}">
                <a16:creationId xmlns:a16="http://schemas.microsoft.com/office/drawing/2014/main" id="{5D65CFCB-D241-4576-A2FB-4C47B60A2B7D}"/>
              </a:ext>
            </a:extLst>
          </p:cNvPr>
          <p:cNvGraphicFramePr>
            <a:graphicFrameLocks noGrp="1"/>
          </p:cNvGraphicFramePr>
          <p:nvPr>
            <p:ph idx="1"/>
            <p:extLst>
              <p:ext uri="{D42A27DB-BD31-4B8C-83A1-F6EECF244321}">
                <p14:modId xmlns:p14="http://schemas.microsoft.com/office/powerpoint/2010/main" val="3912421473"/>
              </p:ext>
            </p:extLst>
          </p:nvPr>
        </p:nvGraphicFramePr>
        <p:xfrm>
          <a:off x="1871003" y="1378634"/>
          <a:ext cx="9633610" cy="4198107"/>
        </p:xfrm>
        <a:graphic>
          <a:graphicData uri="http://schemas.openxmlformats.org/drawingml/2006/table">
            <a:tbl>
              <a:tblPr firstRow="1" bandRow="1">
                <a:tableStyleId>{5C22544A-7EE6-4342-B048-85BDC9FD1C3A}</a:tableStyleId>
              </a:tblPr>
              <a:tblGrid>
                <a:gridCol w="1926722">
                  <a:extLst>
                    <a:ext uri="{9D8B030D-6E8A-4147-A177-3AD203B41FA5}">
                      <a16:colId xmlns:a16="http://schemas.microsoft.com/office/drawing/2014/main" val="528976131"/>
                    </a:ext>
                  </a:extLst>
                </a:gridCol>
                <a:gridCol w="1926722">
                  <a:extLst>
                    <a:ext uri="{9D8B030D-6E8A-4147-A177-3AD203B41FA5}">
                      <a16:colId xmlns:a16="http://schemas.microsoft.com/office/drawing/2014/main" val="1671436904"/>
                    </a:ext>
                  </a:extLst>
                </a:gridCol>
                <a:gridCol w="1926722">
                  <a:extLst>
                    <a:ext uri="{9D8B030D-6E8A-4147-A177-3AD203B41FA5}">
                      <a16:colId xmlns:a16="http://schemas.microsoft.com/office/drawing/2014/main" val="4243417377"/>
                    </a:ext>
                  </a:extLst>
                </a:gridCol>
                <a:gridCol w="1926722">
                  <a:extLst>
                    <a:ext uri="{9D8B030D-6E8A-4147-A177-3AD203B41FA5}">
                      <a16:colId xmlns:a16="http://schemas.microsoft.com/office/drawing/2014/main" val="4146404843"/>
                    </a:ext>
                  </a:extLst>
                </a:gridCol>
                <a:gridCol w="1926722">
                  <a:extLst>
                    <a:ext uri="{9D8B030D-6E8A-4147-A177-3AD203B41FA5}">
                      <a16:colId xmlns:a16="http://schemas.microsoft.com/office/drawing/2014/main" val="3314833498"/>
                    </a:ext>
                  </a:extLst>
                </a:gridCol>
              </a:tblGrid>
              <a:tr h="1027344">
                <a:tc>
                  <a:txBody>
                    <a:bodyPr/>
                    <a:lstStyle/>
                    <a:p>
                      <a:r>
                        <a:rPr lang="en-GB" dirty="0"/>
                        <a:t>Monday</a:t>
                      </a:r>
                    </a:p>
                  </a:txBody>
                  <a:tcPr/>
                </a:tc>
                <a:tc>
                  <a:txBody>
                    <a:bodyPr/>
                    <a:lstStyle/>
                    <a:p>
                      <a:r>
                        <a:rPr lang="en-GB" dirty="0"/>
                        <a:t>Tuesday</a:t>
                      </a:r>
                    </a:p>
                  </a:txBody>
                  <a:tcPr/>
                </a:tc>
                <a:tc>
                  <a:txBody>
                    <a:bodyPr/>
                    <a:lstStyle/>
                    <a:p>
                      <a:r>
                        <a:rPr lang="en-GB" dirty="0"/>
                        <a:t>Wednesday</a:t>
                      </a:r>
                    </a:p>
                  </a:txBody>
                  <a:tcPr/>
                </a:tc>
                <a:tc>
                  <a:txBody>
                    <a:bodyPr/>
                    <a:lstStyle/>
                    <a:p>
                      <a:r>
                        <a:rPr lang="en-GB" dirty="0"/>
                        <a:t>Thursday</a:t>
                      </a:r>
                    </a:p>
                  </a:txBody>
                  <a:tcPr/>
                </a:tc>
                <a:tc>
                  <a:txBody>
                    <a:bodyPr/>
                    <a:lstStyle/>
                    <a:p>
                      <a:r>
                        <a:rPr lang="en-GB" dirty="0"/>
                        <a:t>Friday </a:t>
                      </a:r>
                    </a:p>
                  </a:txBody>
                  <a:tcPr/>
                </a:tc>
                <a:extLst>
                  <a:ext uri="{0D108BD9-81ED-4DB2-BD59-A6C34878D82A}">
                    <a16:rowId xmlns:a16="http://schemas.microsoft.com/office/drawing/2014/main" val="1682336209"/>
                  </a:ext>
                </a:extLst>
              </a:tr>
              <a:tr h="1321960">
                <a:tc>
                  <a:txBody>
                    <a:bodyPr/>
                    <a:lstStyle/>
                    <a:p>
                      <a:r>
                        <a:rPr lang="en-GB" dirty="0"/>
                        <a:t>Categorising activity </a:t>
                      </a:r>
                    </a:p>
                  </a:txBody>
                  <a:tcPr/>
                </a:tc>
                <a:tc>
                  <a:txBody>
                    <a:bodyPr/>
                    <a:lstStyle/>
                    <a:p>
                      <a:r>
                        <a:rPr lang="en-GB" dirty="0"/>
                        <a:t>Cognitive game</a:t>
                      </a:r>
                    </a:p>
                  </a:txBody>
                  <a:tcPr/>
                </a:tc>
                <a:tc>
                  <a:txBody>
                    <a:bodyPr/>
                    <a:lstStyle/>
                    <a:p>
                      <a:r>
                        <a:rPr lang="en-GB" dirty="0"/>
                        <a:t>Do laundry </a:t>
                      </a:r>
                    </a:p>
                  </a:txBody>
                  <a:tcPr/>
                </a:tc>
                <a:tc>
                  <a:txBody>
                    <a:bodyPr/>
                    <a:lstStyle/>
                    <a:p>
                      <a:r>
                        <a:rPr lang="en-GB" dirty="0"/>
                        <a:t>Room tidy  </a:t>
                      </a:r>
                    </a:p>
                  </a:txBody>
                  <a:tcPr/>
                </a:tc>
                <a:tc>
                  <a:txBody>
                    <a:bodyPr/>
                    <a:lstStyle/>
                    <a:p>
                      <a:r>
                        <a:rPr lang="en-GB" dirty="0"/>
                        <a:t>Cognitive game </a:t>
                      </a:r>
                    </a:p>
                  </a:txBody>
                  <a:tcPr/>
                </a:tc>
                <a:extLst>
                  <a:ext uri="{0D108BD9-81ED-4DB2-BD59-A6C34878D82A}">
                    <a16:rowId xmlns:a16="http://schemas.microsoft.com/office/drawing/2014/main" val="3714464065"/>
                  </a:ext>
                </a:extLst>
              </a:tr>
              <a:tr h="660083">
                <a:tc>
                  <a:txBody>
                    <a:bodyPr/>
                    <a:lstStyle/>
                    <a:p>
                      <a:endParaRPr lang="en-GB" dirty="0"/>
                    </a:p>
                  </a:txBody>
                  <a:tcPr/>
                </a:tc>
                <a:tc>
                  <a:txBody>
                    <a:bodyPr/>
                    <a:lstStyle/>
                    <a:p>
                      <a:endParaRPr lang="en-GB"/>
                    </a:p>
                  </a:txBody>
                  <a:tcPr/>
                </a:tc>
                <a:tc>
                  <a:txBody>
                    <a:bodyPr/>
                    <a:lstStyle/>
                    <a:p>
                      <a:r>
                        <a:rPr lang="en-GB" dirty="0"/>
                        <a:t>Lunch with Louise </a:t>
                      </a:r>
                    </a:p>
                  </a:txBody>
                  <a:tcPr/>
                </a:tc>
                <a:tc>
                  <a:txBody>
                    <a:bodyPr/>
                    <a:lstStyle/>
                    <a:p>
                      <a:endParaRPr lang="en-GB"/>
                    </a:p>
                  </a:txBody>
                  <a:tcPr/>
                </a:tc>
                <a:tc>
                  <a:txBody>
                    <a:bodyPr/>
                    <a:lstStyle/>
                    <a:p>
                      <a:r>
                        <a:rPr lang="en-GB" dirty="0"/>
                        <a:t>Lunch with </a:t>
                      </a:r>
                      <a:r>
                        <a:rPr lang="en-GB" dirty="0" err="1"/>
                        <a:t>Riahna</a:t>
                      </a:r>
                      <a:r>
                        <a:rPr lang="en-GB" dirty="0"/>
                        <a:t> </a:t>
                      </a:r>
                    </a:p>
                  </a:txBody>
                  <a:tcPr/>
                </a:tc>
                <a:extLst>
                  <a:ext uri="{0D108BD9-81ED-4DB2-BD59-A6C34878D82A}">
                    <a16:rowId xmlns:a16="http://schemas.microsoft.com/office/drawing/2014/main" val="3459287570"/>
                  </a:ext>
                </a:extLst>
              </a:tr>
              <a:tr h="1027344">
                <a:tc>
                  <a:txBody>
                    <a:bodyPr/>
                    <a:lstStyle/>
                    <a:p>
                      <a:r>
                        <a:rPr lang="en-GB" dirty="0"/>
                        <a:t>Change library book </a:t>
                      </a:r>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dirty="0"/>
                    </a:p>
                    <a:p>
                      <a:endParaRPr lang="en-GB" dirty="0"/>
                    </a:p>
                    <a:p>
                      <a:endParaRPr lang="en-GB" dirty="0"/>
                    </a:p>
                    <a:p>
                      <a:endParaRPr lang="en-GB" dirty="0"/>
                    </a:p>
                  </a:txBody>
                  <a:tcPr/>
                </a:tc>
                <a:extLst>
                  <a:ext uri="{0D108BD9-81ED-4DB2-BD59-A6C34878D82A}">
                    <a16:rowId xmlns:a16="http://schemas.microsoft.com/office/drawing/2014/main" val="2388178368"/>
                  </a:ext>
                </a:extLst>
              </a:tr>
            </a:tbl>
          </a:graphicData>
        </a:graphic>
      </p:graphicFrame>
    </p:spTree>
    <p:extLst>
      <p:ext uri="{BB962C8B-B14F-4D97-AF65-F5344CB8AC3E}">
        <p14:creationId xmlns:p14="http://schemas.microsoft.com/office/powerpoint/2010/main" val="3239420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0643E600-FC22-4353-B3DB-A96783EEF0D1}"/>
              </a:ext>
            </a:extLst>
          </p:cNvPr>
          <p:cNvGraphicFramePr>
            <a:graphicFrameLocks noGrp="1"/>
          </p:cNvGraphicFramePr>
          <p:nvPr>
            <p:ph idx="1"/>
            <p:extLst>
              <p:ext uri="{D42A27DB-BD31-4B8C-83A1-F6EECF244321}">
                <p14:modId xmlns:p14="http://schemas.microsoft.com/office/powerpoint/2010/main" val="2692642955"/>
              </p:ext>
            </p:extLst>
          </p:nvPr>
        </p:nvGraphicFramePr>
        <p:xfrm>
          <a:off x="0" y="0"/>
          <a:ext cx="12192000" cy="6858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29450522"/>
                    </a:ext>
                  </a:extLst>
                </a:gridCol>
                <a:gridCol w="4064000">
                  <a:extLst>
                    <a:ext uri="{9D8B030D-6E8A-4147-A177-3AD203B41FA5}">
                      <a16:colId xmlns:a16="http://schemas.microsoft.com/office/drawing/2014/main" val="1475311896"/>
                    </a:ext>
                  </a:extLst>
                </a:gridCol>
                <a:gridCol w="4064000">
                  <a:extLst>
                    <a:ext uri="{9D8B030D-6E8A-4147-A177-3AD203B41FA5}">
                      <a16:colId xmlns:a16="http://schemas.microsoft.com/office/drawing/2014/main" val="1619892087"/>
                    </a:ext>
                  </a:extLst>
                </a:gridCol>
              </a:tblGrid>
              <a:tr h="885271">
                <a:tc>
                  <a:txBody>
                    <a:bodyPr/>
                    <a:lstStyle/>
                    <a:p>
                      <a:pPr algn="ctr"/>
                      <a:r>
                        <a:rPr lang="en-GB" sz="2400" dirty="0"/>
                        <a:t>Molluscs </a:t>
                      </a:r>
                    </a:p>
                  </a:txBody>
                  <a:tcPr/>
                </a:tc>
                <a:tc>
                  <a:txBody>
                    <a:bodyPr/>
                    <a:lstStyle/>
                    <a:p>
                      <a:pPr algn="ctr"/>
                      <a:r>
                        <a:rPr lang="en-GB" sz="2400" dirty="0"/>
                        <a:t>Crustaceans </a:t>
                      </a:r>
                    </a:p>
                  </a:txBody>
                  <a:tcPr/>
                </a:tc>
                <a:tc>
                  <a:txBody>
                    <a:bodyPr/>
                    <a:lstStyle/>
                    <a:p>
                      <a:pPr algn="ctr"/>
                      <a:r>
                        <a:rPr lang="en-GB" sz="2400" dirty="0"/>
                        <a:t>Fish </a:t>
                      </a:r>
                    </a:p>
                  </a:txBody>
                  <a:tcPr/>
                </a:tc>
                <a:extLst>
                  <a:ext uri="{0D108BD9-81ED-4DB2-BD59-A6C34878D82A}">
                    <a16:rowId xmlns:a16="http://schemas.microsoft.com/office/drawing/2014/main" val="2112900519"/>
                  </a:ext>
                </a:extLst>
              </a:tr>
              <a:tr h="5972729">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62598675"/>
                  </a:ext>
                </a:extLst>
              </a:tr>
            </a:tbl>
          </a:graphicData>
        </a:graphic>
      </p:graphicFrame>
      <p:pic>
        <p:nvPicPr>
          <p:cNvPr id="6" name="Picture 5" descr="A picture containing person, indoor, mollusk, food&#10;&#10;Description automatically generated">
            <a:extLst>
              <a:ext uri="{FF2B5EF4-FFF2-40B4-BE49-F238E27FC236}">
                <a16:creationId xmlns:a16="http://schemas.microsoft.com/office/drawing/2014/main" id="{B7612724-C265-41FA-B991-ED8D3FFEEAB2}"/>
              </a:ext>
            </a:extLst>
          </p:cNvPr>
          <p:cNvPicPr>
            <a:picLocks noChangeAspect="1"/>
          </p:cNvPicPr>
          <p:nvPr/>
        </p:nvPicPr>
        <p:blipFill rotWithShape="1">
          <a:blip r:embed="rId3">
            <a:extLst>
              <a:ext uri="{28A0092B-C50C-407E-A947-70E740481C1C}">
                <a14:useLocalDpi xmlns:a14="http://schemas.microsoft.com/office/drawing/2010/main" val="0"/>
              </a:ext>
            </a:extLst>
          </a:blip>
          <a:srcRect l="-1" t="35169" r="-1466"/>
          <a:stretch/>
        </p:blipFill>
        <p:spPr>
          <a:xfrm>
            <a:off x="1" y="1370841"/>
            <a:ext cx="4037428" cy="4902592"/>
          </a:xfrm>
          <a:prstGeom prst="rect">
            <a:avLst/>
          </a:prstGeom>
        </p:spPr>
      </p:pic>
      <p:pic>
        <p:nvPicPr>
          <p:cNvPr id="9" name="Picture 8" descr="A crab on a wooden table&#10;&#10;Description automatically generated">
            <a:extLst>
              <a:ext uri="{FF2B5EF4-FFF2-40B4-BE49-F238E27FC236}">
                <a16:creationId xmlns:a16="http://schemas.microsoft.com/office/drawing/2014/main" id="{28DC0659-CEA6-422F-A1A2-E909050283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34963" y="1370841"/>
            <a:ext cx="3922073" cy="4902592"/>
          </a:xfrm>
          <a:prstGeom prst="rect">
            <a:avLst/>
          </a:prstGeom>
        </p:spPr>
      </p:pic>
      <p:pic>
        <p:nvPicPr>
          <p:cNvPr id="13" name="Picture 12" descr="A picture containing animal&#10;&#10;Description automatically generated">
            <a:extLst>
              <a:ext uri="{FF2B5EF4-FFF2-40B4-BE49-F238E27FC236}">
                <a16:creationId xmlns:a16="http://schemas.microsoft.com/office/drawing/2014/main" id="{7ED7C30E-3777-4EFB-B912-CE328AAF56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71803" y="1370841"/>
            <a:ext cx="3792775" cy="4902592"/>
          </a:xfrm>
          <a:prstGeom prst="rect">
            <a:avLst/>
          </a:prstGeom>
        </p:spPr>
      </p:pic>
    </p:spTree>
    <p:extLst>
      <p:ext uri="{BB962C8B-B14F-4D97-AF65-F5344CB8AC3E}">
        <p14:creationId xmlns:p14="http://schemas.microsoft.com/office/powerpoint/2010/main" val="4170265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1E1A0-CDBD-4D2A-B2F5-EF4FA1AB6A3F}"/>
              </a:ext>
            </a:extLst>
          </p:cNvPr>
          <p:cNvSpPr>
            <a:spLocks noGrp="1"/>
          </p:cNvSpPr>
          <p:nvPr>
            <p:ph type="title"/>
          </p:nvPr>
        </p:nvSpPr>
        <p:spPr>
          <a:xfrm>
            <a:off x="2592925" y="624110"/>
            <a:ext cx="8911687" cy="1072168"/>
          </a:xfrm>
        </p:spPr>
        <p:txBody>
          <a:bodyPr>
            <a:normAutofit/>
          </a:bodyPr>
          <a:lstStyle/>
          <a:p>
            <a:pPr algn="ctr"/>
            <a:r>
              <a:rPr lang="en-GB" sz="2800" dirty="0"/>
              <a:t>Mr A in seclusion </a:t>
            </a:r>
            <a:br>
              <a:rPr lang="en-GB" sz="2800" dirty="0"/>
            </a:br>
            <a:r>
              <a:rPr lang="en-GB" sz="2800" dirty="0"/>
              <a:t>Self-differentiation (Unconstructive) </a:t>
            </a:r>
          </a:p>
        </p:txBody>
      </p:sp>
      <p:graphicFrame>
        <p:nvGraphicFramePr>
          <p:cNvPr id="4" name="Content Placeholder 3">
            <a:extLst>
              <a:ext uri="{FF2B5EF4-FFF2-40B4-BE49-F238E27FC236}">
                <a16:creationId xmlns:a16="http://schemas.microsoft.com/office/drawing/2014/main" id="{BF3B060B-E0FC-48E9-8304-5AC4E4B6FF29}"/>
              </a:ext>
            </a:extLst>
          </p:cNvPr>
          <p:cNvGraphicFramePr>
            <a:graphicFrameLocks noGrp="1"/>
          </p:cNvGraphicFramePr>
          <p:nvPr>
            <p:ph idx="1"/>
            <p:extLst>
              <p:ext uri="{D42A27DB-BD31-4B8C-83A1-F6EECF244321}">
                <p14:modId xmlns:p14="http://schemas.microsoft.com/office/powerpoint/2010/main" val="1110330982"/>
              </p:ext>
            </p:extLst>
          </p:nvPr>
        </p:nvGraphicFramePr>
        <p:xfrm>
          <a:off x="2589213" y="1905000"/>
          <a:ext cx="8915400" cy="4018721"/>
        </p:xfrm>
        <a:graphic>
          <a:graphicData uri="http://schemas.openxmlformats.org/drawingml/2006/table">
            <a:tbl>
              <a:tblPr firstRow="1" bandRow="1">
                <a:tableStyleId>{5C22544A-7EE6-4342-B048-85BDC9FD1C3A}</a:tableStyleId>
              </a:tblPr>
              <a:tblGrid>
                <a:gridCol w="1783080">
                  <a:extLst>
                    <a:ext uri="{9D8B030D-6E8A-4147-A177-3AD203B41FA5}">
                      <a16:colId xmlns:a16="http://schemas.microsoft.com/office/drawing/2014/main" val="4124763671"/>
                    </a:ext>
                  </a:extLst>
                </a:gridCol>
                <a:gridCol w="1783080">
                  <a:extLst>
                    <a:ext uri="{9D8B030D-6E8A-4147-A177-3AD203B41FA5}">
                      <a16:colId xmlns:a16="http://schemas.microsoft.com/office/drawing/2014/main" val="1604226743"/>
                    </a:ext>
                  </a:extLst>
                </a:gridCol>
                <a:gridCol w="1783080">
                  <a:extLst>
                    <a:ext uri="{9D8B030D-6E8A-4147-A177-3AD203B41FA5}">
                      <a16:colId xmlns:a16="http://schemas.microsoft.com/office/drawing/2014/main" val="946155089"/>
                    </a:ext>
                  </a:extLst>
                </a:gridCol>
                <a:gridCol w="1783080">
                  <a:extLst>
                    <a:ext uri="{9D8B030D-6E8A-4147-A177-3AD203B41FA5}">
                      <a16:colId xmlns:a16="http://schemas.microsoft.com/office/drawing/2014/main" val="661466896"/>
                    </a:ext>
                  </a:extLst>
                </a:gridCol>
                <a:gridCol w="1783080">
                  <a:extLst>
                    <a:ext uri="{9D8B030D-6E8A-4147-A177-3AD203B41FA5}">
                      <a16:colId xmlns:a16="http://schemas.microsoft.com/office/drawing/2014/main" val="1570212392"/>
                    </a:ext>
                  </a:extLst>
                </a:gridCol>
              </a:tblGrid>
              <a:tr h="488733">
                <a:tc>
                  <a:txBody>
                    <a:bodyPr/>
                    <a:lstStyle/>
                    <a:p>
                      <a:r>
                        <a:rPr lang="en-GB" dirty="0"/>
                        <a:t>Monday</a:t>
                      </a:r>
                    </a:p>
                  </a:txBody>
                  <a:tcPr/>
                </a:tc>
                <a:tc>
                  <a:txBody>
                    <a:bodyPr/>
                    <a:lstStyle/>
                    <a:p>
                      <a:r>
                        <a:rPr lang="en-GB" dirty="0"/>
                        <a:t>Tuesday</a:t>
                      </a:r>
                    </a:p>
                  </a:txBody>
                  <a:tcPr/>
                </a:tc>
                <a:tc>
                  <a:txBody>
                    <a:bodyPr/>
                    <a:lstStyle/>
                    <a:p>
                      <a:r>
                        <a:rPr lang="en-GB" dirty="0"/>
                        <a:t>Wednesday</a:t>
                      </a:r>
                    </a:p>
                  </a:txBody>
                  <a:tcPr/>
                </a:tc>
                <a:tc>
                  <a:txBody>
                    <a:bodyPr/>
                    <a:lstStyle/>
                    <a:p>
                      <a:r>
                        <a:rPr lang="en-GB" dirty="0"/>
                        <a:t>Thursday</a:t>
                      </a:r>
                    </a:p>
                  </a:txBody>
                  <a:tcPr/>
                </a:tc>
                <a:tc>
                  <a:txBody>
                    <a:bodyPr/>
                    <a:lstStyle/>
                    <a:p>
                      <a:r>
                        <a:rPr lang="en-GB" dirty="0"/>
                        <a:t>Friday </a:t>
                      </a:r>
                    </a:p>
                  </a:txBody>
                  <a:tcPr/>
                </a:tc>
                <a:extLst>
                  <a:ext uri="{0D108BD9-81ED-4DB2-BD59-A6C34878D82A}">
                    <a16:rowId xmlns:a16="http://schemas.microsoft.com/office/drawing/2014/main" val="4123467709"/>
                  </a:ext>
                </a:extLst>
              </a:tr>
              <a:tr h="597590">
                <a:tc>
                  <a:txBody>
                    <a:bodyPr/>
                    <a:lstStyle/>
                    <a:p>
                      <a:r>
                        <a:rPr lang="en-GB" dirty="0"/>
                        <a:t>Breakfast</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Breakfast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Breakfast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Breakfast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Breakfast </a:t>
                      </a:r>
                    </a:p>
                  </a:txBody>
                  <a:tcPr/>
                </a:tc>
                <a:extLst>
                  <a:ext uri="{0D108BD9-81ED-4DB2-BD59-A6C34878D82A}">
                    <a16:rowId xmlns:a16="http://schemas.microsoft.com/office/drawing/2014/main" val="2235731187"/>
                  </a:ext>
                </a:extLst>
              </a:tr>
              <a:tr h="48873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Self care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Self care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Self care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Self care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rPr>
                        <a:t>Self care </a:t>
                      </a:r>
                    </a:p>
                  </a:txBody>
                  <a:tcPr/>
                </a:tc>
                <a:extLst>
                  <a:ext uri="{0D108BD9-81ED-4DB2-BD59-A6C34878D82A}">
                    <a16:rowId xmlns:a16="http://schemas.microsoft.com/office/drawing/2014/main" val="1101056368"/>
                  </a:ext>
                </a:extLst>
              </a:tr>
              <a:tr h="488733">
                <a:tc>
                  <a:txBody>
                    <a:bodyPr/>
                    <a:lstStyle/>
                    <a:p>
                      <a:r>
                        <a:rPr lang="en-GB" dirty="0"/>
                        <a:t>Tea break </a:t>
                      </a:r>
                    </a:p>
                  </a:txBody>
                  <a:tcPr/>
                </a:tc>
                <a:tc>
                  <a:txBody>
                    <a:bodyPr/>
                    <a:lstStyle/>
                    <a:p>
                      <a:r>
                        <a:rPr lang="en-GB" dirty="0"/>
                        <a:t>Tea break </a:t>
                      </a:r>
                    </a:p>
                  </a:txBody>
                  <a:tcPr/>
                </a:tc>
                <a:tc>
                  <a:txBody>
                    <a:bodyPr/>
                    <a:lstStyle/>
                    <a:p>
                      <a:r>
                        <a:rPr lang="en-GB" dirty="0"/>
                        <a:t>Tea break </a:t>
                      </a:r>
                    </a:p>
                  </a:txBody>
                  <a:tcPr/>
                </a:tc>
                <a:tc>
                  <a:txBody>
                    <a:bodyPr/>
                    <a:lstStyle/>
                    <a:p>
                      <a:r>
                        <a:rPr lang="en-GB" dirty="0"/>
                        <a:t>Tea break </a:t>
                      </a:r>
                    </a:p>
                  </a:txBody>
                  <a:tcPr/>
                </a:tc>
                <a:tc>
                  <a:txBody>
                    <a:bodyPr/>
                    <a:lstStyle/>
                    <a:p>
                      <a:r>
                        <a:rPr lang="en-GB" dirty="0"/>
                        <a:t>Tea break </a:t>
                      </a:r>
                    </a:p>
                  </a:txBody>
                  <a:tcPr/>
                </a:tc>
                <a:extLst>
                  <a:ext uri="{0D108BD9-81ED-4DB2-BD59-A6C34878D82A}">
                    <a16:rowId xmlns:a16="http://schemas.microsoft.com/office/drawing/2014/main" val="687922098"/>
                  </a:ext>
                </a:extLst>
              </a:tr>
              <a:tr h="488733">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390579323"/>
                  </a:ext>
                </a:extLst>
              </a:tr>
              <a:tr h="488733">
                <a:tc>
                  <a:txBody>
                    <a:bodyPr/>
                    <a:lstStyle/>
                    <a:p>
                      <a:r>
                        <a:rPr lang="en-GB" dirty="0"/>
                        <a:t>Lunch</a:t>
                      </a:r>
                    </a:p>
                  </a:txBody>
                  <a:tcPr/>
                </a:tc>
                <a:tc>
                  <a:txBody>
                    <a:bodyPr/>
                    <a:lstStyle/>
                    <a:p>
                      <a:r>
                        <a:rPr lang="en-GB" dirty="0"/>
                        <a:t>Lunch</a:t>
                      </a:r>
                    </a:p>
                  </a:txBody>
                  <a:tcPr/>
                </a:tc>
                <a:tc>
                  <a:txBody>
                    <a:bodyPr/>
                    <a:lstStyle/>
                    <a:p>
                      <a:r>
                        <a:rPr lang="en-GB" dirty="0"/>
                        <a:t>Lunch</a:t>
                      </a:r>
                    </a:p>
                  </a:txBody>
                  <a:tcPr/>
                </a:tc>
                <a:tc>
                  <a:txBody>
                    <a:bodyPr/>
                    <a:lstStyle/>
                    <a:p>
                      <a:r>
                        <a:rPr lang="en-GB" dirty="0"/>
                        <a:t>Lunch</a:t>
                      </a:r>
                    </a:p>
                  </a:txBody>
                  <a:tcPr/>
                </a:tc>
                <a:tc>
                  <a:txBody>
                    <a:bodyPr/>
                    <a:lstStyle/>
                    <a:p>
                      <a:r>
                        <a:rPr lang="en-GB" dirty="0"/>
                        <a:t>Lunch</a:t>
                      </a:r>
                    </a:p>
                  </a:txBody>
                  <a:tcPr/>
                </a:tc>
                <a:extLst>
                  <a:ext uri="{0D108BD9-81ED-4DB2-BD59-A6C34878D82A}">
                    <a16:rowId xmlns:a16="http://schemas.microsoft.com/office/drawing/2014/main" val="1045980509"/>
                  </a:ext>
                </a:extLst>
              </a:tr>
              <a:tr h="488733">
                <a:tc>
                  <a:txBody>
                    <a:bodyPr/>
                    <a:lstStyle/>
                    <a:p>
                      <a:r>
                        <a:rPr lang="en-GB" dirty="0"/>
                        <a:t>1:1 interaction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1:1 interaction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1:1 interaction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1:1 interaction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rPr>
                        <a:t>1:1 interaction </a:t>
                      </a:r>
                    </a:p>
                  </a:txBody>
                  <a:tcPr/>
                </a:tc>
                <a:extLst>
                  <a:ext uri="{0D108BD9-81ED-4DB2-BD59-A6C34878D82A}">
                    <a16:rowId xmlns:a16="http://schemas.microsoft.com/office/drawing/2014/main" val="2233863737"/>
                  </a:ext>
                </a:extLst>
              </a:tr>
              <a:tr h="488733">
                <a:tc>
                  <a:txBody>
                    <a:bodyPr/>
                    <a:lstStyle/>
                    <a:p>
                      <a:r>
                        <a:rPr lang="en-GB" dirty="0"/>
                        <a:t>Tea break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Tea break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Tea break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entury Gothic" panose="020B0502020202020204"/>
                          <a:ea typeface="+mn-ea"/>
                          <a:cs typeface="+mn-cs"/>
                        </a:rPr>
                        <a:t>Tea break </a:t>
                      </a:r>
                      <a:endPar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entury Gothic" panose="020B0502020202020204"/>
                          <a:ea typeface="+mn-ea"/>
                          <a:cs typeface="+mn-cs"/>
                        </a:rPr>
                        <a:t>Tea break </a:t>
                      </a:r>
                    </a:p>
                  </a:txBody>
                  <a:tcPr/>
                </a:tc>
                <a:extLst>
                  <a:ext uri="{0D108BD9-81ED-4DB2-BD59-A6C34878D82A}">
                    <a16:rowId xmlns:a16="http://schemas.microsoft.com/office/drawing/2014/main" val="796356690"/>
                  </a:ext>
                </a:extLst>
              </a:tr>
            </a:tbl>
          </a:graphicData>
        </a:graphic>
      </p:graphicFrame>
    </p:spTree>
    <p:extLst>
      <p:ext uri="{BB962C8B-B14F-4D97-AF65-F5344CB8AC3E}">
        <p14:creationId xmlns:p14="http://schemas.microsoft.com/office/powerpoint/2010/main" val="1156518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496A5-3863-410C-9309-0F0508855593}"/>
              </a:ext>
            </a:extLst>
          </p:cNvPr>
          <p:cNvSpPr>
            <a:spLocks noGrp="1"/>
          </p:cNvSpPr>
          <p:nvPr>
            <p:ph type="title"/>
          </p:nvPr>
        </p:nvSpPr>
        <p:spPr>
          <a:xfrm>
            <a:off x="1687669" y="624110"/>
            <a:ext cx="4137059" cy="2414512"/>
          </a:xfrm>
        </p:spPr>
        <p:txBody>
          <a:bodyPr>
            <a:normAutofit/>
          </a:bodyPr>
          <a:lstStyle/>
          <a:p>
            <a:pPr>
              <a:lnSpc>
                <a:spcPct val="90000"/>
              </a:lnSpc>
            </a:pPr>
            <a:r>
              <a:rPr lang="en-GB" sz="2400" b="1" dirty="0"/>
              <a:t>Mr A - exiting seclusion</a:t>
            </a:r>
            <a:br>
              <a:rPr lang="en-GB" sz="2400" b="1" dirty="0"/>
            </a:br>
            <a:br>
              <a:rPr lang="en-GB" sz="2400" dirty="0"/>
            </a:br>
            <a:r>
              <a:rPr lang="en-GB" sz="2400" dirty="0"/>
              <a:t>Self-differentiation (Incidentally constructive) </a:t>
            </a:r>
            <a:br>
              <a:rPr lang="en-GB" sz="2400" dirty="0"/>
            </a:br>
            <a:endParaRPr lang="en-GB" sz="2400" dirty="0"/>
          </a:p>
        </p:txBody>
      </p:sp>
      <p:sp>
        <p:nvSpPr>
          <p:cNvPr id="3" name="Content Placeholder 2">
            <a:extLst>
              <a:ext uri="{FF2B5EF4-FFF2-40B4-BE49-F238E27FC236}">
                <a16:creationId xmlns:a16="http://schemas.microsoft.com/office/drawing/2014/main" id="{156D69D6-FFE5-4305-AEDB-59ADBF280DFA}"/>
              </a:ext>
            </a:extLst>
          </p:cNvPr>
          <p:cNvSpPr>
            <a:spLocks noGrp="1"/>
          </p:cNvSpPr>
          <p:nvPr>
            <p:ph idx="1"/>
          </p:nvPr>
        </p:nvSpPr>
        <p:spPr>
          <a:xfrm>
            <a:off x="1683956" y="2133600"/>
            <a:ext cx="4140772" cy="3777622"/>
          </a:xfrm>
        </p:spPr>
        <p:txBody>
          <a:bodyPr>
            <a:normAutofit/>
          </a:bodyPr>
          <a:lstStyle/>
          <a:p>
            <a:pPr marL="0" indent="0">
              <a:buNone/>
            </a:pPr>
            <a:endParaRPr lang="en-GB" sz="1600" dirty="0">
              <a:solidFill>
                <a:schemeClr val="tx1"/>
              </a:solidFill>
            </a:endParaRPr>
          </a:p>
          <a:p>
            <a:pPr marL="0" indent="0">
              <a:buNone/>
            </a:pPr>
            <a:endParaRPr lang="en-GB" sz="1600" dirty="0">
              <a:solidFill>
                <a:schemeClr val="tx1"/>
              </a:solidFill>
            </a:endParaRPr>
          </a:p>
          <a:p>
            <a:endParaRPr lang="en-GB" sz="1600" dirty="0">
              <a:solidFill>
                <a:schemeClr val="tx1"/>
              </a:solidFill>
            </a:endParaRPr>
          </a:p>
          <a:p>
            <a:r>
              <a:rPr lang="en-GB" sz="2400" dirty="0">
                <a:solidFill>
                  <a:schemeClr val="tx1"/>
                </a:solidFill>
              </a:rPr>
              <a:t>Bath</a:t>
            </a:r>
          </a:p>
          <a:p>
            <a:r>
              <a:rPr lang="en-GB" sz="2400" dirty="0">
                <a:solidFill>
                  <a:schemeClr val="tx1"/>
                </a:solidFill>
              </a:rPr>
              <a:t>Vape in courtyard </a:t>
            </a:r>
          </a:p>
          <a:p>
            <a:r>
              <a:rPr lang="en-GB" sz="2400" dirty="0">
                <a:solidFill>
                  <a:schemeClr val="tx1"/>
                </a:solidFill>
              </a:rPr>
              <a:t>Football in courtyard </a:t>
            </a:r>
          </a:p>
          <a:p>
            <a:endParaRPr lang="en-GB" sz="1600" dirty="0">
              <a:solidFill>
                <a:schemeClr val="tx1"/>
              </a:solidFill>
            </a:endParaRPr>
          </a:p>
          <a:p>
            <a:pPr marL="0" indent="0">
              <a:buNone/>
            </a:pPr>
            <a:endParaRPr lang="en-GB" sz="1600" dirty="0">
              <a:solidFill>
                <a:schemeClr val="tx1"/>
              </a:solidFill>
            </a:endParaRPr>
          </a:p>
        </p:txBody>
      </p:sp>
      <p:pic>
        <p:nvPicPr>
          <p:cNvPr id="17" name="Picture 16" descr="A close up of a sink&#10;&#10;Description automatically generated">
            <a:extLst>
              <a:ext uri="{FF2B5EF4-FFF2-40B4-BE49-F238E27FC236}">
                <a16:creationId xmlns:a16="http://schemas.microsoft.com/office/drawing/2014/main" id="{C952956A-96D8-43FC-A6E7-44CBA68627C6}"/>
              </a:ext>
            </a:extLst>
          </p:cNvPr>
          <p:cNvPicPr>
            <a:picLocks noChangeAspect="1"/>
          </p:cNvPicPr>
          <p:nvPr/>
        </p:nvPicPr>
        <p:blipFill rotWithShape="1">
          <a:blip r:embed="rId3">
            <a:extLst>
              <a:ext uri="{28A0092B-C50C-407E-A947-70E740481C1C}">
                <a14:useLocalDpi xmlns:a14="http://schemas.microsoft.com/office/drawing/2010/main" val="0"/>
              </a:ext>
            </a:extLst>
          </a:blip>
          <a:srcRect l="21661" r="1474" b="-1"/>
          <a:stretch/>
        </p:blipFill>
        <p:spPr>
          <a:xfrm>
            <a:off x="6091919" y="623187"/>
            <a:ext cx="2713154" cy="5288032"/>
          </a:xfrm>
          <a:prstGeom prst="rect">
            <a:avLst/>
          </a:prstGeom>
        </p:spPr>
      </p:pic>
      <p:pic>
        <p:nvPicPr>
          <p:cNvPr id="14" name="Picture 13" descr="A person sitting in front of a building&#10;&#10;Description automatically generated">
            <a:extLst>
              <a:ext uri="{FF2B5EF4-FFF2-40B4-BE49-F238E27FC236}">
                <a16:creationId xmlns:a16="http://schemas.microsoft.com/office/drawing/2014/main" id="{955F2CDF-5866-408B-8E13-8724CBF73E2B}"/>
              </a:ext>
            </a:extLst>
          </p:cNvPr>
          <p:cNvPicPr>
            <a:picLocks noChangeAspect="1"/>
          </p:cNvPicPr>
          <p:nvPr/>
        </p:nvPicPr>
        <p:blipFill rotWithShape="1">
          <a:blip r:embed="rId4">
            <a:extLst>
              <a:ext uri="{28A0092B-C50C-407E-A947-70E740481C1C}">
                <a14:useLocalDpi xmlns:a14="http://schemas.microsoft.com/office/drawing/2010/main" val="0"/>
              </a:ext>
            </a:extLst>
          </a:blip>
          <a:srcRect t="1800" r="-2" b="26297"/>
          <a:stretch/>
        </p:blipFill>
        <p:spPr>
          <a:xfrm>
            <a:off x="8896519" y="623189"/>
            <a:ext cx="2647024" cy="2598295"/>
          </a:xfrm>
          <a:prstGeom prst="rect">
            <a:avLst/>
          </a:prstGeom>
        </p:spPr>
      </p:pic>
      <p:pic>
        <p:nvPicPr>
          <p:cNvPr id="9" name="Picture 8" descr="A close up of a football ball&#10;&#10;Description automatically generated">
            <a:extLst>
              <a:ext uri="{FF2B5EF4-FFF2-40B4-BE49-F238E27FC236}">
                <a16:creationId xmlns:a16="http://schemas.microsoft.com/office/drawing/2014/main" id="{DFBD14F6-BE44-4149-8B79-6039DB921203}"/>
              </a:ext>
            </a:extLst>
          </p:cNvPr>
          <p:cNvPicPr>
            <a:picLocks noChangeAspect="1"/>
          </p:cNvPicPr>
          <p:nvPr/>
        </p:nvPicPr>
        <p:blipFill rotWithShape="1">
          <a:blip r:embed="rId5">
            <a:extLst>
              <a:ext uri="{28A0092B-C50C-407E-A947-70E740481C1C}">
                <a14:useLocalDpi xmlns:a14="http://schemas.microsoft.com/office/drawing/2010/main" val="0"/>
              </a:ext>
            </a:extLst>
          </a:blip>
          <a:srcRect r="31995" b="-5"/>
          <a:stretch/>
        </p:blipFill>
        <p:spPr>
          <a:xfrm>
            <a:off x="8896516" y="3312927"/>
            <a:ext cx="2647024" cy="2598298"/>
          </a:xfrm>
          <a:prstGeom prst="rect">
            <a:avLst/>
          </a:prstGeom>
        </p:spPr>
      </p:pic>
    </p:spTree>
    <p:extLst>
      <p:ext uri="{BB962C8B-B14F-4D97-AF65-F5344CB8AC3E}">
        <p14:creationId xmlns:p14="http://schemas.microsoft.com/office/powerpoint/2010/main" val="1541086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83D73-E1A6-4295-B955-DC87452D4D8D}"/>
              </a:ext>
            </a:extLst>
          </p:cNvPr>
          <p:cNvSpPr>
            <a:spLocks noGrp="1"/>
          </p:cNvSpPr>
          <p:nvPr>
            <p:ph type="title"/>
          </p:nvPr>
        </p:nvSpPr>
        <p:spPr>
          <a:xfrm>
            <a:off x="1687669" y="624110"/>
            <a:ext cx="4137059" cy="1280890"/>
          </a:xfrm>
        </p:spPr>
        <p:txBody>
          <a:bodyPr>
            <a:noAutofit/>
          </a:bodyPr>
          <a:lstStyle/>
          <a:p>
            <a:pPr>
              <a:lnSpc>
                <a:spcPct val="90000"/>
              </a:lnSpc>
            </a:pPr>
            <a:r>
              <a:rPr lang="en-GB" sz="2800" b="1" dirty="0"/>
              <a:t>Long term segregation</a:t>
            </a:r>
            <a:br>
              <a:rPr lang="en-GB" sz="2800" b="1" dirty="0"/>
            </a:br>
            <a:br>
              <a:rPr lang="en-GB" sz="2800" dirty="0"/>
            </a:br>
            <a:r>
              <a:rPr lang="en-GB" sz="2800" dirty="0"/>
              <a:t>Self-differentiation (Incidentally constructive)</a:t>
            </a:r>
          </a:p>
        </p:txBody>
      </p:sp>
      <p:sp>
        <p:nvSpPr>
          <p:cNvPr id="3" name="Content Placeholder 2">
            <a:extLst>
              <a:ext uri="{FF2B5EF4-FFF2-40B4-BE49-F238E27FC236}">
                <a16:creationId xmlns:a16="http://schemas.microsoft.com/office/drawing/2014/main" id="{4CCCF8E3-CFF7-4E38-9CB6-3639BC1FED2E}"/>
              </a:ext>
            </a:extLst>
          </p:cNvPr>
          <p:cNvSpPr>
            <a:spLocks noGrp="1"/>
          </p:cNvSpPr>
          <p:nvPr>
            <p:ph idx="1"/>
          </p:nvPr>
        </p:nvSpPr>
        <p:spPr>
          <a:xfrm>
            <a:off x="1683956" y="3186772"/>
            <a:ext cx="4140772" cy="2724450"/>
          </a:xfrm>
        </p:spPr>
        <p:txBody>
          <a:bodyPr>
            <a:normAutofit/>
          </a:bodyPr>
          <a:lstStyle/>
          <a:p>
            <a:r>
              <a:rPr lang="en-GB" sz="2400" dirty="0">
                <a:solidFill>
                  <a:schemeClr val="tx1"/>
                </a:solidFill>
              </a:rPr>
              <a:t>Bath once a day</a:t>
            </a:r>
          </a:p>
          <a:p>
            <a:r>
              <a:rPr lang="en-GB" sz="2400" dirty="0">
                <a:solidFill>
                  <a:schemeClr val="tx1"/>
                </a:solidFill>
              </a:rPr>
              <a:t>Vape time </a:t>
            </a:r>
          </a:p>
          <a:p>
            <a:r>
              <a:rPr lang="en-GB" sz="2400" dirty="0">
                <a:solidFill>
                  <a:schemeClr val="tx1"/>
                </a:solidFill>
              </a:rPr>
              <a:t>Lunch/dinner </a:t>
            </a:r>
          </a:p>
          <a:p>
            <a:r>
              <a:rPr lang="en-GB" sz="2400" dirty="0">
                <a:solidFill>
                  <a:schemeClr val="tx1"/>
                </a:solidFill>
              </a:rPr>
              <a:t>Tea breaks</a:t>
            </a:r>
          </a:p>
          <a:p>
            <a:r>
              <a:rPr lang="en-GB" sz="2400" dirty="0">
                <a:solidFill>
                  <a:schemeClr val="tx1"/>
                </a:solidFill>
              </a:rPr>
              <a:t>Treadmill </a:t>
            </a:r>
          </a:p>
          <a:p>
            <a:endParaRPr lang="en-GB" sz="1600" dirty="0">
              <a:solidFill>
                <a:schemeClr val="tx1"/>
              </a:solidFill>
            </a:endParaRPr>
          </a:p>
        </p:txBody>
      </p:sp>
      <p:pic>
        <p:nvPicPr>
          <p:cNvPr id="8" name="Picture 7" descr="A close up of a sink&#10;&#10;Description automatically generated">
            <a:extLst>
              <a:ext uri="{FF2B5EF4-FFF2-40B4-BE49-F238E27FC236}">
                <a16:creationId xmlns:a16="http://schemas.microsoft.com/office/drawing/2014/main" id="{F99DA4E6-7887-4FC4-87C1-3140FE0072D4}"/>
              </a:ext>
            </a:extLst>
          </p:cNvPr>
          <p:cNvPicPr>
            <a:picLocks noChangeAspect="1"/>
          </p:cNvPicPr>
          <p:nvPr/>
        </p:nvPicPr>
        <p:blipFill rotWithShape="1">
          <a:blip r:embed="rId3">
            <a:extLst>
              <a:ext uri="{28A0092B-C50C-407E-A947-70E740481C1C}">
                <a14:useLocalDpi xmlns:a14="http://schemas.microsoft.com/office/drawing/2010/main" val="0"/>
              </a:ext>
            </a:extLst>
          </a:blip>
          <a:srcRect t="1590" r="1" b="33764"/>
          <a:stretch/>
        </p:blipFill>
        <p:spPr>
          <a:xfrm>
            <a:off x="6106666" y="623190"/>
            <a:ext cx="2647024" cy="2563582"/>
          </a:xfrm>
          <a:prstGeom prst="rect">
            <a:avLst/>
          </a:prstGeom>
        </p:spPr>
      </p:pic>
      <p:pic>
        <p:nvPicPr>
          <p:cNvPr id="11" name="Picture 10" descr="A person sitting in front of a building&#10;&#10;Description automatically generated">
            <a:extLst>
              <a:ext uri="{FF2B5EF4-FFF2-40B4-BE49-F238E27FC236}">
                <a16:creationId xmlns:a16="http://schemas.microsoft.com/office/drawing/2014/main" id="{FA77EF1C-9CFD-4C59-ACF6-AAC121A385E3}"/>
              </a:ext>
            </a:extLst>
          </p:cNvPr>
          <p:cNvPicPr>
            <a:picLocks noChangeAspect="1"/>
          </p:cNvPicPr>
          <p:nvPr/>
        </p:nvPicPr>
        <p:blipFill rotWithShape="1">
          <a:blip r:embed="rId4">
            <a:extLst>
              <a:ext uri="{28A0092B-C50C-407E-A947-70E740481C1C}">
                <a14:useLocalDpi xmlns:a14="http://schemas.microsoft.com/office/drawing/2010/main" val="0"/>
              </a:ext>
            </a:extLst>
          </a:blip>
          <a:srcRect t="2280" r="-2" b="26777"/>
          <a:stretch/>
        </p:blipFill>
        <p:spPr>
          <a:xfrm>
            <a:off x="8896519" y="623190"/>
            <a:ext cx="2647024" cy="2563582"/>
          </a:xfrm>
          <a:prstGeom prst="rect">
            <a:avLst/>
          </a:prstGeom>
        </p:spPr>
      </p:pic>
      <p:pic>
        <p:nvPicPr>
          <p:cNvPr id="12" name="Picture 11" descr="A sandwich is sitting on a table&#10;&#10;Description automatically generated">
            <a:extLst>
              <a:ext uri="{FF2B5EF4-FFF2-40B4-BE49-F238E27FC236}">
                <a16:creationId xmlns:a16="http://schemas.microsoft.com/office/drawing/2014/main" id="{0B530B62-EC40-468D-8970-3421A7DFAB25}"/>
              </a:ext>
            </a:extLst>
          </p:cNvPr>
          <p:cNvPicPr>
            <a:picLocks noChangeAspect="1"/>
          </p:cNvPicPr>
          <p:nvPr/>
        </p:nvPicPr>
        <p:blipFill rotWithShape="1">
          <a:blip r:embed="rId5">
            <a:extLst>
              <a:ext uri="{28A0092B-C50C-407E-A947-70E740481C1C}">
                <a14:useLocalDpi xmlns:a14="http://schemas.microsoft.com/office/drawing/2010/main" val="0"/>
              </a:ext>
            </a:extLst>
          </a:blip>
          <a:srcRect t="20129" r="-5" b="7232"/>
          <a:stretch/>
        </p:blipFill>
        <p:spPr>
          <a:xfrm>
            <a:off x="6106666" y="3328978"/>
            <a:ext cx="2647024" cy="2563582"/>
          </a:xfrm>
          <a:prstGeom prst="rect">
            <a:avLst/>
          </a:prstGeom>
        </p:spPr>
      </p:pic>
      <p:pic>
        <p:nvPicPr>
          <p:cNvPr id="5" name="Picture 4" descr="A living room filled with furniture and a large window&#10;&#10;Description automatically generated">
            <a:extLst>
              <a:ext uri="{FF2B5EF4-FFF2-40B4-BE49-F238E27FC236}">
                <a16:creationId xmlns:a16="http://schemas.microsoft.com/office/drawing/2014/main" id="{AF5E1C4B-D5B3-4186-8B0A-3682D752676E}"/>
              </a:ext>
            </a:extLst>
          </p:cNvPr>
          <p:cNvPicPr>
            <a:picLocks noChangeAspect="1"/>
          </p:cNvPicPr>
          <p:nvPr/>
        </p:nvPicPr>
        <p:blipFill rotWithShape="1">
          <a:blip r:embed="rId6">
            <a:extLst>
              <a:ext uri="{28A0092B-C50C-407E-A947-70E740481C1C}">
                <a14:useLocalDpi xmlns:a14="http://schemas.microsoft.com/office/drawing/2010/main" val="0"/>
              </a:ext>
            </a:extLst>
          </a:blip>
          <a:srcRect l="15310" r="15765" b="-4"/>
          <a:stretch/>
        </p:blipFill>
        <p:spPr>
          <a:xfrm>
            <a:off x="8896519" y="3328978"/>
            <a:ext cx="2647024" cy="2563582"/>
          </a:xfrm>
          <a:prstGeom prst="rect">
            <a:avLst/>
          </a:prstGeom>
        </p:spPr>
      </p:pic>
    </p:spTree>
    <p:extLst>
      <p:ext uri="{BB962C8B-B14F-4D97-AF65-F5344CB8AC3E}">
        <p14:creationId xmlns:p14="http://schemas.microsoft.com/office/powerpoint/2010/main" val="2302588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253759-2357-4A64-A7B5-92FDEFF27AF3}"/>
              </a:ext>
            </a:extLst>
          </p:cNvPr>
          <p:cNvSpPr>
            <a:spLocks noGrp="1"/>
          </p:cNvSpPr>
          <p:nvPr>
            <p:ph type="title"/>
          </p:nvPr>
        </p:nvSpPr>
        <p:spPr>
          <a:xfrm>
            <a:off x="0" y="397565"/>
            <a:ext cx="4059080" cy="5732872"/>
          </a:xfrm>
        </p:spPr>
        <p:txBody>
          <a:bodyPr>
            <a:noAutofit/>
          </a:bodyPr>
          <a:lstStyle/>
          <a:p>
            <a:r>
              <a:rPr lang="en-GB" sz="2400" dirty="0">
                <a:solidFill>
                  <a:schemeClr val="bg1"/>
                </a:solidFill>
              </a:rPr>
              <a:t>Activity Participation Outcome Measure</a:t>
            </a:r>
            <a:br>
              <a:rPr lang="en-GB" sz="2400" dirty="0">
                <a:solidFill>
                  <a:schemeClr val="bg1"/>
                </a:solidFill>
              </a:rPr>
            </a:br>
            <a:br>
              <a:rPr lang="en-GB" sz="2400" dirty="0">
                <a:solidFill>
                  <a:schemeClr val="bg1"/>
                </a:solidFill>
              </a:rPr>
            </a:br>
            <a:r>
              <a:rPr lang="en-GB" sz="2400" dirty="0">
                <a:solidFill>
                  <a:schemeClr val="bg1"/>
                </a:solidFill>
              </a:rPr>
              <a:t>8 domains </a:t>
            </a:r>
            <a:br>
              <a:rPr lang="en-GB" sz="2400" dirty="0">
                <a:solidFill>
                  <a:schemeClr val="bg1"/>
                </a:solidFill>
              </a:rPr>
            </a:br>
            <a:br>
              <a:rPr lang="en-GB" sz="2400" dirty="0">
                <a:solidFill>
                  <a:schemeClr val="bg1"/>
                </a:solidFill>
              </a:rPr>
            </a:br>
            <a:r>
              <a:rPr lang="en-GB" sz="2400" dirty="0">
                <a:solidFill>
                  <a:schemeClr val="bg1"/>
                </a:solidFill>
              </a:rPr>
              <a:t>53 items scored  </a:t>
            </a:r>
          </a:p>
        </p:txBody>
      </p:sp>
      <p:sp>
        <p:nvSpPr>
          <p:cNvPr id="20"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22" name="Rectangle 21">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00000000-0008-0000-0800-00007E380000}"/>
              </a:ext>
            </a:extLst>
          </p:cNvPr>
          <p:cNvGraphicFramePr>
            <a:graphicFrameLocks noGrp="1"/>
          </p:cNvGraphicFramePr>
          <p:nvPr>
            <p:ph idx="1"/>
            <p:extLst>
              <p:ext uri="{D42A27DB-BD31-4B8C-83A1-F6EECF244321}">
                <p14:modId xmlns:p14="http://schemas.microsoft.com/office/powerpoint/2010/main" val="3799178769"/>
              </p:ext>
            </p:extLst>
          </p:nvPr>
        </p:nvGraphicFramePr>
        <p:xfrm>
          <a:off x="4713144" y="641551"/>
          <a:ext cx="7396264" cy="52647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5530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45" name="Rectangle 144">
            <a:extLst>
              <a:ext uri="{FF2B5EF4-FFF2-40B4-BE49-F238E27FC236}">
                <a16:creationId xmlns:a16="http://schemas.microsoft.com/office/drawing/2014/main" id="{1A44C337-3893-4B29-A265-B1329150B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47" name="Group 146">
            <a:extLst>
              <a:ext uri="{FF2B5EF4-FFF2-40B4-BE49-F238E27FC236}">
                <a16:creationId xmlns:a16="http://schemas.microsoft.com/office/drawing/2014/main" id="{81E0B358-1267-4844-8B3D-B7A279B417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48" name="Freeform 11">
              <a:extLst>
                <a:ext uri="{FF2B5EF4-FFF2-40B4-BE49-F238E27FC236}">
                  <a16:creationId xmlns:a16="http://schemas.microsoft.com/office/drawing/2014/main" id="{B24AA06A-F1A5-4BB3-9486-9AE7A53B3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9" name="Freeform 12">
              <a:extLst>
                <a:ext uri="{FF2B5EF4-FFF2-40B4-BE49-F238E27FC236}">
                  <a16:creationId xmlns:a16="http://schemas.microsoft.com/office/drawing/2014/main" id="{BDF97590-C600-44CB-9303-4A3679F516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50" name="Freeform 13">
              <a:extLst>
                <a:ext uri="{FF2B5EF4-FFF2-40B4-BE49-F238E27FC236}">
                  <a16:creationId xmlns:a16="http://schemas.microsoft.com/office/drawing/2014/main" id="{A9BBE156-3FFA-4DC4-8468-35BD28DD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51" name="Freeform 14">
              <a:extLst>
                <a:ext uri="{FF2B5EF4-FFF2-40B4-BE49-F238E27FC236}">
                  <a16:creationId xmlns:a16="http://schemas.microsoft.com/office/drawing/2014/main" id="{F7960DE5-3810-4B1E-B1E2-3BAFEA91E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52" name="Freeform 15">
              <a:extLst>
                <a:ext uri="{FF2B5EF4-FFF2-40B4-BE49-F238E27FC236}">
                  <a16:creationId xmlns:a16="http://schemas.microsoft.com/office/drawing/2014/main" id="{359E957C-CE11-446F-8AA7-B3E98390B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53" name="Freeform 16">
              <a:extLst>
                <a:ext uri="{FF2B5EF4-FFF2-40B4-BE49-F238E27FC236}">
                  <a16:creationId xmlns:a16="http://schemas.microsoft.com/office/drawing/2014/main" id="{A3E9FE34-CA9E-4443-BEBF-D1B9A1C6C2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54" name="Freeform 17">
              <a:extLst>
                <a:ext uri="{FF2B5EF4-FFF2-40B4-BE49-F238E27FC236}">
                  <a16:creationId xmlns:a16="http://schemas.microsoft.com/office/drawing/2014/main" id="{4F39D814-8A48-4509-BDEB-826F106591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55" name="Freeform 18">
              <a:extLst>
                <a:ext uri="{FF2B5EF4-FFF2-40B4-BE49-F238E27FC236}">
                  <a16:creationId xmlns:a16="http://schemas.microsoft.com/office/drawing/2014/main" id="{8C6D08C0-8C49-4B87-9CF4-A1F08714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56" name="Freeform 19">
              <a:extLst>
                <a:ext uri="{FF2B5EF4-FFF2-40B4-BE49-F238E27FC236}">
                  <a16:creationId xmlns:a16="http://schemas.microsoft.com/office/drawing/2014/main" id="{308C612B-4C0D-4863-B9CD-F86ABAA1B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57" name="Freeform 20">
              <a:extLst>
                <a:ext uri="{FF2B5EF4-FFF2-40B4-BE49-F238E27FC236}">
                  <a16:creationId xmlns:a16="http://schemas.microsoft.com/office/drawing/2014/main" id="{600B1EC8-1B55-4390-A183-C33B5E227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58" name="Freeform 21">
              <a:extLst>
                <a:ext uri="{FF2B5EF4-FFF2-40B4-BE49-F238E27FC236}">
                  <a16:creationId xmlns:a16="http://schemas.microsoft.com/office/drawing/2014/main" id="{1790A225-91E1-4BE5-A801-5F1E3272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59" name="Freeform 22">
              <a:extLst>
                <a:ext uri="{FF2B5EF4-FFF2-40B4-BE49-F238E27FC236}">
                  <a16:creationId xmlns:a16="http://schemas.microsoft.com/office/drawing/2014/main" id="{DFFC46A2-6BBF-47FD-BC17-5EE1DF7CB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61" name="Group 160">
            <a:extLst>
              <a:ext uri="{FF2B5EF4-FFF2-40B4-BE49-F238E27FC236}">
                <a16:creationId xmlns:a16="http://schemas.microsoft.com/office/drawing/2014/main" id="{AF44CA9C-80E8-44E1-A79C-D6EBFC73BC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162" name="Freeform 27">
              <a:extLst>
                <a:ext uri="{FF2B5EF4-FFF2-40B4-BE49-F238E27FC236}">
                  <a16:creationId xmlns:a16="http://schemas.microsoft.com/office/drawing/2014/main" id="{8CB9417F-98D9-4998-B00B-A5932E4C7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63" name="Freeform 28">
              <a:extLst>
                <a:ext uri="{FF2B5EF4-FFF2-40B4-BE49-F238E27FC236}">
                  <a16:creationId xmlns:a16="http://schemas.microsoft.com/office/drawing/2014/main" id="{FA79AA3D-583E-4A1E-AF7E-CBD980F59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64" name="Freeform 29">
              <a:extLst>
                <a:ext uri="{FF2B5EF4-FFF2-40B4-BE49-F238E27FC236}">
                  <a16:creationId xmlns:a16="http://schemas.microsoft.com/office/drawing/2014/main" id="{D80C9F17-A6B2-4A12-BC77-F84264A66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65" name="Freeform 30">
              <a:extLst>
                <a:ext uri="{FF2B5EF4-FFF2-40B4-BE49-F238E27FC236}">
                  <a16:creationId xmlns:a16="http://schemas.microsoft.com/office/drawing/2014/main" id="{949C9A53-ED97-44CE-BDD5-ED24892116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66" name="Freeform 31">
              <a:extLst>
                <a:ext uri="{FF2B5EF4-FFF2-40B4-BE49-F238E27FC236}">
                  <a16:creationId xmlns:a16="http://schemas.microsoft.com/office/drawing/2014/main" id="{0F9FDAE7-225B-4072-8907-6EAA06174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7" name="Freeform 32">
              <a:extLst>
                <a:ext uri="{FF2B5EF4-FFF2-40B4-BE49-F238E27FC236}">
                  <a16:creationId xmlns:a16="http://schemas.microsoft.com/office/drawing/2014/main" id="{9D49818B-8EA3-4B41-9783-EFE0C618C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68" name="Freeform 33">
              <a:extLst>
                <a:ext uri="{FF2B5EF4-FFF2-40B4-BE49-F238E27FC236}">
                  <a16:creationId xmlns:a16="http://schemas.microsoft.com/office/drawing/2014/main" id="{01903E65-D822-4457-B0A5-2F4168224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69" name="Freeform 34">
              <a:extLst>
                <a:ext uri="{FF2B5EF4-FFF2-40B4-BE49-F238E27FC236}">
                  <a16:creationId xmlns:a16="http://schemas.microsoft.com/office/drawing/2014/main" id="{A5CF9DAB-75BF-43D9-B1E7-817D1FAA0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70" name="Freeform 35">
              <a:extLst>
                <a:ext uri="{FF2B5EF4-FFF2-40B4-BE49-F238E27FC236}">
                  <a16:creationId xmlns:a16="http://schemas.microsoft.com/office/drawing/2014/main" id="{BB22916D-4BCF-4A4C-8714-A2564D34C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71" name="Freeform 36">
              <a:extLst>
                <a:ext uri="{FF2B5EF4-FFF2-40B4-BE49-F238E27FC236}">
                  <a16:creationId xmlns:a16="http://schemas.microsoft.com/office/drawing/2014/main" id="{4CD9F734-569E-44E7-BD53-6214E0F18C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72" name="Freeform 37">
              <a:extLst>
                <a:ext uri="{FF2B5EF4-FFF2-40B4-BE49-F238E27FC236}">
                  <a16:creationId xmlns:a16="http://schemas.microsoft.com/office/drawing/2014/main" id="{7A5DAACB-2F42-40C8-BF6A-75B79299F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73" name="Freeform 38">
              <a:extLst>
                <a:ext uri="{FF2B5EF4-FFF2-40B4-BE49-F238E27FC236}">
                  <a16:creationId xmlns:a16="http://schemas.microsoft.com/office/drawing/2014/main" id="{AD78E0F9-8568-4672-A22F-4ED5B1A9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364216B0-212D-4584-B1BF-349CA1BFC953}"/>
              </a:ext>
            </a:extLst>
          </p:cNvPr>
          <p:cNvSpPr>
            <a:spLocks noGrp="1"/>
          </p:cNvSpPr>
          <p:nvPr>
            <p:ph type="title"/>
          </p:nvPr>
        </p:nvSpPr>
        <p:spPr>
          <a:xfrm>
            <a:off x="6483096" y="624110"/>
            <a:ext cx="5021516" cy="1280890"/>
          </a:xfrm>
        </p:spPr>
        <p:txBody>
          <a:bodyPr>
            <a:normAutofit/>
          </a:bodyPr>
          <a:lstStyle/>
          <a:p>
            <a:pPr>
              <a:lnSpc>
                <a:spcPct val="90000"/>
              </a:lnSpc>
            </a:pPr>
            <a:r>
              <a:rPr lang="en-GB" sz="2000">
                <a:latin typeface="+mn-lt"/>
              </a:rPr>
              <a:t>Through my observations and engagement of patients in seclusion………. I further question……… </a:t>
            </a:r>
            <a:br>
              <a:rPr lang="en-GB" sz="2000" dirty="0"/>
            </a:br>
            <a:endParaRPr lang="en-GB" sz="2000" dirty="0"/>
          </a:p>
        </p:txBody>
      </p:sp>
      <p:sp>
        <p:nvSpPr>
          <p:cNvPr id="175" name="Rectangle 174">
            <a:extLst>
              <a:ext uri="{FF2B5EF4-FFF2-40B4-BE49-F238E27FC236}">
                <a16:creationId xmlns:a16="http://schemas.microsoft.com/office/drawing/2014/main" id="{AA5CD610-ED7C-4CED-A9A1-174432C88A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77" name="Freeform 11">
            <a:extLst>
              <a:ext uri="{FF2B5EF4-FFF2-40B4-BE49-F238E27FC236}">
                <a16:creationId xmlns:a16="http://schemas.microsoft.com/office/drawing/2014/main" id="{0C4379BF-8C7A-480A-BC36-DA55D92A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Picture 3" descr="A flock of birds flying in the air&#10;&#10;Description automatically generated">
            <a:extLst>
              <a:ext uri="{FF2B5EF4-FFF2-40B4-BE49-F238E27FC236}">
                <a16:creationId xmlns:a16="http://schemas.microsoft.com/office/drawing/2014/main" id="{3098D8DE-1792-468C-9A64-284846DF985E}"/>
              </a:ext>
            </a:extLst>
          </p:cNvPr>
          <p:cNvPicPr>
            <a:picLocks noChangeAspect="1"/>
          </p:cNvPicPr>
          <p:nvPr/>
        </p:nvPicPr>
        <p:blipFill rotWithShape="1">
          <a:blip r:embed="rId3">
            <a:extLst>
              <a:ext uri="{28A0092B-C50C-407E-A947-70E740481C1C}">
                <a14:useLocalDpi xmlns:a14="http://schemas.microsoft.com/office/drawing/2010/main" val="0"/>
              </a:ext>
            </a:extLst>
          </a:blip>
          <a:srcRect r="9185"/>
          <a:stretch/>
        </p:blipFill>
        <p:spPr>
          <a:xfrm>
            <a:off x="-1555" y="1731"/>
            <a:ext cx="4671091" cy="6858000"/>
          </a:xfrm>
          <a:prstGeom prst="rect">
            <a:avLst/>
          </a:prstGeom>
        </p:spPr>
      </p:pic>
      <p:sp>
        <p:nvSpPr>
          <p:cNvPr id="10" name="Content Placeholder 9">
            <a:extLst>
              <a:ext uri="{FF2B5EF4-FFF2-40B4-BE49-F238E27FC236}">
                <a16:creationId xmlns:a16="http://schemas.microsoft.com/office/drawing/2014/main" id="{A08C38C4-2B76-45B2-970E-2F79FEB8DDBF}"/>
              </a:ext>
            </a:extLst>
          </p:cNvPr>
          <p:cNvSpPr>
            <a:spLocks noGrp="1"/>
          </p:cNvSpPr>
          <p:nvPr>
            <p:ph idx="1"/>
          </p:nvPr>
        </p:nvSpPr>
        <p:spPr>
          <a:xfrm>
            <a:off x="6438191" y="2133600"/>
            <a:ext cx="5066419" cy="3777622"/>
          </a:xfrm>
        </p:spPr>
        <p:txBody>
          <a:bodyPr>
            <a:normAutofit/>
          </a:bodyPr>
          <a:lstStyle/>
          <a:p>
            <a:pPr>
              <a:buClr>
                <a:srgbClr val="A38149"/>
              </a:buClr>
            </a:pPr>
            <a:endParaRPr lang="en-GB" dirty="0"/>
          </a:p>
          <a:p>
            <a:pPr>
              <a:buClr>
                <a:srgbClr val="A38149"/>
              </a:buClr>
            </a:pPr>
            <a:r>
              <a:rPr lang="en-GB" dirty="0"/>
              <a:t>Can the </a:t>
            </a:r>
            <a:r>
              <a:rPr lang="en-GB" dirty="0" err="1"/>
              <a:t>VdTMoCA</a:t>
            </a:r>
            <a:r>
              <a:rPr lang="en-GB" dirty="0"/>
              <a:t> reduce the use of seclusion? </a:t>
            </a:r>
          </a:p>
          <a:p>
            <a:pPr>
              <a:buClr>
                <a:srgbClr val="A38149"/>
              </a:buClr>
            </a:pPr>
            <a:r>
              <a:rPr lang="en-GB" dirty="0"/>
              <a:t>Can the </a:t>
            </a:r>
            <a:r>
              <a:rPr lang="en-GB" dirty="0" err="1"/>
              <a:t>VdTMoCA</a:t>
            </a:r>
            <a:r>
              <a:rPr lang="en-GB" dirty="0"/>
              <a:t> inform risk profiles? </a:t>
            </a:r>
          </a:p>
          <a:p>
            <a:pPr>
              <a:buClr>
                <a:srgbClr val="A38149"/>
              </a:buClr>
            </a:pPr>
            <a:r>
              <a:rPr lang="en-US" dirty="0"/>
              <a:t>Can the </a:t>
            </a:r>
            <a:r>
              <a:rPr lang="en-US" dirty="0" err="1"/>
              <a:t>VdTMoCA</a:t>
            </a:r>
            <a:r>
              <a:rPr lang="en-US" dirty="0"/>
              <a:t> provide a safe level of creative ability to exit seclusion?</a:t>
            </a:r>
          </a:p>
          <a:p>
            <a:pPr>
              <a:buClr>
                <a:srgbClr val="A38149"/>
              </a:buClr>
            </a:pPr>
            <a:r>
              <a:rPr lang="en-US" dirty="0"/>
              <a:t>Can the </a:t>
            </a:r>
            <a:r>
              <a:rPr lang="en-US" dirty="0" err="1"/>
              <a:t>VdTMoCA</a:t>
            </a:r>
            <a:r>
              <a:rPr lang="en-US" dirty="0"/>
              <a:t>  inform risk assessment and management? </a:t>
            </a:r>
          </a:p>
          <a:p>
            <a:pPr marL="0" indent="0">
              <a:buClr>
                <a:srgbClr val="A38149"/>
              </a:buClr>
              <a:buNone/>
            </a:pPr>
            <a:endParaRPr lang="en-US" dirty="0"/>
          </a:p>
          <a:p>
            <a:pPr marL="0" indent="0">
              <a:buClr>
                <a:srgbClr val="A38149"/>
              </a:buClr>
              <a:buNone/>
            </a:pPr>
            <a:r>
              <a:rPr lang="en-US" dirty="0"/>
              <a:t> What is the EFFECTIVENESS?  </a:t>
            </a:r>
          </a:p>
        </p:txBody>
      </p:sp>
    </p:spTree>
    <p:extLst>
      <p:ext uri="{BB962C8B-B14F-4D97-AF65-F5344CB8AC3E}">
        <p14:creationId xmlns:p14="http://schemas.microsoft.com/office/powerpoint/2010/main" val="3679205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53" name="Rectangle 14">
            <a:extLst>
              <a:ext uri="{FF2B5EF4-FFF2-40B4-BE49-F238E27FC236}">
                <a16:creationId xmlns:a16="http://schemas.microsoft.com/office/drawing/2014/main" id="{1A44C337-3893-4B29-A265-B1329150B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7" name="Group 16">
            <a:extLst>
              <a:ext uri="{FF2B5EF4-FFF2-40B4-BE49-F238E27FC236}">
                <a16:creationId xmlns:a16="http://schemas.microsoft.com/office/drawing/2014/main" id="{81E0B358-1267-4844-8B3D-B7A279B417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8" name="Freeform 11">
              <a:extLst>
                <a:ext uri="{FF2B5EF4-FFF2-40B4-BE49-F238E27FC236}">
                  <a16:creationId xmlns:a16="http://schemas.microsoft.com/office/drawing/2014/main" id="{B24AA06A-F1A5-4BB3-9486-9AE7A53B3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9" name="Freeform 12">
              <a:extLst>
                <a:ext uri="{FF2B5EF4-FFF2-40B4-BE49-F238E27FC236}">
                  <a16:creationId xmlns:a16="http://schemas.microsoft.com/office/drawing/2014/main" id="{BDF97590-C600-44CB-9303-4A3679F516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0" name="Freeform 13">
              <a:extLst>
                <a:ext uri="{FF2B5EF4-FFF2-40B4-BE49-F238E27FC236}">
                  <a16:creationId xmlns:a16="http://schemas.microsoft.com/office/drawing/2014/main" id="{A9BBE156-3FFA-4DC4-8468-35BD28DD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1" name="Freeform 14">
              <a:extLst>
                <a:ext uri="{FF2B5EF4-FFF2-40B4-BE49-F238E27FC236}">
                  <a16:creationId xmlns:a16="http://schemas.microsoft.com/office/drawing/2014/main" id="{F7960DE5-3810-4B1E-B1E2-3BAFEA91E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2" name="Freeform 15">
              <a:extLst>
                <a:ext uri="{FF2B5EF4-FFF2-40B4-BE49-F238E27FC236}">
                  <a16:creationId xmlns:a16="http://schemas.microsoft.com/office/drawing/2014/main" id="{359E957C-CE11-446F-8AA7-B3E98390B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3" name="Freeform 16">
              <a:extLst>
                <a:ext uri="{FF2B5EF4-FFF2-40B4-BE49-F238E27FC236}">
                  <a16:creationId xmlns:a16="http://schemas.microsoft.com/office/drawing/2014/main" id="{A3E9FE34-CA9E-4443-BEBF-D1B9A1C6C2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4" name="Freeform 17">
              <a:extLst>
                <a:ext uri="{FF2B5EF4-FFF2-40B4-BE49-F238E27FC236}">
                  <a16:creationId xmlns:a16="http://schemas.microsoft.com/office/drawing/2014/main" id="{4F39D814-8A48-4509-BDEB-826F106591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5" name="Freeform 18">
              <a:extLst>
                <a:ext uri="{FF2B5EF4-FFF2-40B4-BE49-F238E27FC236}">
                  <a16:creationId xmlns:a16="http://schemas.microsoft.com/office/drawing/2014/main" id="{8C6D08C0-8C49-4B87-9CF4-A1F08714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6" name="Freeform 19">
              <a:extLst>
                <a:ext uri="{FF2B5EF4-FFF2-40B4-BE49-F238E27FC236}">
                  <a16:creationId xmlns:a16="http://schemas.microsoft.com/office/drawing/2014/main" id="{308C612B-4C0D-4863-B9CD-F86ABAA1B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7" name="Freeform 20">
              <a:extLst>
                <a:ext uri="{FF2B5EF4-FFF2-40B4-BE49-F238E27FC236}">
                  <a16:creationId xmlns:a16="http://schemas.microsoft.com/office/drawing/2014/main" id="{600B1EC8-1B55-4390-A183-C33B5E227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8" name="Freeform 21">
              <a:extLst>
                <a:ext uri="{FF2B5EF4-FFF2-40B4-BE49-F238E27FC236}">
                  <a16:creationId xmlns:a16="http://schemas.microsoft.com/office/drawing/2014/main" id="{1790A225-91E1-4BE5-A801-5F1E3272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54" name="Freeform 22">
              <a:extLst>
                <a:ext uri="{FF2B5EF4-FFF2-40B4-BE49-F238E27FC236}">
                  <a16:creationId xmlns:a16="http://schemas.microsoft.com/office/drawing/2014/main" id="{DFFC46A2-6BBF-47FD-BC17-5EE1DF7CB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31" name="Group 30">
            <a:extLst>
              <a:ext uri="{FF2B5EF4-FFF2-40B4-BE49-F238E27FC236}">
                <a16:creationId xmlns:a16="http://schemas.microsoft.com/office/drawing/2014/main" id="{AF44CA9C-80E8-44E1-A79C-D6EBFC73BC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32" name="Freeform 27">
              <a:extLst>
                <a:ext uri="{FF2B5EF4-FFF2-40B4-BE49-F238E27FC236}">
                  <a16:creationId xmlns:a16="http://schemas.microsoft.com/office/drawing/2014/main" id="{8CB9417F-98D9-4998-B00B-A5932E4C7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3" name="Freeform 28">
              <a:extLst>
                <a:ext uri="{FF2B5EF4-FFF2-40B4-BE49-F238E27FC236}">
                  <a16:creationId xmlns:a16="http://schemas.microsoft.com/office/drawing/2014/main" id="{FA79AA3D-583E-4A1E-AF7E-CBD980F59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4" name="Freeform 29">
              <a:extLst>
                <a:ext uri="{FF2B5EF4-FFF2-40B4-BE49-F238E27FC236}">
                  <a16:creationId xmlns:a16="http://schemas.microsoft.com/office/drawing/2014/main" id="{D80C9F17-A6B2-4A12-BC77-F84264A66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5" name="Freeform 30">
              <a:extLst>
                <a:ext uri="{FF2B5EF4-FFF2-40B4-BE49-F238E27FC236}">
                  <a16:creationId xmlns:a16="http://schemas.microsoft.com/office/drawing/2014/main" id="{949C9A53-ED97-44CE-BDD5-ED24892116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6" name="Freeform 31">
              <a:extLst>
                <a:ext uri="{FF2B5EF4-FFF2-40B4-BE49-F238E27FC236}">
                  <a16:creationId xmlns:a16="http://schemas.microsoft.com/office/drawing/2014/main" id="{0F9FDAE7-225B-4072-8907-6EAA06174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7" name="Freeform 32">
              <a:extLst>
                <a:ext uri="{FF2B5EF4-FFF2-40B4-BE49-F238E27FC236}">
                  <a16:creationId xmlns:a16="http://schemas.microsoft.com/office/drawing/2014/main" id="{9D49818B-8EA3-4B41-9783-EFE0C618C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8" name="Freeform 33">
              <a:extLst>
                <a:ext uri="{FF2B5EF4-FFF2-40B4-BE49-F238E27FC236}">
                  <a16:creationId xmlns:a16="http://schemas.microsoft.com/office/drawing/2014/main" id="{01903E65-D822-4457-B0A5-2F4168224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9" name="Freeform 34">
              <a:extLst>
                <a:ext uri="{FF2B5EF4-FFF2-40B4-BE49-F238E27FC236}">
                  <a16:creationId xmlns:a16="http://schemas.microsoft.com/office/drawing/2014/main" id="{A5CF9DAB-75BF-43D9-B1E7-817D1FAA0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40" name="Freeform 35">
              <a:extLst>
                <a:ext uri="{FF2B5EF4-FFF2-40B4-BE49-F238E27FC236}">
                  <a16:creationId xmlns:a16="http://schemas.microsoft.com/office/drawing/2014/main" id="{BB22916D-4BCF-4A4C-8714-A2564D34C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41" name="Freeform 36">
              <a:extLst>
                <a:ext uri="{FF2B5EF4-FFF2-40B4-BE49-F238E27FC236}">
                  <a16:creationId xmlns:a16="http://schemas.microsoft.com/office/drawing/2014/main" id="{4CD9F734-569E-44E7-BD53-6214E0F18C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2" name="Freeform 37">
              <a:extLst>
                <a:ext uri="{FF2B5EF4-FFF2-40B4-BE49-F238E27FC236}">
                  <a16:creationId xmlns:a16="http://schemas.microsoft.com/office/drawing/2014/main" id="{7A5DAACB-2F42-40C8-BF6A-75B79299F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55" name="Freeform 38">
              <a:extLst>
                <a:ext uri="{FF2B5EF4-FFF2-40B4-BE49-F238E27FC236}">
                  <a16:creationId xmlns:a16="http://schemas.microsoft.com/office/drawing/2014/main" id="{AD78E0F9-8568-4672-A22F-4ED5B1A9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337F3922-7D02-4FFE-9996-D11E0AEDEEB1}"/>
              </a:ext>
            </a:extLst>
          </p:cNvPr>
          <p:cNvSpPr>
            <a:spLocks noGrp="1"/>
          </p:cNvSpPr>
          <p:nvPr>
            <p:ph type="title"/>
          </p:nvPr>
        </p:nvSpPr>
        <p:spPr>
          <a:xfrm>
            <a:off x="6483096" y="624110"/>
            <a:ext cx="5021516" cy="1280890"/>
          </a:xfrm>
        </p:spPr>
        <p:txBody>
          <a:bodyPr>
            <a:noAutofit/>
          </a:bodyPr>
          <a:lstStyle/>
          <a:p>
            <a:pPr>
              <a:lnSpc>
                <a:spcPct val="90000"/>
              </a:lnSpc>
            </a:pPr>
            <a:r>
              <a:rPr lang="en-GB" sz="2400" dirty="0"/>
              <a:t>‘The important thing is not to stop questioning. Questioning has it’s own reason for existing’.</a:t>
            </a:r>
            <a:br>
              <a:rPr lang="en-GB" sz="2400" dirty="0"/>
            </a:br>
            <a:br>
              <a:rPr lang="en-GB" sz="2400" dirty="0"/>
            </a:br>
            <a:r>
              <a:rPr lang="en-GB" sz="2400" dirty="0"/>
              <a:t>Albert Einstein </a:t>
            </a:r>
            <a:br>
              <a:rPr lang="en-GB" sz="2400" dirty="0"/>
            </a:br>
            <a:endParaRPr lang="en-GB" sz="2400" dirty="0"/>
          </a:p>
        </p:txBody>
      </p:sp>
      <p:sp>
        <p:nvSpPr>
          <p:cNvPr id="56" name="Rectangle 44">
            <a:extLst>
              <a:ext uri="{FF2B5EF4-FFF2-40B4-BE49-F238E27FC236}">
                <a16:creationId xmlns:a16="http://schemas.microsoft.com/office/drawing/2014/main" id="{AA5CD610-ED7C-4CED-A9A1-174432C88A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57" name="Freeform 11">
            <a:extLst>
              <a:ext uri="{FF2B5EF4-FFF2-40B4-BE49-F238E27FC236}">
                <a16:creationId xmlns:a16="http://schemas.microsoft.com/office/drawing/2014/main" id="{0C4379BF-8C7A-480A-BC36-DA55D92A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Picture 3" descr="A tree in the dark&#10;&#10;Description automatically generated">
            <a:extLst>
              <a:ext uri="{FF2B5EF4-FFF2-40B4-BE49-F238E27FC236}">
                <a16:creationId xmlns:a16="http://schemas.microsoft.com/office/drawing/2014/main" id="{6CE79CD5-AE88-4C3F-986C-F53AB5F33B50}"/>
              </a:ext>
            </a:extLst>
          </p:cNvPr>
          <p:cNvPicPr>
            <a:picLocks noChangeAspect="1"/>
          </p:cNvPicPr>
          <p:nvPr/>
        </p:nvPicPr>
        <p:blipFill rotWithShape="1">
          <a:blip r:embed="rId3">
            <a:extLst>
              <a:ext uri="{28A0092B-C50C-407E-A947-70E740481C1C}">
                <a14:useLocalDpi xmlns:a14="http://schemas.microsoft.com/office/drawing/2010/main" val="0"/>
              </a:ext>
            </a:extLst>
          </a:blip>
          <a:srcRect l="13357" r="37772" b="-2"/>
          <a:stretch/>
        </p:blipFill>
        <p:spPr>
          <a:xfrm>
            <a:off x="-1555" y="1731"/>
            <a:ext cx="4671091" cy="6858000"/>
          </a:xfrm>
          <a:prstGeom prst="rect">
            <a:avLst/>
          </a:prstGeom>
        </p:spPr>
      </p:pic>
      <p:sp>
        <p:nvSpPr>
          <p:cNvPr id="6" name="TextBox 5">
            <a:extLst>
              <a:ext uri="{FF2B5EF4-FFF2-40B4-BE49-F238E27FC236}">
                <a16:creationId xmlns:a16="http://schemas.microsoft.com/office/drawing/2014/main" id="{941B32C6-BF9E-426F-88F1-19915058CA70}"/>
              </a:ext>
            </a:extLst>
          </p:cNvPr>
          <p:cNvSpPr txBox="1"/>
          <p:nvPr/>
        </p:nvSpPr>
        <p:spPr>
          <a:xfrm>
            <a:off x="6438191" y="3194338"/>
            <a:ext cx="5066419" cy="2716883"/>
          </a:xfrm>
          <a:prstGeom prst="rect">
            <a:avLst/>
          </a:prstGeom>
        </p:spPr>
        <p:txBody>
          <a:bodyPr rtlCol="0">
            <a:normAutofit/>
          </a:bodyPr>
          <a:lstStyle/>
          <a:p>
            <a:pPr>
              <a:spcAft>
                <a:spcPts val="600"/>
              </a:spcAft>
            </a:pPr>
            <a:r>
              <a:rPr lang="en-GB" sz="2800" dirty="0"/>
              <a:t>Any questions? </a:t>
            </a:r>
          </a:p>
        </p:txBody>
      </p:sp>
    </p:spTree>
    <p:extLst>
      <p:ext uri="{BB962C8B-B14F-4D97-AF65-F5344CB8AC3E}">
        <p14:creationId xmlns:p14="http://schemas.microsoft.com/office/powerpoint/2010/main" val="2563344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13669-5CCA-43B6-B840-F47101E64CE1}"/>
              </a:ext>
            </a:extLst>
          </p:cNvPr>
          <p:cNvSpPr>
            <a:spLocks noGrp="1"/>
          </p:cNvSpPr>
          <p:nvPr>
            <p:ph type="title"/>
          </p:nvPr>
        </p:nvSpPr>
        <p:spPr>
          <a:xfrm>
            <a:off x="2592925" y="218661"/>
            <a:ext cx="8911687" cy="667977"/>
          </a:xfrm>
        </p:spPr>
        <p:txBody>
          <a:bodyPr/>
          <a:lstStyle/>
          <a:p>
            <a:r>
              <a:rPr lang="en-GB" sz="2800" dirty="0"/>
              <a:t>References </a:t>
            </a:r>
            <a:r>
              <a:rPr lang="en-GB" dirty="0"/>
              <a:t> </a:t>
            </a:r>
          </a:p>
        </p:txBody>
      </p:sp>
      <p:sp>
        <p:nvSpPr>
          <p:cNvPr id="3" name="Content Placeholder 2">
            <a:extLst>
              <a:ext uri="{FF2B5EF4-FFF2-40B4-BE49-F238E27FC236}">
                <a16:creationId xmlns:a16="http://schemas.microsoft.com/office/drawing/2014/main" id="{C83E6A44-1CD2-470E-BD79-CBEA68493965}"/>
              </a:ext>
            </a:extLst>
          </p:cNvPr>
          <p:cNvSpPr>
            <a:spLocks noGrp="1"/>
          </p:cNvSpPr>
          <p:nvPr>
            <p:ph idx="1"/>
          </p:nvPr>
        </p:nvSpPr>
        <p:spPr>
          <a:xfrm>
            <a:off x="1895061" y="914400"/>
            <a:ext cx="9609551" cy="5724939"/>
          </a:xfrm>
        </p:spPr>
        <p:txBody>
          <a:bodyPr>
            <a:normAutofit fontScale="85000" lnSpcReduction="20000"/>
          </a:bodyPr>
          <a:lstStyle/>
          <a:p>
            <a:r>
              <a:rPr lang="en-GB" dirty="0">
                <a:latin typeface="Century Gothic" panose="020B0502020202020204" pitchFamily="34" charset="0"/>
                <a:cs typeface="Calibri" panose="020F0502020204030204" pitchFamily="34" charset="0"/>
              </a:rPr>
              <a:t>Carlson, J and Holm, B. (1993) Effectiveness of occupational therapy for reducing restraint use in a psychiatric setting. </a:t>
            </a:r>
            <a:r>
              <a:rPr lang="en-GB" i="1" dirty="0">
                <a:latin typeface="Century Gothic" panose="020B0502020202020204" pitchFamily="34" charset="0"/>
                <a:cs typeface="Calibri" panose="020F0502020204030204" pitchFamily="34" charset="0"/>
              </a:rPr>
              <a:t>The American Journal of Occupational Therapy</a:t>
            </a:r>
            <a:r>
              <a:rPr lang="en-GB" dirty="0">
                <a:latin typeface="Century Gothic" panose="020B0502020202020204" pitchFamily="34" charset="0"/>
                <a:cs typeface="Calibri" panose="020F0502020204030204" pitchFamily="34" charset="0"/>
              </a:rPr>
              <a:t>. 47 (10), pp 885 – 889.</a:t>
            </a:r>
            <a:endParaRPr lang="en-GB" dirty="0">
              <a:latin typeface="Century Gothic" panose="020B0502020202020204" pitchFamily="34" charset="0"/>
            </a:endParaRPr>
          </a:p>
          <a:p>
            <a:r>
              <a:rPr lang="en-GB" dirty="0"/>
              <a:t>Department of Health (2014) </a:t>
            </a:r>
            <a:r>
              <a:rPr lang="en-GB" i="1" dirty="0"/>
              <a:t>Positive and Proactive Care: Reducing the need for Restrictive Interventions</a:t>
            </a:r>
            <a:r>
              <a:rPr lang="en-GB" dirty="0"/>
              <a:t>. [Online] Available from URL: </a:t>
            </a:r>
            <a:r>
              <a:rPr lang="en-GB" dirty="0">
                <a:solidFill>
                  <a:schemeClr val="accent1">
                    <a:lumMod val="50000"/>
                  </a:schemeClr>
                </a:solidFill>
              </a:rPr>
              <a:t>https://www.gov.uk/government/publications/positive-and-proactive-care-reducing-restrictive-interventions</a:t>
            </a:r>
            <a:r>
              <a:rPr lang="en-GB" dirty="0"/>
              <a:t>. [Accessed on 15/05/2019].  </a:t>
            </a:r>
          </a:p>
          <a:p>
            <a:r>
              <a:rPr lang="en-GB" dirty="0">
                <a:cs typeface="Calibri" panose="020F0502020204030204" pitchFamily="34" charset="0"/>
              </a:rPr>
              <a:t>Lee, S, Cox, A, Whitecross, F, Williams, P and Hollander, Y. (2010) </a:t>
            </a:r>
            <a:r>
              <a:rPr lang="en-GB" i="1" dirty="0">
                <a:cs typeface="Calibri" panose="020F0502020204030204" pitchFamily="34" charset="0"/>
              </a:rPr>
              <a:t>Journal of Psychiatric Intensive Care</a:t>
            </a:r>
            <a:r>
              <a:rPr lang="en-GB" dirty="0">
                <a:cs typeface="Calibri" panose="020F0502020204030204" pitchFamily="34" charset="0"/>
              </a:rPr>
              <a:t>. 10 (6) pp 83 – 90. </a:t>
            </a:r>
            <a:endParaRPr lang="en-GB" dirty="0"/>
          </a:p>
          <a:p>
            <a:r>
              <a:rPr lang="en-GB" dirty="0"/>
              <a:t>Mental Health Act Code of Practise (1983) [Online] Available from URL: </a:t>
            </a:r>
            <a:r>
              <a:rPr lang="en-GB" u="sng" dirty="0">
                <a:solidFill>
                  <a:schemeClr val="accent1">
                    <a:lumMod val="50000"/>
                  </a:schemeClr>
                </a:solidFill>
                <a:hlinkClick r:id="rId3">
                  <a:extLst>
                    <a:ext uri="{A12FA001-AC4F-418D-AE19-62706E023703}">
                      <ahyp:hlinkClr xmlns:ahyp="http://schemas.microsoft.com/office/drawing/2018/hyperlinkcolor" val="tx"/>
                    </a:ext>
                  </a:extLst>
                </a:hlinkClick>
              </a:rPr>
              <a:t>https://www.gov.uk/government/publications/code-of-practice-mental-health-act-1983</a:t>
            </a:r>
            <a:r>
              <a:rPr lang="en-GB" dirty="0">
                <a:solidFill>
                  <a:schemeClr val="accent1">
                    <a:lumMod val="50000"/>
                  </a:schemeClr>
                </a:solidFill>
              </a:rPr>
              <a:t>. </a:t>
            </a:r>
            <a:r>
              <a:rPr lang="en-GB" dirty="0"/>
              <a:t>[Accessed 15/05/2019]</a:t>
            </a:r>
          </a:p>
          <a:p>
            <a:r>
              <a:rPr lang="en-GB" dirty="0"/>
              <a:t>NHS England (2016) </a:t>
            </a:r>
            <a:r>
              <a:rPr lang="en-GB" i="1" dirty="0"/>
              <a:t>Reducing Restrictive Practice within Adult low and medium Secure Service Guidelines: NG10: Violence and Aggression: Short Term Management in Mental Health, health and Community Settings. </a:t>
            </a:r>
            <a:r>
              <a:rPr lang="en-GB" dirty="0"/>
              <a:t> [Online] Available from URL: </a:t>
            </a:r>
            <a:r>
              <a:rPr lang="en-GB" u="sng" dirty="0">
                <a:solidFill>
                  <a:schemeClr val="accent1">
                    <a:lumMod val="50000"/>
                  </a:schemeClr>
                </a:solidFill>
              </a:rPr>
              <a:t>https://www.England.nhs.uk/publication/prescribed-services-cquin-scheme-mh3-reducing-restrictives-practices-within-adult-low-and-medium-secure-services/.</a:t>
            </a:r>
            <a:r>
              <a:rPr lang="en-GB" dirty="0">
                <a:solidFill>
                  <a:schemeClr val="accent1">
                    <a:lumMod val="50000"/>
                  </a:schemeClr>
                </a:solidFill>
              </a:rPr>
              <a:t> </a:t>
            </a:r>
            <a:r>
              <a:rPr lang="en-GB" dirty="0"/>
              <a:t>[Accessed on 14/05/2019].  </a:t>
            </a:r>
          </a:p>
          <a:p>
            <a:r>
              <a:rPr lang="en-GB" dirty="0"/>
              <a:t>NICE Guidelines: NG10:Violence and Aggression: Short Term Management in Mental Health, Health and Community Settings. (2015) [online] Available from URL: </a:t>
            </a:r>
            <a:r>
              <a:rPr lang="en-GB" dirty="0">
                <a:solidFill>
                  <a:schemeClr val="accent1">
                    <a:lumMod val="50000"/>
                  </a:schemeClr>
                </a:solidFill>
              </a:rPr>
              <a:t>https://nice.org.uk/guidance/ng10/chapter1/ recommendations. </a:t>
            </a:r>
            <a:r>
              <a:rPr lang="en-GB" dirty="0"/>
              <a:t>[Accessed 15/05/3029]</a:t>
            </a:r>
          </a:p>
          <a:p>
            <a:r>
              <a:rPr lang="en-GB" dirty="0" err="1">
                <a:latin typeface="Century Gothic" panose="020B0502020202020204" pitchFamily="34" charset="0"/>
                <a:cs typeface="Calibri" panose="020F0502020204030204" pitchFamily="34" charset="0"/>
              </a:rPr>
              <a:t>Qurashi.I</a:t>
            </a:r>
            <a:r>
              <a:rPr lang="en-GB" dirty="0">
                <a:latin typeface="Century Gothic" panose="020B0502020202020204" pitchFamily="34" charset="0"/>
                <a:cs typeface="Calibri" panose="020F0502020204030204" pitchFamily="34" charset="0"/>
              </a:rPr>
              <a:t>, </a:t>
            </a:r>
            <a:r>
              <a:rPr lang="en-GB" dirty="0" err="1">
                <a:latin typeface="Century Gothic" panose="020B0502020202020204" pitchFamily="34" charset="0"/>
                <a:cs typeface="Calibri" panose="020F0502020204030204" pitchFamily="34" charset="0"/>
              </a:rPr>
              <a:t>Johnson.D</a:t>
            </a:r>
            <a:r>
              <a:rPr lang="en-GB" dirty="0">
                <a:latin typeface="Century Gothic" panose="020B0502020202020204" pitchFamily="34" charset="0"/>
                <a:cs typeface="Calibri" panose="020F0502020204030204" pitchFamily="34" charset="0"/>
              </a:rPr>
              <a:t>, </a:t>
            </a:r>
            <a:r>
              <a:rPr lang="en-GB" dirty="0" err="1">
                <a:latin typeface="Century Gothic" panose="020B0502020202020204" pitchFamily="34" charset="0"/>
                <a:cs typeface="Calibri" panose="020F0502020204030204" pitchFamily="34" charset="0"/>
              </a:rPr>
              <a:t>Shaw.J</a:t>
            </a:r>
            <a:r>
              <a:rPr lang="en-GB" dirty="0">
                <a:latin typeface="Century Gothic" panose="020B0502020202020204" pitchFamily="34" charset="0"/>
                <a:cs typeface="Calibri" panose="020F0502020204030204" pitchFamily="34" charset="0"/>
              </a:rPr>
              <a:t>, </a:t>
            </a:r>
            <a:r>
              <a:rPr lang="en-GB" dirty="0" err="1">
                <a:latin typeface="Century Gothic" panose="020B0502020202020204" pitchFamily="34" charset="0"/>
                <a:cs typeface="Calibri" panose="020F0502020204030204" pitchFamily="34" charset="0"/>
              </a:rPr>
              <a:t>Johnson.B</a:t>
            </a:r>
            <a:r>
              <a:rPr lang="en-GB" dirty="0">
                <a:latin typeface="Century Gothic" panose="020B0502020202020204" pitchFamily="34" charset="0"/>
                <a:cs typeface="Calibri" panose="020F0502020204030204" pitchFamily="34" charset="0"/>
              </a:rPr>
              <a:t>. (2010) Reduction in the use of seclusion in a high secure hospital: A retrospective analysis. </a:t>
            </a:r>
            <a:r>
              <a:rPr lang="en-GB" i="1" dirty="0">
                <a:latin typeface="Century Gothic" panose="020B0502020202020204" pitchFamily="34" charset="0"/>
                <a:cs typeface="Calibri" panose="020F0502020204030204" pitchFamily="34" charset="0"/>
              </a:rPr>
              <a:t>Journal of Psychiatric Intensive Care</a:t>
            </a:r>
            <a:r>
              <a:rPr lang="en-GB" dirty="0">
                <a:latin typeface="Century Gothic" panose="020B0502020202020204" pitchFamily="34" charset="0"/>
                <a:cs typeface="Calibri" panose="020F0502020204030204" pitchFamily="34" charset="0"/>
              </a:rPr>
              <a:t>. 6 (2), pp 109 – 115. </a:t>
            </a:r>
            <a:endParaRPr lang="en-GB" dirty="0">
              <a:latin typeface="Century Gothic" panose="020B0502020202020204" pitchFamily="34" charset="0"/>
            </a:endParaRPr>
          </a:p>
          <a:p>
            <a:r>
              <a:rPr lang="en-GB" dirty="0"/>
              <a:t>Royal College of Occupational Therapists (2017). </a:t>
            </a:r>
            <a:r>
              <a:rPr lang="en-GB" i="1" dirty="0"/>
              <a:t>Occupational Therapists use of Occupational Focused Practise in Secure Hospitals</a:t>
            </a:r>
            <a:r>
              <a:rPr lang="en-GB" dirty="0"/>
              <a:t>. [Online] Available from URL: </a:t>
            </a:r>
            <a:r>
              <a:rPr lang="en-GB" dirty="0">
                <a:solidFill>
                  <a:schemeClr val="accent1">
                    <a:lumMod val="50000"/>
                  </a:schemeClr>
                </a:solidFill>
              </a:rPr>
              <a:t>https://www.rcot.co.uk/practice-resources/rcot-practice-guidelines/secure-hospitals. </a:t>
            </a:r>
            <a:r>
              <a:rPr lang="en-GB" dirty="0"/>
              <a:t>[Accessed on 14/05/2019].   </a:t>
            </a:r>
          </a:p>
          <a:p>
            <a:r>
              <a:rPr lang="en-GB" dirty="0">
                <a:latin typeface="+mj-lt"/>
                <a:cs typeface="Calibri" panose="020F0502020204030204" pitchFamily="34" charset="0"/>
              </a:rPr>
              <a:t>Tully, J, McSweeney, L, </a:t>
            </a:r>
            <a:r>
              <a:rPr lang="en-GB" dirty="0" err="1">
                <a:latin typeface="+mj-lt"/>
                <a:cs typeface="Calibri" panose="020F0502020204030204" pitchFamily="34" charset="0"/>
              </a:rPr>
              <a:t>Harfield</a:t>
            </a:r>
            <a:r>
              <a:rPr lang="en-GB" dirty="0">
                <a:latin typeface="+mj-lt"/>
                <a:cs typeface="Calibri" panose="020F0502020204030204" pitchFamily="34" charset="0"/>
              </a:rPr>
              <a:t>, K.L, Castle, C and Das, M. (2016) </a:t>
            </a:r>
            <a:r>
              <a:rPr lang="en-GB" i="1" dirty="0">
                <a:latin typeface="+mj-lt"/>
                <a:cs typeface="Calibri" panose="020F0502020204030204" pitchFamily="34" charset="0"/>
              </a:rPr>
              <a:t>CNS Spectrums.</a:t>
            </a:r>
            <a:r>
              <a:rPr lang="en-GB" dirty="0">
                <a:latin typeface="+mj-lt"/>
                <a:cs typeface="Calibri" panose="020F0502020204030204" pitchFamily="34" charset="0"/>
              </a:rPr>
              <a:t> (21) pp 424 - 429</a:t>
            </a:r>
            <a:endParaRPr lang="en-GB" dirty="0">
              <a:latin typeface="+mj-lt"/>
            </a:endParaRPr>
          </a:p>
          <a:p>
            <a:endParaRPr lang="en-GB" dirty="0"/>
          </a:p>
        </p:txBody>
      </p:sp>
    </p:spTree>
    <p:extLst>
      <p:ext uri="{BB962C8B-B14F-4D97-AF65-F5344CB8AC3E}">
        <p14:creationId xmlns:p14="http://schemas.microsoft.com/office/powerpoint/2010/main" val="1678659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E7ABC-4E1A-45BB-A9C5-283AC527DB07}"/>
              </a:ext>
            </a:extLst>
          </p:cNvPr>
          <p:cNvSpPr>
            <a:spLocks noGrp="1"/>
          </p:cNvSpPr>
          <p:nvPr>
            <p:ph type="title"/>
          </p:nvPr>
        </p:nvSpPr>
        <p:spPr/>
        <p:txBody>
          <a:bodyPr/>
          <a:lstStyle/>
          <a:p>
            <a:endParaRPr lang="en-GB"/>
          </a:p>
        </p:txBody>
      </p:sp>
      <p:pic>
        <p:nvPicPr>
          <p:cNvPr id="1026" name="Picture 2" descr="See the source image">
            <a:extLst>
              <a:ext uri="{FF2B5EF4-FFF2-40B4-BE49-F238E27FC236}">
                <a16:creationId xmlns:a16="http://schemas.microsoft.com/office/drawing/2014/main" id="{D0C72259-A439-4CD5-8B4E-CFBD8EFFCF0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52F9CB6-4735-48B5-8999-3C8D092A6578}"/>
              </a:ext>
            </a:extLst>
          </p:cNvPr>
          <p:cNvSpPr txBox="1"/>
          <p:nvPr/>
        </p:nvSpPr>
        <p:spPr>
          <a:xfrm>
            <a:off x="6738730" y="624110"/>
            <a:ext cx="4944786" cy="2123658"/>
          </a:xfrm>
          <a:prstGeom prst="rect">
            <a:avLst/>
          </a:prstGeom>
          <a:noFill/>
        </p:spPr>
        <p:txBody>
          <a:bodyPr wrap="square" rtlCol="0">
            <a:spAutoFit/>
          </a:bodyPr>
          <a:lstStyle/>
          <a:p>
            <a:r>
              <a:rPr lang="en-GB" sz="2400" dirty="0"/>
              <a:t>“Supervised containment and isolation of a patient, in a room, from which they are prevented from leaving</a:t>
            </a:r>
            <a:r>
              <a:rPr lang="en-GB" dirty="0"/>
              <a:t>”.</a:t>
            </a:r>
          </a:p>
          <a:p>
            <a:endParaRPr lang="en-GB" dirty="0"/>
          </a:p>
          <a:p>
            <a:r>
              <a:rPr lang="en-GB" dirty="0"/>
              <a:t>Mental Health Act Code of Practice (1983) </a:t>
            </a:r>
          </a:p>
        </p:txBody>
      </p:sp>
    </p:spTree>
    <p:extLst>
      <p:ext uri="{BB962C8B-B14F-4D97-AF65-F5344CB8AC3E}">
        <p14:creationId xmlns:p14="http://schemas.microsoft.com/office/powerpoint/2010/main" val="2735507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B05BCA-DC3B-444F-9E7A-2BE3EDB7D3E1}"/>
              </a:ext>
            </a:extLst>
          </p:cNvPr>
          <p:cNvSpPr>
            <a:spLocks noGrp="1"/>
          </p:cNvSpPr>
          <p:nvPr>
            <p:ph type="title"/>
          </p:nvPr>
        </p:nvSpPr>
        <p:spPr>
          <a:xfrm>
            <a:off x="1259893" y="3101093"/>
            <a:ext cx="2454052" cy="3029344"/>
          </a:xfrm>
        </p:spPr>
        <p:txBody>
          <a:bodyPr>
            <a:normAutofit/>
          </a:bodyPr>
          <a:lstStyle/>
          <a:p>
            <a:r>
              <a:rPr lang="en-GB" sz="2700">
                <a:solidFill>
                  <a:schemeClr val="bg1"/>
                </a:solidFill>
              </a:rPr>
              <a:t>Presentation plan </a:t>
            </a:r>
          </a:p>
        </p:txBody>
      </p:sp>
      <p:sp>
        <p:nvSpPr>
          <p:cNvPr id="12"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14" name="Rectangle 13">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8590F9C-8D99-474E-8C63-70420FCCF84F}"/>
              </a:ext>
            </a:extLst>
          </p:cNvPr>
          <p:cNvGraphicFramePr>
            <a:graphicFrameLocks noGrp="1"/>
          </p:cNvGraphicFramePr>
          <p:nvPr>
            <p:ph idx="1"/>
            <p:extLst>
              <p:ext uri="{D42A27DB-BD31-4B8C-83A1-F6EECF244321}">
                <p14:modId xmlns:p14="http://schemas.microsoft.com/office/powerpoint/2010/main" val="66017431"/>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9856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2C9CE-17C9-4C6C-BF16-F0A488892AF6}"/>
              </a:ext>
            </a:extLst>
          </p:cNvPr>
          <p:cNvSpPr>
            <a:spLocks noGrp="1"/>
          </p:cNvSpPr>
          <p:nvPr>
            <p:ph type="title"/>
          </p:nvPr>
        </p:nvSpPr>
        <p:spPr>
          <a:xfrm>
            <a:off x="652482" y="1382486"/>
            <a:ext cx="45719" cy="4093028"/>
          </a:xfrm>
        </p:spPr>
        <p:txBody>
          <a:bodyPr anchor="ctr">
            <a:normAutofit/>
          </a:bodyPr>
          <a:lstStyle/>
          <a:p>
            <a:endParaRPr lang="en-GB" sz="2400" dirty="0">
              <a:solidFill>
                <a:schemeClr val="tx1"/>
              </a:solidFill>
              <a:latin typeface="Calibri" panose="020F0502020204030204" pitchFamily="34" charset="0"/>
              <a:cs typeface="Calibri" panose="020F0502020204030204" pitchFamily="34" charset="0"/>
            </a:endParaRPr>
          </a:p>
        </p:txBody>
      </p:sp>
      <p:graphicFrame>
        <p:nvGraphicFramePr>
          <p:cNvPr id="5" name="Content Placeholder 2">
            <a:extLst>
              <a:ext uri="{FF2B5EF4-FFF2-40B4-BE49-F238E27FC236}">
                <a16:creationId xmlns:a16="http://schemas.microsoft.com/office/drawing/2014/main" id="{F97D0656-BCE8-494A-868D-D8185C8895D7}"/>
              </a:ext>
            </a:extLst>
          </p:cNvPr>
          <p:cNvGraphicFramePr>
            <a:graphicFrameLocks noGrp="1"/>
          </p:cNvGraphicFramePr>
          <p:nvPr>
            <p:ph idx="1"/>
            <p:extLst>
              <p:ext uri="{D42A27DB-BD31-4B8C-83A1-F6EECF244321}">
                <p14:modId xmlns:p14="http://schemas.microsoft.com/office/powerpoint/2010/main" val="3699037627"/>
              </p:ext>
            </p:extLst>
          </p:nvPr>
        </p:nvGraphicFramePr>
        <p:xfrm>
          <a:off x="478972" y="449943"/>
          <a:ext cx="11066386" cy="5675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96016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A44C337-3893-4B29-A265-B1329150B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81E0B358-1267-4844-8B3D-B7A279B417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36169" y="228600"/>
            <a:ext cx="2851523" cy="6638625"/>
            <a:chOff x="2487613" y="285750"/>
            <a:chExt cx="2428875" cy="5654676"/>
          </a:xfrm>
        </p:grpSpPr>
        <p:sp>
          <p:nvSpPr>
            <p:cNvPr id="14" name="Freeform 11">
              <a:extLst>
                <a:ext uri="{FF2B5EF4-FFF2-40B4-BE49-F238E27FC236}">
                  <a16:creationId xmlns:a16="http://schemas.microsoft.com/office/drawing/2014/main" id="{B24AA06A-F1A5-4BB3-9486-9AE7A53B3F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5" name="Freeform 12">
              <a:extLst>
                <a:ext uri="{FF2B5EF4-FFF2-40B4-BE49-F238E27FC236}">
                  <a16:creationId xmlns:a16="http://schemas.microsoft.com/office/drawing/2014/main" id="{BDF97590-C600-44CB-9303-4A3679F516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6" name="Freeform 13">
              <a:extLst>
                <a:ext uri="{FF2B5EF4-FFF2-40B4-BE49-F238E27FC236}">
                  <a16:creationId xmlns:a16="http://schemas.microsoft.com/office/drawing/2014/main" id="{A9BBE156-3FFA-4DC4-8468-35BD28DDC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7" name="Freeform 14">
              <a:extLst>
                <a:ext uri="{FF2B5EF4-FFF2-40B4-BE49-F238E27FC236}">
                  <a16:creationId xmlns:a16="http://schemas.microsoft.com/office/drawing/2014/main" id="{F7960DE5-3810-4B1E-B1E2-3BAFEA91E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8" name="Freeform 15">
              <a:extLst>
                <a:ext uri="{FF2B5EF4-FFF2-40B4-BE49-F238E27FC236}">
                  <a16:creationId xmlns:a16="http://schemas.microsoft.com/office/drawing/2014/main" id="{359E957C-CE11-446F-8AA7-B3E98390B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9" name="Freeform 16">
              <a:extLst>
                <a:ext uri="{FF2B5EF4-FFF2-40B4-BE49-F238E27FC236}">
                  <a16:creationId xmlns:a16="http://schemas.microsoft.com/office/drawing/2014/main" id="{A3E9FE34-CA9E-4443-BEBF-D1B9A1C6C2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0" name="Freeform 17">
              <a:extLst>
                <a:ext uri="{FF2B5EF4-FFF2-40B4-BE49-F238E27FC236}">
                  <a16:creationId xmlns:a16="http://schemas.microsoft.com/office/drawing/2014/main" id="{4F39D814-8A48-4509-BDEB-826F106591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1" name="Freeform 18">
              <a:extLst>
                <a:ext uri="{FF2B5EF4-FFF2-40B4-BE49-F238E27FC236}">
                  <a16:creationId xmlns:a16="http://schemas.microsoft.com/office/drawing/2014/main" id="{8C6D08C0-8C49-4B87-9CF4-A1F08714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2" name="Freeform 19">
              <a:extLst>
                <a:ext uri="{FF2B5EF4-FFF2-40B4-BE49-F238E27FC236}">
                  <a16:creationId xmlns:a16="http://schemas.microsoft.com/office/drawing/2014/main" id="{308C612B-4C0D-4863-B9CD-F86ABAA1B2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3" name="Freeform 20">
              <a:extLst>
                <a:ext uri="{FF2B5EF4-FFF2-40B4-BE49-F238E27FC236}">
                  <a16:creationId xmlns:a16="http://schemas.microsoft.com/office/drawing/2014/main" id="{600B1EC8-1B55-4390-A183-C33B5E227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4" name="Freeform 21">
              <a:extLst>
                <a:ext uri="{FF2B5EF4-FFF2-40B4-BE49-F238E27FC236}">
                  <a16:creationId xmlns:a16="http://schemas.microsoft.com/office/drawing/2014/main" id="{1790A225-91E1-4BE5-A801-5F1E32721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5" name="Freeform 22">
              <a:extLst>
                <a:ext uri="{FF2B5EF4-FFF2-40B4-BE49-F238E27FC236}">
                  <a16:creationId xmlns:a16="http://schemas.microsoft.com/office/drawing/2014/main" id="{DFFC46A2-6BBF-47FD-BC17-5EE1DF7CB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7" name="Group 26">
            <a:extLst>
              <a:ext uri="{FF2B5EF4-FFF2-40B4-BE49-F238E27FC236}">
                <a16:creationId xmlns:a16="http://schemas.microsoft.com/office/drawing/2014/main" id="{AF44CA9C-80E8-44E1-A79C-D6EBFC73BC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8" name="Freeform 27">
              <a:extLst>
                <a:ext uri="{FF2B5EF4-FFF2-40B4-BE49-F238E27FC236}">
                  <a16:creationId xmlns:a16="http://schemas.microsoft.com/office/drawing/2014/main" id="{8CB9417F-98D9-4998-B00B-A5932E4C7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9" name="Freeform 28">
              <a:extLst>
                <a:ext uri="{FF2B5EF4-FFF2-40B4-BE49-F238E27FC236}">
                  <a16:creationId xmlns:a16="http://schemas.microsoft.com/office/drawing/2014/main" id="{FA79AA3D-583E-4A1E-AF7E-CBD980F59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0" name="Freeform 29">
              <a:extLst>
                <a:ext uri="{FF2B5EF4-FFF2-40B4-BE49-F238E27FC236}">
                  <a16:creationId xmlns:a16="http://schemas.microsoft.com/office/drawing/2014/main" id="{D80C9F17-A6B2-4A12-BC77-F84264A66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1" name="Freeform 30">
              <a:extLst>
                <a:ext uri="{FF2B5EF4-FFF2-40B4-BE49-F238E27FC236}">
                  <a16:creationId xmlns:a16="http://schemas.microsoft.com/office/drawing/2014/main" id="{949C9A53-ED97-44CE-BDD5-ED24892116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2" name="Freeform 31">
              <a:extLst>
                <a:ext uri="{FF2B5EF4-FFF2-40B4-BE49-F238E27FC236}">
                  <a16:creationId xmlns:a16="http://schemas.microsoft.com/office/drawing/2014/main" id="{0F9FDAE7-225B-4072-8907-6EAA06174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3" name="Freeform 32">
              <a:extLst>
                <a:ext uri="{FF2B5EF4-FFF2-40B4-BE49-F238E27FC236}">
                  <a16:creationId xmlns:a16="http://schemas.microsoft.com/office/drawing/2014/main" id="{9D49818B-8EA3-4B41-9783-EFE0C618C3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4" name="Freeform 33">
              <a:extLst>
                <a:ext uri="{FF2B5EF4-FFF2-40B4-BE49-F238E27FC236}">
                  <a16:creationId xmlns:a16="http://schemas.microsoft.com/office/drawing/2014/main" id="{01903E65-D822-4457-B0A5-2F4168224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5" name="Freeform 34">
              <a:extLst>
                <a:ext uri="{FF2B5EF4-FFF2-40B4-BE49-F238E27FC236}">
                  <a16:creationId xmlns:a16="http://schemas.microsoft.com/office/drawing/2014/main" id="{A5CF9DAB-75BF-43D9-B1E7-817D1FAA0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6" name="Freeform 35">
              <a:extLst>
                <a:ext uri="{FF2B5EF4-FFF2-40B4-BE49-F238E27FC236}">
                  <a16:creationId xmlns:a16="http://schemas.microsoft.com/office/drawing/2014/main" id="{BB22916D-4BCF-4A4C-8714-A2564D34C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7" name="Freeform 36">
              <a:extLst>
                <a:ext uri="{FF2B5EF4-FFF2-40B4-BE49-F238E27FC236}">
                  <a16:creationId xmlns:a16="http://schemas.microsoft.com/office/drawing/2014/main" id="{4CD9F734-569E-44E7-BD53-6214E0F18C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8" name="Freeform 37">
              <a:extLst>
                <a:ext uri="{FF2B5EF4-FFF2-40B4-BE49-F238E27FC236}">
                  <a16:creationId xmlns:a16="http://schemas.microsoft.com/office/drawing/2014/main" id="{7A5DAACB-2F42-40C8-BF6A-75B79299F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9" name="Freeform 38">
              <a:extLst>
                <a:ext uri="{FF2B5EF4-FFF2-40B4-BE49-F238E27FC236}">
                  <a16:creationId xmlns:a16="http://schemas.microsoft.com/office/drawing/2014/main" id="{AD78E0F9-8568-4672-A22F-4ED5B1A96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6D280EB6-85F1-4679-B654-CAE761D99403}"/>
              </a:ext>
            </a:extLst>
          </p:cNvPr>
          <p:cNvSpPr>
            <a:spLocks noGrp="1"/>
          </p:cNvSpPr>
          <p:nvPr>
            <p:ph type="title"/>
          </p:nvPr>
        </p:nvSpPr>
        <p:spPr>
          <a:xfrm>
            <a:off x="6483096" y="624110"/>
            <a:ext cx="5021516" cy="1280890"/>
          </a:xfrm>
        </p:spPr>
        <p:txBody>
          <a:bodyPr>
            <a:normAutofit/>
          </a:bodyPr>
          <a:lstStyle/>
          <a:p>
            <a:r>
              <a:rPr lang="en-GB"/>
              <a:t>Evidence-based practice </a:t>
            </a:r>
          </a:p>
        </p:txBody>
      </p:sp>
      <p:sp>
        <p:nvSpPr>
          <p:cNvPr id="41" name="Rectangle 40">
            <a:extLst>
              <a:ext uri="{FF2B5EF4-FFF2-40B4-BE49-F238E27FC236}">
                <a16:creationId xmlns:a16="http://schemas.microsoft.com/office/drawing/2014/main" id="{AA5CD610-ED7C-4CED-A9A1-174432C88A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3" name="Freeform 11">
            <a:extLst>
              <a:ext uri="{FF2B5EF4-FFF2-40B4-BE49-F238E27FC236}">
                <a16:creationId xmlns:a16="http://schemas.microsoft.com/office/drawing/2014/main" id="{0C4379BF-8C7A-480A-BC36-DA55D92A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6" name="Picture 5" descr="A close up of a desert road&#10;&#10;Description automatically generated">
            <a:extLst>
              <a:ext uri="{FF2B5EF4-FFF2-40B4-BE49-F238E27FC236}">
                <a16:creationId xmlns:a16="http://schemas.microsoft.com/office/drawing/2014/main" id="{074A4672-0251-4660-8157-E3D782832D5F}"/>
              </a:ext>
            </a:extLst>
          </p:cNvPr>
          <p:cNvPicPr>
            <a:picLocks noChangeAspect="1"/>
          </p:cNvPicPr>
          <p:nvPr/>
        </p:nvPicPr>
        <p:blipFill rotWithShape="1">
          <a:blip r:embed="rId3">
            <a:extLst>
              <a:ext uri="{28A0092B-C50C-407E-A947-70E740481C1C}">
                <a14:useLocalDpi xmlns:a14="http://schemas.microsoft.com/office/drawing/2010/main" val="0"/>
              </a:ext>
            </a:extLst>
          </a:blip>
          <a:srcRect l="19186" r="35349" b="-2"/>
          <a:stretch/>
        </p:blipFill>
        <p:spPr>
          <a:xfrm>
            <a:off x="-1555" y="1731"/>
            <a:ext cx="4671091" cy="6858000"/>
          </a:xfrm>
          <a:prstGeom prst="rect">
            <a:avLst/>
          </a:prstGeom>
        </p:spPr>
      </p:pic>
      <p:sp>
        <p:nvSpPr>
          <p:cNvPr id="3" name="Content Placeholder 2">
            <a:extLst>
              <a:ext uri="{FF2B5EF4-FFF2-40B4-BE49-F238E27FC236}">
                <a16:creationId xmlns:a16="http://schemas.microsoft.com/office/drawing/2014/main" id="{514D23FE-DFC3-4C9C-921F-1FFCE66EDD47}"/>
              </a:ext>
            </a:extLst>
          </p:cNvPr>
          <p:cNvSpPr>
            <a:spLocks noGrp="1"/>
          </p:cNvSpPr>
          <p:nvPr>
            <p:ph idx="1"/>
          </p:nvPr>
        </p:nvSpPr>
        <p:spPr>
          <a:xfrm>
            <a:off x="6438191" y="1905000"/>
            <a:ext cx="5066419" cy="4666602"/>
          </a:xfrm>
        </p:spPr>
        <p:txBody>
          <a:bodyPr>
            <a:normAutofit lnSpcReduction="10000"/>
          </a:bodyPr>
          <a:lstStyle/>
          <a:p>
            <a:r>
              <a:rPr lang="en-GB" sz="2400" dirty="0">
                <a:latin typeface="Calibri" panose="020F0502020204030204" pitchFamily="34" charset="0"/>
                <a:cs typeface="Calibri" panose="020F0502020204030204" pitchFamily="34" charset="0"/>
              </a:rPr>
              <a:t>OT’s central to the development of strategies (Tully </a:t>
            </a:r>
            <a:r>
              <a:rPr lang="en-GB" sz="2400" i="1" dirty="0">
                <a:latin typeface="Calibri" panose="020F0502020204030204" pitchFamily="34" charset="0"/>
                <a:cs typeface="Calibri" panose="020F0502020204030204" pitchFamily="34" charset="0"/>
              </a:rPr>
              <a:t>et al</a:t>
            </a:r>
            <a:r>
              <a:rPr lang="en-GB" sz="2400" dirty="0">
                <a:latin typeface="Calibri" panose="020F0502020204030204" pitchFamily="34" charset="0"/>
                <a:cs typeface="Calibri" panose="020F0502020204030204" pitchFamily="34" charset="0"/>
              </a:rPr>
              <a:t>, 2016)</a:t>
            </a:r>
          </a:p>
          <a:p>
            <a:r>
              <a:rPr lang="en-GB" sz="2400" dirty="0">
                <a:latin typeface="Calibri" panose="020F0502020204030204" pitchFamily="34" charset="0"/>
                <a:cs typeface="Calibri" panose="020F0502020204030204" pitchFamily="34" charset="0"/>
              </a:rPr>
              <a:t>Patients in seclusion were engaged in meaningful &amp; therapeutic activity (</a:t>
            </a:r>
            <a:r>
              <a:rPr lang="en-GB" sz="2400" dirty="0" err="1">
                <a:latin typeface="Calibri" panose="020F0502020204030204" pitchFamily="34" charset="0"/>
                <a:cs typeface="Calibri" panose="020F0502020204030204" pitchFamily="34" charset="0"/>
              </a:rPr>
              <a:t>Qurashi</a:t>
            </a:r>
            <a:r>
              <a:rPr lang="en-GB" sz="2400" dirty="0">
                <a:latin typeface="Calibri" panose="020F0502020204030204" pitchFamily="34" charset="0"/>
                <a:cs typeface="Calibri" panose="020F0502020204030204" pitchFamily="34" charset="0"/>
              </a:rPr>
              <a:t> </a:t>
            </a:r>
            <a:r>
              <a:rPr lang="en-GB" sz="2400" i="1" dirty="0">
                <a:latin typeface="Calibri" panose="020F0502020204030204" pitchFamily="34" charset="0"/>
                <a:cs typeface="Calibri" panose="020F0502020204030204" pitchFamily="34" charset="0"/>
              </a:rPr>
              <a:t>et al, 2010)</a:t>
            </a:r>
          </a:p>
          <a:p>
            <a:r>
              <a:rPr lang="en-GB" sz="2400" dirty="0">
                <a:latin typeface="Calibri" panose="020F0502020204030204" pitchFamily="34" charset="0"/>
                <a:cs typeface="Calibri" panose="020F0502020204030204" pitchFamily="34" charset="0"/>
              </a:rPr>
              <a:t>Reduction in number of seclusions (Lee </a:t>
            </a:r>
            <a:r>
              <a:rPr lang="en-GB" sz="2400" i="1" dirty="0">
                <a:latin typeface="Calibri" panose="020F0502020204030204" pitchFamily="34" charset="0"/>
                <a:cs typeface="Calibri" panose="020F0502020204030204" pitchFamily="34" charset="0"/>
              </a:rPr>
              <a:t>et al</a:t>
            </a:r>
            <a:r>
              <a:rPr lang="en-GB" sz="2400" dirty="0">
                <a:latin typeface="Calibri" panose="020F0502020204030204" pitchFamily="34" charset="0"/>
                <a:cs typeface="Calibri" panose="020F0502020204030204" pitchFamily="34" charset="0"/>
              </a:rPr>
              <a:t>, 2010)</a:t>
            </a:r>
          </a:p>
          <a:p>
            <a:r>
              <a:rPr lang="en-GB" sz="2400" dirty="0">
                <a:latin typeface="Calibri" panose="020F0502020204030204" pitchFamily="34" charset="0"/>
                <a:cs typeface="Calibri" panose="020F0502020204030204" pitchFamily="34" charset="0"/>
              </a:rPr>
              <a:t>No significant difference between engagement and non-engagement with OT compared to time in seclusion (Carlson &amp; Holm, 1993)</a:t>
            </a:r>
          </a:p>
          <a:p>
            <a:pPr marL="0" indent="0">
              <a:buNone/>
            </a:pPr>
            <a:r>
              <a:rPr lang="en-GB" sz="2400" dirty="0">
                <a:latin typeface="Calibri" panose="020F0502020204030204" pitchFamily="34" charset="0"/>
                <a:cs typeface="Calibri" panose="020F0502020204030204" pitchFamily="34" charset="0"/>
              </a:rPr>
              <a:t> </a:t>
            </a:r>
          </a:p>
          <a:p>
            <a:endParaRPr lang="en-GB" dirty="0">
              <a:latin typeface="Calibri" panose="020F0502020204030204" pitchFamily="34" charset="0"/>
              <a:cs typeface="Calibri" panose="020F0502020204030204" pitchFamily="34" charset="0"/>
            </a:endParaRPr>
          </a:p>
          <a:p>
            <a:endParaRPr lang="en-GB" i="1" dirty="0">
              <a:latin typeface="Calibri" panose="020F0502020204030204" pitchFamily="34" charset="0"/>
              <a:cs typeface="Calibri" panose="020F0502020204030204" pitchFamily="34" charset="0"/>
            </a:endParaRPr>
          </a:p>
          <a:p>
            <a:endParaRPr lang="en-GB" dirty="0">
              <a:latin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1282836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065F8A9-9499-4A44-BDAD-F706130FD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38132C2D-AFE4-478D-A86B-81059C205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05BFD52-DD96-4666-8D77-C636870FD0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92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F4B166-BC1B-4AB1-9B17-6D43B57209F8}"/>
              </a:ext>
            </a:extLst>
          </p:cNvPr>
          <p:cNvSpPr>
            <a:spLocks noGrp="1"/>
          </p:cNvSpPr>
          <p:nvPr>
            <p:ph type="title"/>
          </p:nvPr>
        </p:nvSpPr>
        <p:spPr>
          <a:xfrm>
            <a:off x="9392813" y="3101093"/>
            <a:ext cx="2454052" cy="3029344"/>
          </a:xfrm>
        </p:spPr>
        <p:txBody>
          <a:bodyPr>
            <a:normAutofit/>
          </a:bodyPr>
          <a:lstStyle/>
          <a:p>
            <a:r>
              <a:rPr lang="en-GB" sz="2700">
                <a:solidFill>
                  <a:schemeClr val="bg1"/>
                </a:solidFill>
              </a:rPr>
              <a:t>Activity participation </a:t>
            </a:r>
          </a:p>
        </p:txBody>
      </p:sp>
      <p:sp>
        <p:nvSpPr>
          <p:cNvPr id="16" name="Freeform: Shape 15">
            <a:extLst>
              <a:ext uri="{FF2B5EF4-FFF2-40B4-BE49-F238E27FC236}">
                <a16:creationId xmlns:a16="http://schemas.microsoft.com/office/drawing/2014/main" id="{1941746C-2C12-4564-8342-A3055D836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8132921" y="3187343"/>
            <a:ext cx="1105119" cy="506624"/>
          </a:xfrm>
          <a:custGeom>
            <a:avLst/>
            <a:gdLst>
              <a:gd name="connsiteX0" fmla="*/ 0 w 1105119"/>
              <a:gd name="connsiteY0" fmla="*/ 506624 h 506624"/>
              <a:gd name="connsiteX1" fmla="*/ 759132 w 1105119"/>
              <a:gd name="connsiteY1" fmla="*/ 505572 h 506624"/>
              <a:gd name="connsiteX2" fmla="*/ 849827 w 1105119"/>
              <a:gd name="connsiteY2" fmla="*/ 505572 h 506624"/>
              <a:gd name="connsiteX3" fmla="*/ 864083 w 1105119"/>
              <a:gd name="connsiteY3" fmla="*/ 500804 h 506624"/>
              <a:gd name="connsiteX4" fmla="*/ 869065 w 1105119"/>
              <a:gd name="connsiteY4" fmla="*/ 496035 h 506624"/>
              <a:gd name="connsiteX5" fmla="*/ 1098034 w 1105119"/>
              <a:gd name="connsiteY5" fmla="*/ 267092 h 506624"/>
              <a:gd name="connsiteX6" fmla="*/ 1098034 w 1105119"/>
              <a:gd name="connsiteY6" fmla="*/ 238480 h 506624"/>
              <a:gd name="connsiteX7" fmla="*/ 869065 w 1105119"/>
              <a:gd name="connsiteY7" fmla="*/ 9537 h 506624"/>
              <a:gd name="connsiteX8" fmla="*/ 864083 w 1105119"/>
              <a:gd name="connsiteY8" fmla="*/ 4769 h 506624"/>
              <a:gd name="connsiteX9" fmla="*/ 849827 w 1105119"/>
              <a:gd name="connsiteY9" fmla="*/ 0 h 506624"/>
              <a:gd name="connsiteX10" fmla="*/ 759132 w 1105119"/>
              <a:gd name="connsiteY10" fmla="*/ 0 h 506624"/>
              <a:gd name="connsiteX11" fmla="*/ 0 w 1105119"/>
              <a:gd name="connsiteY11" fmla="*/ 2157 h 506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05119" h="506624">
                <a:moveTo>
                  <a:pt x="0" y="506624"/>
                </a:moveTo>
                <a:lnTo>
                  <a:pt x="759132" y="505572"/>
                </a:lnTo>
                <a:lnTo>
                  <a:pt x="849827" y="505572"/>
                </a:lnTo>
                <a:cubicBezTo>
                  <a:pt x="854636" y="505572"/>
                  <a:pt x="859446" y="500804"/>
                  <a:pt x="864083" y="500804"/>
                </a:cubicBezTo>
                <a:cubicBezTo>
                  <a:pt x="864083" y="496035"/>
                  <a:pt x="869065" y="496035"/>
                  <a:pt x="869065" y="496035"/>
                </a:cubicBezTo>
                <a:lnTo>
                  <a:pt x="1098034" y="267092"/>
                </a:lnTo>
                <a:cubicBezTo>
                  <a:pt x="1107481" y="257555"/>
                  <a:pt x="1107481" y="248018"/>
                  <a:pt x="1098034" y="238480"/>
                </a:cubicBezTo>
                <a:lnTo>
                  <a:pt x="869065" y="9537"/>
                </a:lnTo>
                <a:cubicBezTo>
                  <a:pt x="867519" y="7914"/>
                  <a:pt x="865629" y="6392"/>
                  <a:pt x="864083" y="4769"/>
                </a:cubicBezTo>
                <a:cubicBezTo>
                  <a:pt x="859446" y="0"/>
                  <a:pt x="854636" y="0"/>
                  <a:pt x="849827" y="0"/>
                </a:cubicBezTo>
                <a:lnTo>
                  <a:pt x="759132" y="0"/>
                </a:lnTo>
                <a:lnTo>
                  <a:pt x="0" y="2157"/>
                </a:lnTo>
                <a:close/>
              </a:path>
            </a:pathLst>
          </a:custGeom>
          <a:solidFill>
            <a:schemeClr val="accent1"/>
          </a:solidFill>
          <a:ln>
            <a:noFill/>
          </a:ln>
        </p:spPr>
      </p:sp>
      <p:graphicFrame>
        <p:nvGraphicFramePr>
          <p:cNvPr id="5" name="Content Placeholder 2">
            <a:extLst>
              <a:ext uri="{FF2B5EF4-FFF2-40B4-BE49-F238E27FC236}">
                <a16:creationId xmlns:a16="http://schemas.microsoft.com/office/drawing/2014/main" id="{6A796810-A40B-4B1E-90EB-313985F8B735}"/>
              </a:ext>
            </a:extLst>
          </p:cNvPr>
          <p:cNvGraphicFramePr>
            <a:graphicFrameLocks noGrp="1"/>
          </p:cNvGraphicFramePr>
          <p:nvPr>
            <p:ph idx="1"/>
            <p:extLst>
              <p:ext uri="{D42A27DB-BD31-4B8C-83A1-F6EECF244321}">
                <p14:modId xmlns:p14="http://schemas.microsoft.com/office/powerpoint/2010/main" val="1774988688"/>
              </p:ext>
            </p:extLst>
          </p:nvPr>
        </p:nvGraphicFramePr>
        <p:xfrm>
          <a:off x="140677" y="196948"/>
          <a:ext cx="7872031" cy="66610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8954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4101F-E1A4-44AF-8DB0-12E9C8994FA4}"/>
              </a:ext>
            </a:extLst>
          </p:cNvPr>
          <p:cNvSpPr>
            <a:spLocks noGrp="1"/>
          </p:cNvSpPr>
          <p:nvPr>
            <p:ph type="title"/>
          </p:nvPr>
        </p:nvSpPr>
        <p:spPr>
          <a:xfrm>
            <a:off x="2227165" y="300553"/>
            <a:ext cx="8911687" cy="1007742"/>
          </a:xfrm>
        </p:spPr>
        <p:txBody>
          <a:bodyPr>
            <a:normAutofit fontScale="90000"/>
          </a:bodyPr>
          <a:lstStyle/>
          <a:p>
            <a:pPr algn="ctr"/>
            <a:r>
              <a:rPr lang="en-GB" dirty="0"/>
              <a:t>How does this relate to the levels of Creative Ability? </a:t>
            </a:r>
          </a:p>
        </p:txBody>
      </p:sp>
      <p:graphicFrame>
        <p:nvGraphicFramePr>
          <p:cNvPr id="4" name="Content Placeholder 3">
            <a:extLst>
              <a:ext uri="{FF2B5EF4-FFF2-40B4-BE49-F238E27FC236}">
                <a16:creationId xmlns:a16="http://schemas.microsoft.com/office/drawing/2014/main" id="{3AC36109-D694-4A56-B702-A1EAF84BD0EC}"/>
              </a:ext>
            </a:extLst>
          </p:cNvPr>
          <p:cNvGraphicFramePr>
            <a:graphicFrameLocks noGrp="1"/>
          </p:cNvGraphicFramePr>
          <p:nvPr>
            <p:ph idx="1"/>
            <p:extLst>
              <p:ext uri="{D42A27DB-BD31-4B8C-83A1-F6EECF244321}">
                <p14:modId xmlns:p14="http://schemas.microsoft.com/office/powerpoint/2010/main" val="2339362907"/>
              </p:ext>
            </p:extLst>
          </p:nvPr>
        </p:nvGraphicFramePr>
        <p:xfrm>
          <a:off x="717451" y="1603717"/>
          <a:ext cx="11127546" cy="5144671"/>
        </p:xfrm>
        <a:graphic>
          <a:graphicData uri="http://schemas.openxmlformats.org/drawingml/2006/table">
            <a:tbl>
              <a:tblPr firstRow="1" bandRow="1">
                <a:tableStyleId>{5C22544A-7EE6-4342-B048-85BDC9FD1C3A}</a:tableStyleId>
              </a:tblPr>
              <a:tblGrid>
                <a:gridCol w="5563773">
                  <a:extLst>
                    <a:ext uri="{9D8B030D-6E8A-4147-A177-3AD203B41FA5}">
                      <a16:colId xmlns:a16="http://schemas.microsoft.com/office/drawing/2014/main" val="2321023163"/>
                    </a:ext>
                  </a:extLst>
                </a:gridCol>
                <a:gridCol w="5563773">
                  <a:extLst>
                    <a:ext uri="{9D8B030D-6E8A-4147-A177-3AD203B41FA5}">
                      <a16:colId xmlns:a16="http://schemas.microsoft.com/office/drawing/2014/main" val="4217059358"/>
                    </a:ext>
                  </a:extLst>
                </a:gridCol>
              </a:tblGrid>
              <a:tr h="965157">
                <a:tc>
                  <a:txBody>
                    <a:bodyPr/>
                    <a:lstStyle/>
                    <a:p>
                      <a:r>
                        <a:rPr lang="en-GB" sz="2400" dirty="0"/>
                        <a:t>Self – differentiation </a:t>
                      </a:r>
                      <a:r>
                        <a:rPr lang="en-GB" sz="2400" cap="none" dirty="0">
                          <a:latin typeface="Calibri" panose="020F0502020204030204" pitchFamily="34" charset="0"/>
                          <a:cs typeface="Calibri" panose="020F0502020204030204" pitchFamily="34" charset="0"/>
                        </a:rPr>
                        <a:t>(Constructive, constructive explorative action)</a:t>
                      </a:r>
                      <a:endParaRPr lang="en-GB" sz="2400" dirty="0"/>
                    </a:p>
                  </a:txBody>
                  <a:tcPr/>
                </a:tc>
                <a:tc>
                  <a:txBody>
                    <a:bodyPr/>
                    <a:lstStyle/>
                    <a:p>
                      <a:r>
                        <a:rPr lang="en-GB" sz="2400" dirty="0"/>
                        <a:t>Self-presentation (Explorative) </a:t>
                      </a:r>
                    </a:p>
                  </a:txBody>
                  <a:tcPr/>
                </a:tc>
                <a:extLst>
                  <a:ext uri="{0D108BD9-81ED-4DB2-BD59-A6C34878D82A}">
                    <a16:rowId xmlns:a16="http://schemas.microsoft.com/office/drawing/2014/main" val="2127534916"/>
                  </a:ext>
                </a:extLst>
              </a:tr>
              <a:tr h="4179514">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dirty="0"/>
                        <a:t>Developing self concept – what they like/don’t  like - need to </a:t>
                      </a:r>
                      <a:r>
                        <a:rPr lang="en-GB" sz="2400" i="1" dirty="0"/>
                        <a:t>relate</a:t>
                      </a:r>
                      <a:r>
                        <a:rPr lang="en-GB" sz="2400" dirty="0"/>
                        <a:t> to and </a:t>
                      </a:r>
                      <a:r>
                        <a:rPr lang="en-GB" sz="2400" i="1" dirty="0"/>
                        <a:t>connect</a:t>
                      </a:r>
                      <a:r>
                        <a:rPr lang="en-GB" sz="2400" dirty="0"/>
                        <a:t> with </a:t>
                      </a:r>
                    </a:p>
                    <a:p>
                      <a:pPr marL="285750" indent="-285750">
                        <a:buFont typeface="Arial" panose="020B0604020202020204" pitchFamily="34" charset="0"/>
                        <a:buChar char="•"/>
                      </a:pPr>
                      <a:r>
                        <a:rPr lang="en-GB" sz="2400" dirty="0"/>
                        <a:t>Lack control over themselves </a:t>
                      </a:r>
                    </a:p>
                    <a:p>
                      <a:pPr marL="285750" indent="-285750">
                        <a:buFont typeface="Arial" panose="020B0604020202020204" pitchFamily="34" charset="0"/>
                        <a:buChar char="•"/>
                      </a:pPr>
                      <a:r>
                        <a:rPr lang="en-GB" sz="2400" dirty="0"/>
                        <a:t>Extreme emotional responses </a:t>
                      </a:r>
                    </a:p>
                    <a:p>
                      <a:pPr marL="285750" indent="-285750">
                        <a:buFont typeface="Arial" panose="020B0604020202020204" pitchFamily="34" charset="0"/>
                        <a:buChar char="•"/>
                      </a:pPr>
                      <a:r>
                        <a:rPr lang="en-GB" sz="2400" dirty="0"/>
                        <a:t>Orientation to time, place, person</a:t>
                      </a:r>
                    </a:p>
                    <a:p>
                      <a:pPr marL="285750" indent="-285750">
                        <a:buFont typeface="Arial" panose="020B0604020202020204" pitchFamily="34" charset="0"/>
                        <a:buChar char="•"/>
                      </a:pPr>
                      <a:r>
                        <a:rPr lang="en-GB" sz="2400" dirty="0"/>
                        <a:t>Treatment is focused on sensory and motor </a:t>
                      </a:r>
                    </a:p>
                    <a:p>
                      <a:endParaRPr lang="en-GB" sz="2400" dirty="0"/>
                    </a:p>
                  </a:txBody>
                  <a:tcPr/>
                </a:tc>
                <a:tc>
                  <a:txBody>
                    <a:bodyPr/>
                    <a:lstStyle/>
                    <a:p>
                      <a:pPr marL="285750" indent="-285750">
                        <a:buFont typeface="Arial" panose="020B0604020202020204" pitchFamily="34" charset="0"/>
                        <a:buChar char="•"/>
                      </a:pPr>
                      <a:r>
                        <a:rPr lang="en-GB" sz="2400" dirty="0"/>
                        <a:t>Trying to create self-identity </a:t>
                      </a:r>
                    </a:p>
                    <a:p>
                      <a:pPr marL="285750" indent="-285750">
                        <a:buFont typeface="Arial" panose="020B0604020202020204" pitchFamily="34" charset="0"/>
                        <a:buChar char="•"/>
                      </a:pPr>
                      <a:r>
                        <a:rPr lang="en-GB" sz="2400" dirty="0"/>
                        <a:t>Want to explore different choices </a:t>
                      </a:r>
                    </a:p>
                    <a:p>
                      <a:pPr marL="285750" indent="-285750">
                        <a:buFont typeface="Arial" panose="020B0604020202020204" pitchFamily="34" charset="0"/>
                        <a:buChar char="•"/>
                      </a:pPr>
                      <a:r>
                        <a:rPr lang="en-GB" sz="2400" dirty="0"/>
                        <a:t>Want to have more control over their lives </a:t>
                      </a:r>
                    </a:p>
                    <a:p>
                      <a:pPr marL="285750" indent="-285750">
                        <a:buFont typeface="Arial" panose="020B0604020202020204" pitchFamily="34" charset="0"/>
                        <a:buChar char="•"/>
                      </a:pPr>
                      <a:r>
                        <a:rPr lang="en-GB" sz="2400" dirty="0"/>
                        <a:t>Want to relate to and connect with</a:t>
                      </a:r>
                    </a:p>
                    <a:p>
                      <a:pPr marL="285750" indent="-285750">
                        <a:buFont typeface="Arial" panose="020B0604020202020204" pitchFamily="34" charset="0"/>
                        <a:buChar char="•"/>
                      </a:pPr>
                      <a:r>
                        <a:rPr lang="en-GB" sz="2400" dirty="0"/>
                        <a:t>Want to engage and need structure and routine</a:t>
                      </a:r>
                    </a:p>
                    <a:p>
                      <a:pPr marL="285750" indent="-285750">
                        <a:buFont typeface="Arial" panose="020B0604020202020204" pitchFamily="34" charset="0"/>
                        <a:buChar char="•"/>
                      </a:pPr>
                      <a:r>
                        <a:rPr lang="en-GB" sz="2400" dirty="0"/>
                        <a:t>Poor emotional management </a:t>
                      </a:r>
                    </a:p>
                    <a:p>
                      <a:endParaRPr lang="en-GB" sz="2400" dirty="0"/>
                    </a:p>
                  </a:txBody>
                  <a:tcPr/>
                </a:tc>
                <a:extLst>
                  <a:ext uri="{0D108BD9-81ED-4DB2-BD59-A6C34878D82A}">
                    <a16:rowId xmlns:a16="http://schemas.microsoft.com/office/drawing/2014/main" val="278578833"/>
                  </a:ext>
                </a:extLst>
              </a:tr>
            </a:tbl>
          </a:graphicData>
        </a:graphic>
      </p:graphicFrame>
    </p:spTree>
    <p:extLst>
      <p:ext uri="{BB962C8B-B14F-4D97-AF65-F5344CB8AC3E}">
        <p14:creationId xmlns:p14="http://schemas.microsoft.com/office/powerpoint/2010/main" val="3731623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4" name="Group 103">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5"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6"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07"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08"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09"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10"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11"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12"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13"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14"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15"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16"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18" name="Group 117">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19"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0"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21"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22"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23"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24"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25"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26"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27"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28"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29"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30"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32" name="Rectangle 131">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34" name="Freeform 6">
            <a:extLst>
              <a:ext uri="{FF2B5EF4-FFF2-40B4-BE49-F238E27FC236}">
                <a16:creationId xmlns:a16="http://schemas.microsoft.com/office/drawing/2014/main" id="{7BD08880-457D-4C62-A3B5-6A9B0878C7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136" name="Rectangle 135">
            <a:extLst>
              <a:ext uri="{FF2B5EF4-FFF2-40B4-BE49-F238E27FC236}">
                <a16:creationId xmlns:a16="http://schemas.microsoft.com/office/drawing/2014/main" id="{0BC7D22A-3C31-4046-A4DD-443AA6A6D3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8" name="Group 137">
            <a:extLst>
              <a:ext uri="{FF2B5EF4-FFF2-40B4-BE49-F238E27FC236}">
                <a16:creationId xmlns:a16="http://schemas.microsoft.com/office/drawing/2014/main" id="{F8D5C6AE-ED4F-4CBA-A76C-9B5FB0DB0B5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139" name="Freeform 11">
              <a:extLst>
                <a:ext uri="{FF2B5EF4-FFF2-40B4-BE49-F238E27FC236}">
                  <a16:creationId xmlns:a16="http://schemas.microsoft.com/office/drawing/2014/main" id="{41ED80F9-2570-4956-B71C-46595B604F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40" name="Freeform 12">
              <a:extLst>
                <a:ext uri="{FF2B5EF4-FFF2-40B4-BE49-F238E27FC236}">
                  <a16:creationId xmlns:a16="http://schemas.microsoft.com/office/drawing/2014/main" id="{7C5A4893-9CCD-46F0-98BD-3FECFB7A53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41" name="Freeform 13">
              <a:extLst>
                <a:ext uri="{FF2B5EF4-FFF2-40B4-BE49-F238E27FC236}">
                  <a16:creationId xmlns:a16="http://schemas.microsoft.com/office/drawing/2014/main" id="{B589D522-7164-489B-A975-33CA327F4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42" name="Freeform 14">
              <a:extLst>
                <a:ext uri="{FF2B5EF4-FFF2-40B4-BE49-F238E27FC236}">
                  <a16:creationId xmlns:a16="http://schemas.microsoft.com/office/drawing/2014/main" id="{B4F85399-8692-43F0-85D1-67ED7CB40C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3" name="Freeform 15">
              <a:extLst>
                <a:ext uri="{FF2B5EF4-FFF2-40B4-BE49-F238E27FC236}">
                  <a16:creationId xmlns:a16="http://schemas.microsoft.com/office/drawing/2014/main" id="{B53E62C1-3FF0-40F9-ADBB-08E0BFBC5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4" name="Freeform 16">
              <a:extLst>
                <a:ext uri="{FF2B5EF4-FFF2-40B4-BE49-F238E27FC236}">
                  <a16:creationId xmlns:a16="http://schemas.microsoft.com/office/drawing/2014/main" id="{FF121ACB-BC0C-4DFA-B382-25B79E7849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45" name="Freeform 17">
              <a:extLst>
                <a:ext uri="{FF2B5EF4-FFF2-40B4-BE49-F238E27FC236}">
                  <a16:creationId xmlns:a16="http://schemas.microsoft.com/office/drawing/2014/main" id="{A58394D9-3789-4BEA-A789-FEA079072B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46" name="Freeform 18">
              <a:extLst>
                <a:ext uri="{FF2B5EF4-FFF2-40B4-BE49-F238E27FC236}">
                  <a16:creationId xmlns:a16="http://schemas.microsoft.com/office/drawing/2014/main" id="{E1BAAD7A-4A6B-4557-BFDD-0F30D8E9A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47" name="Freeform 19">
              <a:extLst>
                <a:ext uri="{FF2B5EF4-FFF2-40B4-BE49-F238E27FC236}">
                  <a16:creationId xmlns:a16="http://schemas.microsoft.com/office/drawing/2014/main" id="{5B105CAF-1476-4DB5-AB48-0840BB2575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48" name="Freeform 20">
              <a:extLst>
                <a:ext uri="{FF2B5EF4-FFF2-40B4-BE49-F238E27FC236}">
                  <a16:creationId xmlns:a16="http://schemas.microsoft.com/office/drawing/2014/main" id="{7D1B070A-B475-4F8E-BCA1-FDF0346E77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49" name="Freeform 21">
              <a:extLst>
                <a:ext uri="{FF2B5EF4-FFF2-40B4-BE49-F238E27FC236}">
                  <a16:creationId xmlns:a16="http://schemas.microsoft.com/office/drawing/2014/main" id="{192B1344-7B9B-4BC9-B560-D3EC9ECDD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50" name="Freeform 22">
              <a:extLst>
                <a:ext uri="{FF2B5EF4-FFF2-40B4-BE49-F238E27FC236}">
                  <a16:creationId xmlns:a16="http://schemas.microsoft.com/office/drawing/2014/main" id="{29C35314-956E-4521-9A13-980A05FCCB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pic>
        <p:nvPicPr>
          <p:cNvPr id="7" name="Picture 6" descr="A path with trees on the side of a dirt road&#10;&#10;Description automatically generated">
            <a:extLst>
              <a:ext uri="{FF2B5EF4-FFF2-40B4-BE49-F238E27FC236}">
                <a16:creationId xmlns:a16="http://schemas.microsoft.com/office/drawing/2014/main" id="{17F36E0E-257B-4D4D-B9DA-8DCD1F425A35}"/>
              </a:ext>
            </a:extLst>
          </p:cNvPr>
          <p:cNvPicPr>
            <a:picLocks noChangeAspect="1"/>
          </p:cNvPicPr>
          <p:nvPr/>
        </p:nvPicPr>
        <p:blipFill rotWithShape="1">
          <a:blip r:embed="rId3">
            <a:extLst>
              <a:ext uri="{28A0092B-C50C-407E-A947-70E740481C1C}">
                <a14:useLocalDpi xmlns:a14="http://schemas.microsoft.com/office/drawing/2010/main" val="0"/>
              </a:ext>
            </a:extLst>
          </a:blip>
          <a:srcRect r="2" b="18217"/>
          <a:stretch/>
        </p:blipFill>
        <p:spPr>
          <a:xfrm>
            <a:off x="1" y="10"/>
            <a:ext cx="6100402" cy="6857990"/>
          </a:xfrm>
          <a:prstGeom prst="rect">
            <a:avLst/>
          </a:prstGeom>
        </p:spPr>
      </p:pic>
      <p:grpSp>
        <p:nvGrpSpPr>
          <p:cNvPr id="152" name="Group 151">
            <a:extLst>
              <a:ext uri="{FF2B5EF4-FFF2-40B4-BE49-F238E27FC236}">
                <a16:creationId xmlns:a16="http://schemas.microsoft.com/office/drawing/2014/main" id="{12A59AA7-650F-4999-9CA5-3766542897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153" name="Freeform 27">
              <a:extLst>
                <a:ext uri="{FF2B5EF4-FFF2-40B4-BE49-F238E27FC236}">
                  <a16:creationId xmlns:a16="http://schemas.microsoft.com/office/drawing/2014/main" id="{D46E80DF-1070-4942-8D8C-68B2687898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54" name="Freeform 28">
              <a:extLst>
                <a:ext uri="{FF2B5EF4-FFF2-40B4-BE49-F238E27FC236}">
                  <a16:creationId xmlns:a16="http://schemas.microsoft.com/office/drawing/2014/main" id="{4EC4F99E-13A3-4C47-B6BE-5A3F5EB21C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55" name="Freeform 29">
              <a:extLst>
                <a:ext uri="{FF2B5EF4-FFF2-40B4-BE49-F238E27FC236}">
                  <a16:creationId xmlns:a16="http://schemas.microsoft.com/office/drawing/2014/main" id="{45E840C0-D999-43D6-B94B-C7CBCAC9E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56" name="Freeform 30">
              <a:extLst>
                <a:ext uri="{FF2B5EF4-FFF2-40B4-BE49-F238E27FC236}">
                  <a16:creationId xmlns:a16="http://schemas.microsoft.com/office/drawing/2014/main" id="{10685953-9653-4CA1-8B8A-96E8B6CEC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7" name="Freeform 31">
              <a:extLst>
                <a:ext uri="{FF2B5EF4-FFF2-40B4-BE49-F238E27FC236}">
                  <a16:creationId xmlns:a16="http://schemas.microsoft.com/office/drawing/2014/main" id="{09D300D0-C755-4A21-8A66-E7C43DB5BC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58" name="Freeform 32">
              <a:extLst>
                <a:ext uri="{FF2B5EF4-FFF2-40B4-BE49-F238E27FC236}">
                  <a16:creationId xmlns:a16="http://schemas.microsoft.com/office/drawing/2014/main" id="{67F70228-CC75-473D-9220-52CFBB91C7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59" name="Freeform 33">
              <a:extLst>
                <a:ext uri="{FF2B5EF4-FFF2-40B4-BE49-F238E27FC236}">
                  <a16:creationId xmlns:a16="http://schemas.microsoft.com/office/drawing/2014/main" id="{DD04006F-1DA1-4640-8CB4-F36CB441EF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60" name="Freeform 34">
              <a:extLst>
                <a:ext uri="{FF2B5EF4-FFF2-40B4-BE49-F238E27FC236}">
                  <a16:creationId xmlns:a16="http://schemas.microsoft.com/office/drawing/2014/main" id="{BB29BE4A-FA75-43BE-B406-32F311B4CA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61" name="Freeform 35">
              <a:extLst>
                <a:ext uri="{FF2B5EF4-FFF2-40B4-BE49-F238E27FC236}">
                  <a16:creationId xmlns:a16="http://schemas.microsoft.com/office/drawing/2014/main" id="{EDC9D240-B519-46A8-9E00-9F11AF02E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62" name="Freeform 36">
              <a:extLst>
                <a:ext uri="{FF2B5EF4-FFF2-40B4-BE49-F238E27FC236}">
                  <a16:creationId xmlns:a16="http://schemas.microsoft.com/office/drawing/2014/main" id="{F6F6A2F8-D301-4B55-8AF7-F6B6ECC128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63" name="Freeform 37">
              <a:extLst>
                <a:ext uri="{FF2B5EF4-FFF2-40B4-BE49-F238E27FC236}">
                  <a16:creationId xmlns:a16="http://schemas.microsoft.com/office/drawing/2014/main" id="{364CB1D7-4A03-4305-86B4-9BF39D906D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64" name="Freeform 38">
              <a:extLst>
                <a:ext uri="{FF2B5EF4-FFF2-40B4-BE49-F238E27FC236}">
                  <a16:creationId xmlns:a16="http://schemas.microsoft.com/office/drawing/2014/main" id="{F6AB9314-140A-41AE-BC1C-1EE29670F7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18D96B04-965A-4225-BF93-830795E015EB}"/>
              </a:ext>
            </a:extLst>
          </p:cNvPr>
          <p:cNvSpPr>
            <a:spLocks noGrp="1"/>
          </p:cNvSpPr>
          <p:nvPr>
            <p:ph type="title"/>
          </p:nvPr>
        </p:nvSpPr>
        <p:spPr>
          <a:xfrm>
            <a:off x="8324602" y="935646"/>
            <a:ext cx="3181597" cy="3841735"/>
          </a:xfrm>
        </p:spPr>
        <p:txBody>
          <a:bodyPr vert="horz" lIns="91440" tIns="45720" rIns="91440" bIns="45720" rtlCol="0" anchor="b">
            <a:normAutofit/>
          </a:bodyPr>
          <a:lstStyle/>
          <a:p>
            <a:r>
              <a:rPr lang="en-US" sz="4400" b="1"/>
              <a:t>Practice based evidence </a:t>
            </a:r>
          </a:p>
        </p:txBody>
      </p:sp>
      <p:sp>
        <p:nvSpPr>
          <p:cNvPr id="166" name="Rectangle 165">
            <a:extLst>
              <a:ext uri="{FF2B5EF4-FFF2-40B4-BE49-F238E27FC236}">
                <a16:creationId xmlns:a16="http://schemas.microsoft.com/office/drawing/2014/main" id="{51268182-6E4D-42DF-81E8-EF1F829BC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68" name="Freeform 33">
            <a:extLst>
              <a:ext uri="{FF2B5EF4-FFF2-40B4-BE49-F238E27FC236}">
                <a16:creationId xmlns:a16="http://schemas.microsoft.com/office/drawing/2014/main" id="{6292912F-F5FC-4001-9EA1-927D886F6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555168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410B-DFBA-48A8-BD33-7AB83099C546}"/>
              </a:ext>
            </a:extLst>
          </p:cNvPr>
          <p:cNvSpPr>
            <a:spLocks noGrp="1"/>
          </p:cNvSpPr>
          <p:nvPr>
            <p:ph type="title"/>
          </p:nvPr>
        </p:nvSpPr>
        <p:spPr>
          <a:xfrm>
            <a:off x="1842868" y="638178"/>
            <a:ext cx="8911687" cy="1280890"/>
          </a:xfrm>
        </p:spPr>
        <p:txBody>
          <a:bodyPr/>
          <a:lstStyle/>
          <a:p>
            <a:r>
              <a:rPr lang="en-GB" dirty="0"/>
              <a:t>So what did we do? </a:t>
            </a:r>
          </a:p>
        </p:txBody>
      </p:sp>
      <p:sp>
        <p:nvSpPr>
          <p:cNvPr id="3" name="Content Placeholder 2">
            <a:extLst>
              <a:ext uri="{FF2B5EF4-FFF2-40B4-BE49-F238E27FC236}">
                <a16:creationId xmlns:a16="http://schemas.microsoft.com/office/drawing/2014/main" id="{097F344E-0E7B-4894-AB36-0A817FF72602}"/>
              </a:ext>
            </a:extLst>
          </p:cNvPr>
          <p:cNvSpPr>
            <a:spLocks noGrp="1"/>
          </p:cNvSpPr>
          <p:nvPr>
            <p:ph idx="1"/>
          </p:nvPr>
        </p:nvSpPr>
        <p:spPr>
          <a:xfrm>
            <a:off x="1842868" y="2133600"/>
            <a:ext cx="9661744" cy="3777622"/>
          </a:xfrm>
        </p:spPr>
        <p:txBody>
          <a:bodyPr>
            <a:normAutofit/>
          </a:bodyPr>
          <a:lstStyle/>
          <a:p>
            <a:r>
              <a:rPr lang="en-GB" sz="2400" dirty="0"/>
              <a:t>Spent time on observations </a:t>
            </a:r>
          </a:p>
          <a:p>
            <a:r>
              <a:rPr lang="en-GB" sz="2400" dirty="0"/>
              <a:t>Continued our usual sessions</a:t>
            </a:r>
          </a:p>
          <a:p>
            <a:r>
              <a:rPr lang="en-GB" sz="2400" dirty="0"/>
              <a:t>Maintained structure and routine </a:t>
            </a:r>
          </a:p>
          <a:p>
            <a:r>
              <a:rPr lang="en-GB" sz="2400" dirty="0"/>
              <a:t>Facilitated self care activities </a:t>
            </a:r>
          </a:p>
          <a:p>
            <a:r>
              <a:rPr lang="en-GB" sz="2400" dirty="0"/>
              <a:t>Kept personal belongings near (laundry, clothing) </a:t>
            </a:r>
          </a:p>
          <a:p>
            <a:r>
              <a:rPr lang="en-GB" sz="2400" dirty="0"/>
              <a:t>Facilitate meals and drinks (eat lunch) </a:t>
            </a:r>
          </a:p>
          <a:p>
            <a:r>
              <a:rPr lang="en-GB" sz="2400" dirty="0"/>
              <a:t>Continued assessment and treatment </a:t>
            </a:r>
          </a:p>
          <a:p>
            <a:pPr marL="0" indent="0">
              <a:buNone/>
            </a:pPr>
            <a:endParaRPr lang="en-GB"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2128325201"/>
      </p:ext>
    </p:extLst>
  </p:cSld>
  <p:clrMapOvr>
    <a:masterClrMapping/>
  </p:clrMapOvr>
</p:sld>
</file>

<file path=ppt/theme/theme1.xml><?xml version="1.0" encoding="utf-8"?>
<a:theme xmlns:a="http://schemas.openxmlformats.org/drawingml/2006/main" name="Wisp">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3938</Words>
  <Application>Microsoft Office PowerPoint</Application>
  <PresentationFormat>Widescreen</PresentationFormat>
  <Paragraphs>322</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Wingdings 3</vt:lpstr>
      <vt:lpstr>Wisp</vt:lpstr>
      <vt:lpstr>Seclusion:  The end of the road for occupational therapy or a new route with the Vona du Toit Model of Creative Ability? </vt:lpstr>
      <vt:lpstr>PowerPoint Presentation</vt:lpstr>
      <vt:lpstr>Presentation plan </vt:lpstr>
      <vt:lpstr>PowerPoint Presentation</vt:lpstr>
      <vt:lpstr>Evidence-based practice </vt:lpstr>
      <vt:lpstr>Activity participation </vt:lpstr>
      <vt:lpstr>How does this relate to the levels of Creative Ability? </vt:lpstr>
      <vt:lpstr>Practice based evidence </vt:lpstr>
      <vt:lpstr>So what did we do? </vt:lpstr>
      <vt:lpstr>Example timetable (Self presentation)</vt:lpstr>
      <vt:lpstr>PowerPoint Presentation</vt:lpstr>
      <vt:lpstr>Mr A in seclusion  Self-differentiation (Unconstructive) </vt:lpstr>
      <vt:lpstr>Mr A - exiting seclusion  Self-differentiation (Incidentally constructive)  </vt:lpstr>
      <vt:lpstr>Long term segregation  Self-differentiation (Incidentally constructive)</vt:lpstr>
      <vt:lpstr>Activity Participation Outcome Measure  8 domains   53 items scored  </vt:lpstr>
      <vt:lpstr>Through my observations and engagement of patients in seclusion………. I further question………  </vt:lpstr>
      <vt:lpstr>‘The important thing is not to stop questioning. Questioning has it’s own reason for existing’.  Albert Einstein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Seclusion:  The end of the road for occupational therapy or a new route with the Vona du Toit Model of Creative Ability? </dc:title>
  <dc:creator>Louise Jeffries</dc:creator>
  <cp:lastModifiedBy>Louise Jeffries</cp:lastModifiedBy>
  <cp:revision>3</cp:revision>
  <dcterms:created xsi:type="dcterms:W3CDTF">2019-06-02T10:28:16Z</dcterms:created>
  <dcterms:modified xsi:type="dcterms:W3CDTF">2019-10-17T09:24:22Z</dcterms:modified>
</cp:coreProperties>
</file>