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692" autoAdjust="0"/>
  </p:normalViewPr>
  <p:slideViewPr>
    <p:cSldViewPr>
      <p:cViewPr varScale="1">
        <p:scale>
          <a:sx n="51" d="100"/>
          <a:sy n="51" d="100"/>
        </p:scale>
        <p:origin x="195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537CB4-B16F-4917-BDDC-A5A86CDB52F7}" type="datetimeFigureOut">
              <a:rPr lang="en-GB" smtClean="0"/>
              <a:pPr/>
              <a:t>02/02/2020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9677FA-AFD5-48E1-A725-4C8D98A51100}" type="slidenum">
              <a:rPr lang="en-GB" smtClean="0"/>
              <a:pPr/>
              <a:t>‹#›</a:t>
            </a:fld>
            <a:endParaRPr lang="en-GB"/>
          </a:p>
        </p:txBody>
      </p:sp>
    </p:spTree>
    <p:extLst>
      <p:ext uri="{BB962C8B-B14F-4D97-AF65-F5344CB8AC3E}">
        <p14:creationId xmlns:p14="http://schemas.microsoft.com/office/powerpoint/2010/main" val="3452891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ourselves</a:t>
            </a:r>
          </a:p>
          <a:p>
            <a:r>
              <a:rPr lang="en-GB" dirty="0"/>
              <a:t>Introduce</a:t>
            </a:r>
            <a:r>
              <a:rPr lang="en-GB" baseline="0" dirty="0"/>
              <a:t> Service – wards, </a:t>
            </a:r>
            <a:r>
              <a:rPr lang="en-GB" baseline="0" dirty="0" err="1"/>
              <a:t>pt</a:t>
            </a:r>
            <a:r>
              <a:rPr lang="en-GB" baseline="0" dirty="0"/>
              <a:t> group </a:t>
            </a:r>
            <a:r>
              <a:rPr lang="en-GB" baseline="0" dirty="0" err="1"/>
              <a:t>etc</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1</a:t>
            </a:fld>
            <a:endParaRPr lang="en-GB"/>
          </a:p>
        </p:txBody>
      </p:sp>
    </p:spTree>
    <p:extLst>
      <p:ext uri="{BB962C8B-B14F-4D97-AF65-F5344CB8AC3E}">
        <p14:creationId xmlns:p14="http://schemas.microsoft.com/office/powerpoint/2010/main" val="1441108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a:t>
            </a:r>
          </a:p>
          <a:p>
            <a:r>
              <a:rPr lang="en-GB" dirty="0"/>
              <a:t>In</a:t>
            </a:r>
            <a:r>
              <a:rPr lang="en-GB" baseline="0" dirty="0"/>
              <a:t> 2009 we underwent a service restructure using the model of creative ability to underpin our practice / service delivery.</a:t>
            </a:r>
          </a:p>
          <a:p>
            <a:r>
              <a:rPr lang="en-GB" baseline="0" dirty="0"/>
              <a:t>Following the restructuring it became clear to us that as a therapy service we would benefit from having care plan templates to refer to that would inform us of what would be the most effective treatments for our service users. In order for these templates to be effective they needed to be developed using our understanding of an </a:t>
            </a:r>
            <a:r>
              <a:rPr lang="en-GB" baseline="0" dirty="0" err="1"/>
              <a:t>inividual’s</a:t>
            </a:r>
            <a:r>
              <a:rPr lang="en-GB" baseline="0" dirty="0"/>
              <a:t> diagnosis, their assessed level of creative ability and our understanding of the current hospital population and our own resources and skill mix</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2</a:t>
            </a:fld>
            <a:endParaRPr lang="en-GB"/>
          </a:p>
        </p:txBody>
      </p:sp>
    </p:spTree>
    <p:extLst>
      <p:ext uri="{BB962C8B-B14F-4D97-AF65-F5344CB8AC3E}">
        <p14:creationId xmlns:p14="http://schemas.microsoft.com/office/powerpoint/2010/main" val="1786165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Provides for all? – the model shows</a:t>
            </a:r>
            <a:r>
              <a:rPr lang="en-GB" baseline="0" dirty="0"/>
              <a:t> us how to do this – but does this happen in practice due to the nature of acute services?</a:t>
            </a:r>
          </a:p>
          <a:p>
            <a:r>
              <a:rPr lang="en-GB" baseline="0" dirty="0"/>
              <a:t>Broad range – neuro, LD, personality disorders, detox – wards are not set up for specialist intervention/care</a:t>
            </a:r>
          </a:p>
          <a:p>
            <a:endParaRPr lang="en-GB" baseline="0" dirty="0"/>
          </a:p>
          <a:p>
            <a:r>
              <a:rPr lang="en-GB" baseline="0" dirty="0"/>
              <a:t>It is really challenging to write effective and timely care plans in acute MH </a:t>
            </a:r>
            <a:r>
              <a:rPr lang="en-GB" baseline="0" dirty="0" err="1"/>
              <a:t>inpt</a:t>
            </a:r>
            <a:r>
              <a:rPr lang="en-GB" baseline="0" dirty="0"/>
              <a:t> hospitals</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3</a:t>
            </a:fld>
            <a:endParaRPr lang="en-GB"/>
          </a:p>
        </p:txBody>
      </p:sp>
    </p:spTree>
    <p:extLst>
      <p:ext uri="{BB962C8B-B14F-4D97-AF65-F5344CB8AC3E}">
        <p14:creationId xmlns:p14="http://schemas.microsoft.com/office/powerpoint/2010/main" val="397343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Issues re consistency</a:t>
            </a:r>
            <a:r>
              <a:rPr lang="en-GB" baseline="0" dirty="0"/>
              <a:t> in completing for all and consistency in quality</a:t>
            </a:r>
          </a:p>
          <a:p>
            <a:r>
              <a:rPr lang="en-GB" baseline="0" dirty="0"/>
              <a:t>So often we are in a position where we feel we are having to prioritise who we care plan and carry out treatments for.</a:t>
            </a:r>
          </a:p>
          <a:p>
            <a:r>
              <a:rPr lang="en-GB" baseline="0" dirty="0"/>
              <a:t>No good having just a few of your service users care planned, but at the same time no good having all care planned but no treatment</a:t>
            </a:r>
          </a:p>
          <a:p>
            <a:endParaRPr lang="en-GB" baseline="0" dirty="0"/>
          </a:p>
          <a:p>
            <a:r>
              <a:rPr lang="en-GB" baseline="0" dirty="0"/>
              <a:t>Templates provide  consistency – reasoning and how they have to be realistic based on resources. They will not be ultimate care plans – practical application. Need to understand population – needs to be realistic</a:t>
            </a:r>
          </a:p>
          <a:p>
            <a:endParaRPr lang="en-GB" baseline="0" dirty="0"/>
          </a:p>
          <a:p>
            <a:r>
              <a:rPr lang="en-GB" baseline="0" dirty="0"/>
              <a:t>Individualised – show template SD Psychotic – show how it provides structured treatments then how you apply your understanding of </a:t>
            </a:r>
            <a:r>
              <a:rPr lang="en-GB" baseline="0" dirty="0" err="1"/>
              <a:t>ind</a:t>
            </a:r>
            <a:r>
              <a:rPr lang="en-GB" baseline="0" dirty="0"/>
              <a:t> to it.</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4</a:t>
            </a:fld>
            <a:endParaRPr lang="en-GB"/>
          </a:p>
        </p:txBody>
      </p:sp>
    </p:spTree>
    <p:extLst>
      <p:ext uri="{BB962C8B-B14F-4D97-AF65-F5344CB8AC3E}">
        <p14:creationId xmlns:p14="http://schemas.microsoft.com/office/powerpoint/2010/main" val="584992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a:t>
            </a:r>
            <a:r>
              <a:rPr lang="en-GB" baseline="0" dirty="0"/>
              <a:t> templates are designed to prescribe realistic treatments – equality and quality – input must be balanced</a:t>
            </a:r>
          </a:p>
          <a:p>
            <a:endParaRPr lang="en-GB" baseline="0" dirty="0"/>
          </a:p>
          <a:p>
            <a:r>
              <a:rPr lang="en-GB" baseline="0" dirty="0"/>
              <a:t>All therapy staff have an understanding of what treatment aims are from the care plan title. Their care plan moves with them when transferring wards and can be easily reviewed. The template is underpinned by the model – all therapists know the treatment principles and can use.</a:t>
            </a:r>
          </a:p>
          <a:p>
            <a:endParaRPr lang="en-GB" baseline="0" dirty="0"/>
          </a:p>
          <a:p>
            <a:r>
              <a:rPr lang="en-GB" baseline="0" dirty="0"/>
              <a:t>Guidance for staff - Skilling staff – guidance for all OT no staff, no matter what their experience or level.. Builds confidence, enables success. More guidance = more effective treatment and better rapport building. Setting clear guidelines helps to direct – also reduce lack of clarity in boundaries/generic working/lack of role identity.</a:t>
            </a:r>
          </a:p>
          <a:p>
            <a:endParaRPr lang="en-GB" baseline="0" dirty="0"/>
          </a:p>
          <a:p>
            <a:r>
              <a:rPr lang="en-GB" baseline="0" dirty="0"/>
              <a:t>Enhances skill level – templates do not replace model or training in the model. But within an environment which uses the model and provides staff with support they further re-inforce learning.</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6</a:t>
            </a:fld>
            <a:endParaRPr lang="en-GB"/>
          </a:p>
        </p:txBody>
      </p:sp>
    </p:spTree>
    <p:extLst>
      <p:ext uri="{BB962C8B-B14F-4D97-AF65-F5344CB8AC3E}">
        <p14:creationId xmlns:p14="http://schemas.microsoft.com/office/powerpoint/2010/main" val="2370019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12 templates – designed for our service!</a:t>
            </a:r>
          </a:p>
          <a:p>
            <a:endParaRPr lang="en-GB" dirty="0"/>
          </a:p>
          <a:p>
            <a:r>
              <a:rPr lang="en-GB" dirty="0"/>
              <a:t>Link to </a:t>
            </a:r>
            <a:r>
              <a:rPr lang="en-GB" dirty="0" err="1"/>
              <a:t>PbR</a:t>
            </a:r>
            <a:r>
              <a:rPr lang="en-GB" dirty="0"/>
              <a:t> clustering – different</a:t>
            </a:r>
            <a:r>
              <a:rPr lang="en-GB" baseline="0" dirty="0"/>
              <a:t> service areas will also see people within categories although templates may vary.</a:t>
            </a:r>
          </a:p>
          <a:p>
            <a:endParaRPr lang="en-GB" baseline="0" dirty="0"/>
          </a:p>
          <a:p>
            <a:r>
              <a:rPr lang="en-GB" baseline="0" dirty="0"/>
              <a:t>Specific treatments to guide / direct therapist – going away from broad treatment plan</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7</a:t>
            </a:fld>
            <a:endParaRPr lang="en-GB"/>
          </a:p>
        </p:txBody>
      </p:sp>
    </p:spTree>
    <p:extLst>
      <p:ext uri="{BB962C8B-B14F-4D97-AF65-F5344CB8AC3E}">
        <p14:creationId xmlns:p14="http://schemas.microsoft.com/office/powerpoint/2010/main" val="351700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EUPD </a:t>
            </a:r>
          </a:p>
          <a:p>
            <a:r>
              <a:rPr lang="en-GB" dirty="0"/>
              <a:t>1. Diagnosis:</a:t>
            </a:r>
          </a:p>
          <a:p>
            <a:r>
              <a:rPr lang="en-GB" dirty="0"/>
              <a:t>Challenges</a:t>
            </a:r>
            <a:r>
              <a:rPr lang="en-GB" baseline="0" dirty="0"/>
              <a:t> of working with somebody with EUPD</a:t>
            </a:r>
          </a:p>
          <a:p>
            <a:pPr marL="514350" indent="-514350">
              <a:buFont typeface="+mj-lt"/>
              <a:buAutoNum type="arabicPeriod"/>
            </a:pPr>
            <a:endParaRPr lang="en-GB" dirty="0"/>
          </a:p>
          <a:p>
            <a:pPr marL="457200" marR="0" lvl="1" indent="0" algn="l" defTabSz="914400" rtl="0" eaLnBrk="1" fontAlgn="auto" latinLnBrk="0" hangingPunct="1">
              <a:lnSpc>
                <a:spcPct val="100000"/>
              </a:lnSpc>
              <a:spcBef>
                <a:spcPts val="0"/>
              </a:spcBef>
              <a:spcAft>
                <a:spcPts val="0"/>
              </a:spcAft>
              <a:buClrTx/>
              <a:buSzTx/>
              <a:buFontTx/>
              <a:buNone/>
              <a:tabLst/>
              <a:defRPr/>
            </a:pPr>
            <a:r>
              <a:rPr lang="en-GB" dirty="0"/>
              <a:t>Poor ability to regulate emotions - </a:t>
            </a:r>
            <a:r>
              <a:rPr lang="en-GB" baseline="0" dirty="0" err="1"/>
              <a:t>Inc</a:t>
            </a:r>
            <a:r>
              <a:rPr lang="en-GB" baseline="0" dirty="0"/>
              <a:t> </a:t>
            </a:r>
            <a:r>
              <a:rPr lang="en-GB" baseline="0" dirty="0" err="1"/>
              <a:t>rheuminating</a:t>
            </a:r>
            <a:r>
              <a:rPr lang="en-GB" baseline="0" dirty="0"/>
              <a:t> thoughts leading to heightened emotions/destructive behaviours</a:t>
            </a:r>
          </a:p>
          <a:p>
            <a:pPr lvl="1"/>
            <a:r>
              <a:rPr lang="en-GB" dirty="0"/>
              <a:t>Limited ability to take responsibility for own recovery</a:t>
            </a:r>
          </a:p>
          <a:p>
            <a:pPr lvl="1"/>
            <a:r>
              <a:rPr lang="en-GB" dirty="0"/>
              <a:t>Demanding of staff time and pushing boundaries</a:t>
            </a:r>
          </a:p>
          <a:p>
            <a:endParaRPr lang="en-GB" baseline="0" dirty="0"/>
          </a:p>
          <a:p>
            <a:endParaRPr lang="en-GB" baseline="0" dirty="0"/>
          </a:p>
          <a:p>
            <a:r>
              <a:rPr lang="en-GB" baseline="0" dirty="0"/>
              <a:t>2. The Model</a:t>
            </a:r>
          </a:p>
          <a:p>
            <a:r>
              <a:rPr lang="en-GB" baseline="0" dirty="0"/>
              <a:t>	Informed understanding of probable functioning in OPAs  - shows areas to focus treatment. </a:t>
            </a:r>
            <a:r>
              <a:rPr lang="en-GB" baseline="0" dirty="0" err="1"/>
              <a:t>Eg</a:t>
            </a:r>
            <a:r>
              <a:rPr lang="en-GB" baseline="0" dirty="0"/>
              <a:t>. Task concept and work skills high, social ability low. Directs as to what treatment principles we need to apply </a:t>
            </a:r>
          </a:p>
          <a:p>
            <a:r>
              <a:rPr lang="en-GB" baseline="0" dirty="0"/>
              <a:t>	Provides treatment principles for the diagnosis group at the levels of creative ability seen in AMH </a:t>
            </a:r>
            <a:r>
              <a:rPr lang="en-GB" baseline="0" dirty="0" err="1"/>
              <a:t>inpatinet</a:t>
            </a:r>
            <a:r>
              <a:rPr lang="en-GB" baseline="0" dirty="0"/>
              <a:t> services</a:t>
            </a:r>
          </a:p>
          <a:p>
            <a:endParaRPr lang="en-GB" baseline="0" dirty="0"/>
          </a:p>
          <a:p>
            <a:r>
              <a:rPr lang="en-GB" baseline="0" dirty="0"/>
              <a:t>3. Service </a:t>
            </a:r>
          </a:p>
          <a:p>
            <a:r>
              <a:rPr lang="en-GB" baseline="0" dirty="0"/>
              <a:t>	Discharge demands / service </a:t>
            </a:r>
            <a:r>
              <a:rPr lang="en-GB" baseline="0" dirty="0" err="1"/>
              <a:t>priorties</a:t>
            </a:r>
            <a:endParaRPr lang="en-GB" baseline="0" dirty="0"/>
          </a:p>
          <a:p>
            <a:r>
              <a:rPr lang="en-GB" baseline="0" dirty="0"/>
              <a:t>	Staffing levels and mix, access to therapeutic spaces/central programme </a:t>
            </a:r>
            <a:r>
              <a:rPr lang="en-GB" baseline="0" dirty="0" err="1"/>
              <a:t>etc</a:t>
            </a:r>
            <a:endParaRPr lang="en-GB" baseline="0" dirty="0"/>
          </a:p>
          <a:p>
            <a:endParaRPr lang="en-GB" baseline="0" dirty="0"/>
          </a:p>
          <a:p>
            <a:r>
              <a:rPr lang="en-GB" dirty="0"/>
              <a:t>The Individual  - template draws together</a:t>
            </a:r>
            <a:r>
              <a:rPr lang="en-GB" baseline="0" dirty="0"/>
              <a:t> all common treatment needs of somebody within this diagnosis group. The therapist then builds on this template after their baseline assessment to include:</a:t>
            </a:r>
            <a:endParaRPr lang="en-GB" dirty="0"/>
          </a:p>
          <a:p>
            <a:r>
              <a:rPr lang="en-GB" dirty="0"/>
              <a:t>	Who they are  - interests,</a:t>
            </a:r>
            <a:r>
              <a:rPr lang="en-GB" baseline="0" dirty="0"/>
              <a:t> roles , previous experiences</a:t>
            </a:r>
          </a:p>
          <a:p>
            <a:r>
              <a:rPr lang="en-GB" baseline="0" dirty="0"/>
              <a:t>	Their own helpful coping strategies</a:t>
            </a:r>
          </a:p>
          <a:p>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8</a:t>
            </a:fld>
            <a:endParaRPr lang="en-GB"/>
          </a:p>
        </p:txBody>
      </p:sp>
    </p:spTree>
    <p:extLst>
      <p:ext uri="{BB962C8B-B14F-4D97-AF65-F5344CB8AC3E}">
        <p14:creationId xmlns:p14="http://schemas.microsoft.com/office/powerpoint/2010/main" val="1896805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Describe</a:t>
            </a:r>
            <a:r>
              <a:rPr lang="en-GB" baseline="0" dirty="0"/>
              <a:t> why we have stage one/two – unwell/unfamiliar/building rapport – get in their straight away</a:t>
            </a:r>
          </a:p>
          <a:p>
            <a:r>
              <a:rPr lang="en-GB" baseline="0" dirty="0"/>
              <a:t>Emphasis need of boundaries and setting of own responsibility and its importance within stage one – benefits of this being done well!</a:t>
            </a:r>
          </a:p>
          <a:p>
            <a:endParaRPr lang="en-GB" baseline="0" dirty="0"/>
          </a:p>
          <a:p>
            <a:r>
              <a:rPr lang="en-GB" baseline="0" dirty="0"/>
              <a:t>Stage 2 – extends – introduce other things – choices, brining in their own skills into therapy. Community access.</a:t>
            </a:r>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9</a:t>
            </a:fld>
            <a:endParaRPr lang="en-GB"/>
          </a:p>
        </p:txBody>
      </p:sp>
    </p:spTree>
    <p:extLst>
      <p:ext uri="{BB962C8B-B14F-4D97-AF65-F5344CB8AC3E}">
        <p14:creationId xmlns:p14="http://schemas.microsoft.com/office/powerpoint/2010/main" val="1736405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Quick</a:t>
            </a:r>
            <a:r>
              <a:rPr lang="en-GB" baseline="0" dirty="0"/>
              <a:t> summary of benefits to each</a:t>
            </a:r>
          </a:p>
          <a:p>
            <a:endParaRPr lang="en-GB" baseline="0" dirty="0"/>
          </a:p>
          <a:p>
            <a:r>
              <a:rPr lang="en-GB" baseline="0" dirty="0"/>
              <a:t>Staff – more knowledgeable, more confident</a:t>
            </a:r>
          </a:p>
          <a:p>
            <a:endParaRPr lang="en-GB" baseline="0" dirty="0"/>
          </a:p>
          <a:p>
            <a:r>
              <a:rPr lang="en-GB" baseline="0" dirty="0"/>
              <a:t>2. Emphasis growth and change – templates are dynamic and need to change in responsive to service needs change, current best practice, resources change etc..</a:t>
            </a:r>
          </a:p>
          <a:p>
            <a:endParaRPr lang="en-GB" baseline="0" dirty="0"/>
          </a:p>
          <a:p>
            <a:r>
              <a:rPr lang="en-GB" baseline="0" dirty="0"/>
              <a:t>3. The Mindfulness workshop</a:t>
            </a:r>
          </a:p>
          <a:p>
            <a:endParaRPr lang="en-GB" baseline="0" dirty="0"/>
          </a:p>
          <a:p>
            <a:r>
              <a:rPr lang="en-GB" baseline="0" dirty="0"/>
              <a:t>4. Linking in with YOU</a:t>
            </a:r>
          </a:p>
          <a:p>
            <a:pPr marL="171450" indent="-171450">
              <a:buFontTx/>
              <a:buChar char="-"/>
            </a:pPr>
            <a:r>
              <a:rPr lang="en-GB" baseline="0" dirty="0"/>
              <a:t>Speak to somebody from </a:t>
            </a:r>
            <a:r>
              <a:rPr lang="en-GB" baseline="0" dirty="0" err="1"/>
              <a:t>Berrywood</a:t>
            </a:r>
            <a:r>
              <a:rPr lang="en-GB" baseline="0" dirty="0"/>
              <a:t> whilst you are here – highlight those within the audience!</a:t>
            </a:r>
          </a:p>
          <a:p>
            <a:pPr marL="171450" indent="-171450">
              <a:buFontTx/>
              <a:buChar char="-"/>
            </a:pPr>
            <a:r>
              <a:rPr lang="en-GB" baseline="0" dirty="0"/>
              <a:t>If you are doing something similar / want to do something similar, please get in touch with us or the </a:t>
            </a:r>
            <a:r>
              <a:rPr lang="en-GB" baseline="0" dirty="0" err="1"/>
              <a:t>VdTMoCAF</a:t>
            </a:r>
            <a:r>
              <a:rPr lang="en-GB" baseline="0" dirty="0"/>
              <a:t>(UK)</a:t>
            </a:r>
          </a:p>
          <a:p>
            <a:pPr marL="0" indent="0">
              <a:buFontTx/>
              <a:buNone/>
            </a:pPr>
            <a:endParaRPr lang="en-GB" baseline="0" dirty="0"/>
          </a:p>
          <a:p>
            <a:pPr marL="0" indent="0">
              <a:buFontTx/>
              <a:buNone/>
            </a:pPr>
            <a:r>
              <a:rPr lang="en-GB" baseline="0" dirty="0"/>
              <a:t>5. The newly published book is available for purchase today – this will give you ab breakdown of each of the templates for each of the diagnoses and also a mass of relevant information for practitioners using the </a:t>
            </a:r>
            <a:r>
              <a:rPr lang="en-GB" baseline="0" dirty="0" err="1"/>
              <a:t>VdTMoCA</a:t>
            </a:r>
            <a:r>
              <a:rPr lang="en-GB" baseline="0" dirty="0"/>
              <a:t> in practice or who are looking at using the model.</a:t>
            </a:r>
          </a:p>
          <a:p>
            <a:pPr marL="0" indent="0">
              <a:buFontTx/>
              <a:buNone/>
            </a:pPr>
            <a:endParaRPr lang="en-GB" baseline="0" dirty="0"/>
          </a:p>
          <a:p>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9F9677FA-AFD5-48E1-A725-4C8D98A51100}" type="slidenum">
              <a:rPr lang="en-GB" smtClean="0"/>
              <a:pPr/>
              <a:t>12</a:t>
            </a:fld>
            <a:endParaRPr lang="en-GB"/>
          </a:p>
        </p:txBody>
      </p:sp>
    </p:spTree>
    <p:extLst>
      <p:ext uri="{BB962C8B-B14F-4D97-AF65-F5344CB8AC3E}">
        <p14:creationId xmlns:p14="http://schemas.microsoft.com/office/powerpoint/2010/main" val="2125448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58624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4201616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C79FB69-4285-49E3-B05F-25D90801BE69}" type="slidenum">
              <a:rPr lang="en-GB" smtClean="0"/>
              <a:pPr/>
              <a:t>‹#›</a:t>
            </a:fld>
            <a:endParaRPr lang="en-GB"/>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935417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2938573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6" name="Footer Placeholder 5"/>
          <p:cNvSpPr>
            <a:spLocks noGrp="1"/>
          </p:cNvSpPr>
          <p:nvPr>
            <p:ph type="ftr" sz="quarter" idx="11"/>
          </p:nvPr>
        </p:nvSpPr>
        <p:spPr/>
        <p:txBody>
          <a:bodyPr/>
          <a:lstStyle/>
          <a:p>
            <a:endParaRPr lang="en-GB"/>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C79FB69-4285-49E3-B05F-25D90801BE69}" type="slidenum">
              <a:rPr lang="en-GB" smtClean="0"/>
              <a:pPr/>
              <a:t>‹#›</a:t>
            </a:fld>
            <a:endParaRPr lang="en-GB"/>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123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3631743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30440276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120576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1244162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582302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3051716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8" name="Footer Placeholder 7"/>
          <p:cNvSpPr>
            <a:spLocks noGrp="1"/>
          </p:cNvSpPr>
          <p:nvPr>
            <p:ph type="ftr" sz="quarter" idx="11"/>
          </p:nvPr>
        </p:nvSpPr>
        <p:spPr/>
        <p:txBody>
          <a:bodyPr/>
          <a:lstStyle/>
          <a:p>
            <a:endParaRPr lang="en-GB"/>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315731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4" name="Footer Placeholder 3"/>
          <p:cNvSpPr>
            <a:spLocks noGrp="1"/>
          </p:cNvSpPr>
          <p:nvPr>
            <p:ph type="ftr" sz="quarter" idx="11"/>
          </p:nvPr>
        </p:nvSpPr>
        <p:spPr/>
        <p:txBody>
          <a:bodyPr/>
          <a:lstStyle/>
          <a:p>
            <a:endParaRPr lang="en-GB"/>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109213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1777465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167568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BC71D3-7CF3-41F7-93A4-006047D78D7E}" type="datetimeFigureOut">
              <a:rPr lang="en-GB" smtClean="0"/>
              <a:pPr/>
              <a:t>02/02/2020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C79FB69-4285-49E3-B05F-25D90801BE69}" type="slidenum">
              <a:rPr lang="en-GB" smtClean="0"/>
              <a:pPr/>
              <a:t>‹#›</a:t>
            </a:fld>
            <a:endParaRPr lang="en-GB"/>
          </a:p>
        </p:txBody>
      </p:sp>
    </p:spTree>
    <p:extLst>
      <p:ext uri="{BB962C8B-B14F-4D97-AF65-F5344CB8AC3E}">
        <p14:creationId xmlns:p14="http://schemas.microsoft.com/office/powerpoint/2010/main" val="85057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28BC71D3-7CF3-41F7-93A4-006047D78D7E}" type="datetimeFigureOut">
              <a:rPr lang="en-GB" smtClean="0"/>
              <a:pPr/>
              <a:t>02/02/2020</a:t>
            </a:fld>
            <a:endParaRPr lang="en-GB"/>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C79FB69-4285-49E3-B05F-25D90801BE69}" type="slidenum">
              <a:rPr lang="en-GB" smtClean="0"/>
              <a:pPr/>
              <a:t>‹#›</a:t>
            </a:fld>
            <a:endParaRPr lang="en-GB"/>
          </a:p>
        </p:txBody>
      </p:sp>
    </p:spTree>
    <p:extLst>
      <p:ext uri="{BB962C8B-B14F-4D97-AF65-F5344CB8AC3E}">
        <p14:creationId xmlns:p14="http://schemas.microsoft.com/office/powerpoint/2010/main" val="305403804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16632"/>
            <a:ext cx="8136904" cy="3168352"/>
          </a:xfrm>
        </p:spPr>
        <p:txBody>
          <a:bodyPr>
            <a:normAutofit fontScale="90000"/>
          </a:bodyPr>
          <a:lstStyle/>
          <a:p>
            <a:r>
              <a:rPr lang="en-GB" dirty="0"/>
              <a:t>Steering Effectiveness of Treatment for Complex Clients in an Adult Acute Mental Health Setting</a:t>
            </a:r>
          </a:p>
        </p:txBody>
      </p:sp>
      <p:sp>
        <p:nvSpPr>
          <p:cNvPr id="3" name="Subtitle 2"/>
          <p:cNvSpPr>
            <a:spLocks noGrp="1"/>
          </p:cNvSpPr>
          <p:nvPr>
            <p:ph type="subTitle" idx="1"/>
          </p:nvPr>
        </p:nvSpPr>
        <p:spPr>
          <a:xfrm>
            <a:off x="1619672" y="4221088"/>
            <a:ext cx="6400800" cy="1752600"/>
          </a:xfrm>
        </p:spPr>
        <p:txBody>
          <a:bodyPr>
            <a:normAutofit fontScale="92500" lnSpcReduction="20000"/>
          </a:bodyPr>
          <a:lstStyle/>
          <a:p>
            <a:r>
              <a:rPr lang="en-GB" sz="2800" dirty="0">
                <a:solidFill>
                  <a:srgbClr val="C00000"/>
                </a:solidFill>
              </a:rPr>
              <a:t>(Beth White, Clinical Lead OT)</a:t>
            </a:r>
          </a:p>
          <a:p>
            <a:r>
              <a:rPr lang="en-GB" sz="2800" dirty="0">
                <a:solidFill>
                  <a:srgbClr val="C00000"/>
                </a:solidFill>
              </a:rPr>
              <a:t>Alison Kane, OT</a:t>
            </a:r>
          </a:p>
          <a:p>
            <a:r>
              <a:rPr lang="en-GB" sz="2800" dirty="0">
                <a:solidFill>
                  <a:srgbClr val="C00000"/>
                </a:solidFill>
              </a:rPr>
              <a:t>Miriam Lorkins, Specialist OT</a:t>
            </a:r>
          </a:p>
          <a:p>
            <a:r>
              <a:rPr lang="en-GB" sz="2800" dirty="0"/>
              <a:t>Berrywood Hospital, NHFT</a:t>
            </a:r>
          </a:p>
        </p:txBody>
      </p:sp>
    </p:spTree>
    <p:extLst>
      <p:ext uri="{BB962C8B-B14F-4D97-AF65-F5344CB8AC3E}">
        <p14:creationId xmlns:p14="http://schemas.microsoft.com/office/powerpoint/2010/main" val="466849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336704"/>
          </a:xfrm>
        </p:spPr>
        <p:txBody>
          <a:bodyPr/>
          <a:lstStyle/>
          <a:p>
            <a:endParaRPr lang="en-GB" dirty="0"/>
          </a:p>
        </p:txBody>
      </p:sp>
      <p:sp>
        <p:nvSpPr>
          <p:cNvPr id="4" name="Text Box 2"/>
          <p:cNvSpPr txBox="1">
            <a:spLocks noChangeArrowheads="1"/>
          </p:cNvSpPr>
          <p:nvPr/>
        </p:nvSpPr>
        <p:spPr bwMode="auto">
          <a:xfrm>
            <a:off x="0" y="0"/>
            <a:ext cx="9144000" cy="6858000"/>
          </a:xfrm>
          <a:prstGeom prst="rect">
            <a:avLst/>
          </a:prstGeom>
          <a:solidFill>
            <a:srgbClr val="EDFEE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1" eaLnBrk="0" fontAlgn="base" hangingPunct="0">
              <a:spcBef>
                <a:spcPct val="0"/>
              </a:spcBef>
              <a:spcAft>
                <a:spcPts val="800"/>
              </a:spcAft>
            </a:pPr>
            <a:endParaRPr kumimoji="0" lang="en-GB" altLang="en-US" sz="400" b="1" i="0" u="none" strike="noStrike" cap="none" normalizeH="0" baseline="0" dirty="0">
              <a:ln>
                <a:noFill/>
              </a:ln>
              <a:solidFill>
                <a:schemeClr val="tx1"/>
              </a:solidFill>
              <a:effectLst/>
              <a:latin typeface="Calibri" panose="020F0502020204030204" pitchFamily="34" charset="0"/>
            </a:endParaRPr>
          </a:p>
          <a:p>
            <a:pPr lvl="1" eaLnBrk="0" fontAlgn="base" hangingPunct="0">
              <a:spcBef>
                <a:spcPct val="0"/>
              </a:spcBef>
              <a:spcAft>
                <a:spcPts val="800"/>
              </a:spcAft>
            </a:pPr>
            <a:r>
              <a:rPr kumimoji="0" lang="en-GB" altLang="en-US" b="1" i="0" u="none" strike="noStrike" cap="none" normalizeH="0" baseline="0" dirty="0">
                <a:ln>
                  <a:noFill/>
                </a:ln>
                <a:solidFill>
                  <a:schemeClr val="tx1"/>
                </a:solidFill>
                <a:effectLst/>
                <a:latin typeface="Calibri" panose="020F0502020204030204" pitchFamily="34" charset="0"/>
              </a:rPr>
              <a:t>STAGE ONE – Foundation Treatment (following assessment, week one)</a:t>
            </a:r>
          </a:p>
          <a:p>
            <a:pPr lvl="1" eaLnBrk="0" fontAlgn="base" hangingPunct="0">
              <a:spcBef>
                <a:spcPct val="0"/>
              </a:spcBef>
              <a:spcAft>
                <a:spcPts val="800"/>
              </a:spcAft>
            </a:pPr>
            <a:r>
              <a:rPr kumimoji="0" lang="en-GB" altLang="en-US" b="1" i="0" u="none" strike="noStrike" cap="none" normalizeH="0" baseline="0" dirty="0">
                <a:ln>
                  <a:noFill/>
                </a:ln>
                <a:solidFill>
                  <a:schemeClr val="tx1"/>
                </a:solidFill>
                <a:effectLst/>
                <a:latin typeface="Calibri" panose="020F0502020204030204" pitchFamily="34" charset="0"/>
              </a:rPr>
              <a:t>Expected Outcomes by end of initial treatment period: </a:t>
            </a:r>
          </a:p>
          <a:p>
            <a:pPr lvl="1" eaLnBrk="0" fontAlgn="base" hangingPunct="0">
              <a:spcBef>
                <a:spcPct val="0"/>
              </a:spcBef>
              <a:spcAft>
                <a:spcPct val="0"/>
              </a:spcAft>
              <a:buFont typeface="Symbol" panose="05050102010706020507" pitchFamily="18" charset="2"/>
              <a:buChar char="·"/>
            </a:pPr>
            <a:r>
              <a:rPr kumimoji="0" lang="en-GB" altLang="en-US" b="0" i="0" u="none" strike="noStrike" cap="none" normalizeH="0" baseline="0" dirty="0">
                <a:ln>
                  <a:noFill/>
                </a:ln>
                <a:solidFill>
                  <a:schemeClr val="tx1"/>
                </a:solidFill>
                <a:effectLst/>
                <a:latin typeface="Calibri" panose="020F0502020204030204" pitchFamily="34" charset="0"/>
              </a:rPr>
              <a:t>Will have developed a clear framework of the treatment model and expectations for self, regarding engagement in therapy and responsibility for own recovery</a:t>
            </a:r>
          </a:p>
          <a:p>
            <a:pPr lvl="1" eaLnBrk="0" fontAlgn="base" hangingPunct="0">
              <a:spcBef>
                <a:spcPct val="0"/>
              </a:spcBef>
              <a:spcAft>
                <a:spcPct val="0"/>
              </a:spcAft>
              <a:buFont typeface="Symbol" panose="05050102010706020507" pitchFamily="18" charset="2"/>
              <a:buChar char="·"/>
            </a:pPr>
            <a:r>
              <a:rPr kumimoji="0" lang="en-GB" altLang="en-US" b="0" i="0" u="none" strike="noStrike" cap="none" normalizeH="0" baseline="0" dirty="0">
                <a:ln>
                  <a:noFill/>
                </a:ln>
                <a:solidFill>
                  <a:schemeClr val="tx1"/>
                </a:solidFill>
                <a:effectLst/>
                <a:latin typeface="Calibri" panose="020F0502020204030204" pitchFamily="34" charset="0"/>
              </a:rPr>
              <a:t>Promotion of feelings of safety to enable engagement in treatment plan through therapeutic relationship, ward environment and daily structure</a:t>
            </a:r>
            <a:endParaRPr kumimoji="0" lang="en-GB" altLang="en-US" b="1" i="0" u="none" strike="noStrike" cap="none" normalizeH="0" baseline="0" dirty="0">
              <a:ln>
                <a:noFill/>
              </a:ln>
              <a:solidFill>
                <a:schemeClr val="tx1"/>
              </a:solidFill>
              <a:effectLst/>
              <a:latin typeface="Calibri" panose="020F0502020204030204" pitchFamily="34" charset="0"/>
            </a:endParaRPr>
          </a:p>
          <a:p>
            <a:pPr lvl="1" eaLnBrk="0" fontAlgn="base" hangingPunct="0">
              <a:spcBef>
                <a:spcPct val="0"/>
              </a:spcBef>
              <a:spcAft>
                <a:spcPct val="0"/>
              </a:spcAft>
              <a:buFont typeface="Symbol" panose="05050102010706020507" pitchFamily="18" charset="2"/>
              <a:buChar char="·"/>
            </a:pPr>
            <a:r>
              <a:rPr kumimoji="0" lang="en-GB" altLang="en-US" b="0" i="0" u="none" strike="noStrike" cap="none" normalizeH="0" baseline="0" dirty="0">
                <a:ln>
                  <a:noFill/>
                </a:ln>
                <a:solidFill>
                  <a:schemeClr val="tx1"/>
                </a:solidFill>
                <a:effectLst/>
                <a:latin typeface="Calibri" panose="020F0502020204030204" pitchFamily="34" charset="0"/>
              </a:rPr>
              <a:t>Strengthened existing and introduced additional strategies for emotional self-management</a:t>
            </a:r>
          </a:p>
          <a:p>
            <a:pPr lvl="1" eaLnBrk="0" fontAlgn="base" hangingPunct="0">
              <a:spcBef>
                <a:spcPct val="0"/>
              </a:spcBef>
              <a:spcAft>
                <a:spcPts val="800"/>
              </a:spcAft>
            </a:pPr>
            <a:endParaRPr kumimoji="0" lang="en-GB" altLang="en-US" b="0" i="0" u="none" strike="noStrike" cap="none" normalizeH="0" baseline="0" dirty="0">
              <a:ln>
                <a:noFill/>
              </a:ln>
              <a:solidFill>
                <a:schemeClr val="tx1"/>
              </a:solidFill>
              <a:effectLst/>
              <a:latin typeface="Calibri" panose="020F0502020204030204" pitchFamily="34" charset="0"/>
            </a:endParaRPr>
          </a:p>
          <a:p>
            <a:pPr lvl="1" eaLnBrk="0" fontAlgn="base" hangingPunct="0">
              <a:spcBef>
                <a:spcPct val="0"/>
              </a:spcBef>
              <a:spcAft>
                <a:spcPts val="800"/>
              </a:spcAft>
            </a:pPr>
            <a:r>
              <a:rPr kumimoji="0" lang="en-GB" altLang="en-US" b="1" i="0" u="none" strike="noStrike" cap="none" normalizeH="0" baseline="0" dirty="0">
                <a:ln>
                  <a:noFill/>
                </a:ln>
                <a:solidFill>
                  <a:schemeClr val="tx1"/>
                </a:solidFill>
                <a:effectLst/>
                <a:latin typeface="Calibri" panose="020F0502020204030204" pitchFamily="34" charset="0"/>
              </a:rPr>
              <a:t>Treatments</a:t>
            </a:r>
            <a:r>
              <a:rPr kumimoji="0" lang="en-GB" altLang="en-US" b="0" i="0" u="none" strike="noStrike" cap="none" normalizeH="0" baseline="0" dirty="0">
                <a:ln>
                  <a:noFill/>
                </a:ln>
                <a:solidFill>
                  <a:schemeClr val="tx1"/>
                </a:solidFill>
                <a:effectLst/>
                <a:latin typeface="Calibri" panose="020F0502020204030204" pitchFamily="34" charset="0"/>
              </a:rPr>
              <a:t>:</a:t>
            </a:r>
          </a:p>
          <a:p>
            <a:pPr lvl="1" eaLnBrk="0" fontAlgn="base" hangingPunct="0">
              <a:spcBef>
                <a:spcPct val="0"/>
              </a:spcBef>
              <a:spcAft>
                <a:spcPts val="800"/>
              </a:spcAft>
            </a:pPr>
            <a:r>
              <a:rPr kumimoji="0" lang="en-GB" altLang="en-US" b="0" i="0" u="none" strike="noStrike" cap="none" normalizeH="0" baseline="0" dirty="0">
                <a:ln>
                  <a:noFill/>
                </a:ln>
                <a:solidFill>
                  <a:schemeClr val="tx1"/>
                </a:solidFill>
                <a:effectLst/>
                <a:latin typeface="Calibri" panose="020F0502020204030204" pitchFamily="34" charset="0"/>
              </a:rPr>
              <a:t>- Daily treatment of 1:1 Mindfulness techniques</a:t>
            </a:r>
          </a:p>
          <a:p>
            <a:pPr lvl="1" eaLnBrk="0" fontAlgn="base" hangingPunct="0">
              <a:spcBef>
                <a:spcPct val="0"/>
              </a:spcBef>
              <a:spcAft>
                <a:spcPts val="800"/>
              </a:spcAft>
            </a:pPr>
            <a:r>
              <a:rPr kumimoji="0" lang="en-GB" altLang="en-US" b="0" i="0" u="none" strike="noStrike" cap="none" normalizeH="0" baseline="0" dirty="0">
                <a:ln>
                  <a:noFill/>
                </a:ln>
                <a:solidFill>
                  <a:schemeClr val="tx1"/>
                </a:solidFill>
                <a:effectLst/>
                <a:latin typeface="Calibri" panose="020F0502020204030204" pitchFamily="34" charset="0"/>
              </a:rPr>
              <a:t>- Introductory session for recovery tool (Recovery Star)</a:t>
            </a:r>
          </a:p>
          <a:p>
            <a:pPr lvl="1" eaLnBrk="0" fontAlgn="base" hangingPunct="0">
              <a:spcBef>
                <a:spcPct val="0"/>
              </a:spcBef>
              <a:spcAft>
                <a:spcPts val="800"/>
              </a:spcAft>
            </a:pPr>
            <a:r>
              <a:rPr kumimoji="0" lang="en-GB" altLang="en-US" b="0" i="0" u="none" strike="noStrike" cap="none" normalizeH="0" baseline="0" dirty="0">
                <a:ln>
                  <a:noFill/>
                </a:ln>
                <a:solidFill>
                  <a:schemeClr val="tx1"/>
                </a:solidFill>
                <a:effectLst/>
                <a:latin typeface="Calibri" panose="020F0502020204030204" pitchFamily="34" charset="0"/>
              </a:rPr>
              <a:t>- Daily activity scheduling:</a:t>
            </a:r>
          </a:p>
          <a:p>
            <a:pPr lvl="2" eaLnBrk="0" fontAlgn="base" hangingPunct="0">
              <a:spcBef>
                <a:spcPct val="0"/>
              </a:spcBef>
              <a:spcAft>
                <a:spcPct val="0"/>
              </a:spcAft>
              <a:buFont typeface="Calibri" panose="020F0502020204030204" pitchFamily="34" charset="0"/>
              <a:buChar char="-"/>
            </a:pPr>
            <a:r>
              <a:rPr kumimoji="0" lang="en-GB" altLang="en-US" b="0" i="0" u="none" strike="noStrike" cap="none" normalizeH="0" baseline="0" dirty="0">
                <a:ln>
                  <a:noFill/>
                </a:ln>
                <a:solidFill>
                  <a:schemeClr val="tx1"/>
                </a:solidFill>
                <a:effectLst/>
                <a:latin typeface="Calibri" panose="020F0502020204030204" pitchFamily="34" charset="0"/>
              </a:rPr>
              <a:t>Attend morning meeting daily, to plan daily tasks (to include normal daily structure, ward based activities / appointments </a:t>
            </a:r>
            <a:r>
              <a:rPr kumimoji="0" lang="en-GB" altLang="en-US" b="0" i="0" u="none" strike="noStrike" cap="none" normalizeH="0" baseline="0" dirty="0" err="1">
                <a:ln>
                  <a:noFill/>
                </a:ln>
                <a:solidFill>
                  <a:schemeClr val="tx1"/>
                </a:solidFill>
                <a:effectLst/>
                <a:latin typeface="Calibri" panose="020F0502020204030204" pitchFamily="34" charset="0"/>
              </a:rPr>
              <a:t>eg</a:t>
            </a:r>
            <a:r>
              <a:rPr kumimoji="0" lang="en-GB" altLang="en-US" b="0" i="0" u="none" strike="noStrike" cap="none" normalizeH="0" baseline="0" dirty="0">
                <a:ln>
                  <a:noFill/>
                </a:ln>
                <a:solidFill>
                  <a:schemeClr val="tx1"/>
                </a:solidFill>
                <a:effectLst/>
                <a:latin typeface="Calibri" panose="020F0502020204030204" pitchFamily="34" charset="0"/>
              </a:rPr>
              <a:t>. ward round etc.</a:t>
            </a:r>
          </a:p>
          <a:p>
            <a:pPr lvl="2" eaLnBrk="0" fontAlgn="base" hangingPunct="0">
              <a:spcBef>
                <a:spcPct val="0"/>
              </a:spcBef>
              <a:spcAft>
                <a:spcPct val="0"/>
              </a:spcAft>
              <a:buFont typeface="Calibri" panose="020F0502020204030204" pitchFamily="34" charset="0"/>
              <a:buChar char="-"/>
            </a:pPr>
            <a:r>
              <a:rPr kumimoji="0" lang="en-GB" altLang="en-US" b="0" i="0" u="none" strike="noStrike" cap="none" normalizeH="0" baseline="0" dirty="0">
                <a:ln>
                  <a:noFill/>
                </a:ln>
                <a:solidFill>
                  <a:schemeClr val="tx1"/>
                </a:solidFill>
                <a:effectLst/>
                <a:latin typeface="Calibri" panose="020F0502020204030204" pitchFamily="34" charset="0"/>
              </a:rPr>
              <a:t>Engage in activity once daily that utilises skills and interests identified from Recovery Star and own coping strategies in liaison with OT.</a:t>
            </a:r>
          </a:p>
          <a:p>
            <a:pPr lvl="1" eaLnBrk="0" fontAlgn="base" hangingPunct="0">
              <a:spcBef>
                <a:spcPct val="0"/>
              </a:spcBef>
              <a:spcAft>
                <a:spcPct val="0"/>
              </a:spcAft>
              <a:buFont typeface="Calibri" panose="020F0502020204030204" pitchFamily="34" charset="0"/>
              <a:buChar char="-"/>
            </a:pPr>
            <a:endParaRPr kumimoji="0" lang="en-GB" altLang="en-US" b="0" i="0" u="none" strike="noStrike" cap="none" normalizeH="0" baseline="0" dirty="0">
              <a:ln>
                <a:noFill/>
              </a:ln>
              <a:solidFill>
                <a:schemeClr val="tx1"/>
              </a:solidFill>
              <a:effectLst/>
              <a:latin typeface="Calibri" panose="020F0502020204030204" pitchFamily="34" charset="0"/>
            </a:endParaRPr>
          </a:p>
          <a:p>
            <a:pPr lvl="1" eaLnBrk="0" fontAlgn="base" hangingPunct="0">
              <a:spcBef>
                <a:spcPct val="0"/>
              </a:spcBef>
              <a:spcAft>
                <a:spcPts val="800"/>
              </a:spcAft>
            </a:pPr>
            <a:r>
              <a:rPr kumimoji="0" lang="en-GB" altLang="en-US" b="0" i="0" u="none" strike="noStrike" cap="none" normalizeH="0" baseline="0" dirty="0">
                <a:ln>
                  <a:noFill/>
                </a:ln>
                <a:solidFill>
                  <a:schemeClr val="tx1"/>
                </a:solidFill>
                <a:effectLst/>
                <a:latin typeface="Calibri" panose="020F0502020204030204" pitchFamily="34" charset="0"/>
              </a:rPr>
              <a:t>Joint working with other OTs involved in treatment to support transition and reduce attachment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20781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845" y="362992"/>
            <a:ext cx="8229600" cy="5937523"/>
          </a:xfrm>
        </p:spPr>
        <p:txBody>
          <a:bodyPr/>
          <a:lstStyle/>
          <a:p>
            <a:endParaRPr lang="en-GB" dirty="0"/>
          </a:p>
        </p:txBody>
      </p:sp>
      <p:sp>
        <p:nvSpPr>
          <p:cNvPr id="4" name="Text Box 2"/>
          <p:cNvSpPr txBox="1">
            <a:spLocks noChangeArrowheads="1"/>
          </p:cNvSpPr>
          <p:nvPr/>
        </p:nvSpPr>
        <p:spPr bwMode="auto">
          <a:xfrm>
            <a:off x="0" y="0"/>
            <a:ext cx="9144000" cy="6858000"/>
          </a:xfrm>
          <a:prstGeom prst="rect">
            <a:avLst/>
          </a:prstGeom>
          <a:solidFill>
            <a:srgbClr val="EBFF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1" eaLnBrk="0" fontAlgn="base" hangingPunct="0">
              <a:spcBef>
                <a:spcPct val="0"/>
              </a:spcBef>
              <a:spcAft>
                <a:spcPts val="800"/>
              </a:spcAft>
            </a:pPr>
            <a:endParaRPr lang="en-GB" altLang="en-US" sz="400" b="1" dirty="0">
              <a:latin typeface="Calibri" panose="020F0502020204030204" pitchFamily="34" charset="0"/>
            </a:endParaRPr>
          </a:p>
          <a:p>
            <a:pPr lvl="1" eaLnBrk="0" fontAlgn="base" hangingPunct="0">
              <a:spcBef>
                <a:spcPct val="0"/>
              </a:spcBef>
              <a:spcAft>
                <a:spcPts val="800"/>
              </a:spcAft>
            </a:pPr>
            <a:r>
              <a:rPr kumimoji="0" lang="en-GB" altLang="en-US" b="1" i="0" u="none" strike="noStrike" cap="none" normalizeH="0" baseline="0" dirty="0">
                <a:ln>
                  <a:noFill/>
                </a:ln>
                <a:solidFill>
                  <a:schemeClr val="tx1"/>
                </a:solidFill>
                <a:effectLst/>
                <a:latin typeface="Calibri" panose="020F0502020204030204" pitchFamily="34" charset="0"/>
              </a:rPr>
              <a:t>STAGE TWO – Skill building (</a:t>
            </a:r>
            <a:r>
              <a:rPr kumimoji="0" lang="en-GB" altLang="en-US" b="1" i="0" u="none" strike="noStrike" cap="none" normalizeH="0" baseline="0" dirty="0" err="1">
                <a:ln>
                  <a:noFill/>
                </a:ln>
                <a:solidFill>
                  <a:schemeClr val="tx1"/>
                </a:solidFill>
                <a:effectLst/>
                <a:latin typeface="Calibri" panose="020F0502020204030204" pitchFamily="34" charset="0"/>
              </a:rPr>
              <a:t>approx</a:t>
            </a:r>
            <a:r>
              <a:rPr kumimoji="0" lang="en-GB" altLang="en-US" b="1" i="0" u="none" strike="noStrike" cap="none" normalizeH="0" baseline="0" dirty="0">
                <a:ln>
                  <a:noFill/>
                </a:ln>
                <a:solidFill>
                  <a:schemeClr val="tx1"/>
                </a:solidFill>
                <a:effectLst/>
                <a:latin typeface="Calibri" panose="020F0502020204030204" pitchFamily="34" charset="0"/>
              </a:rPr>
              <a:t> week 2 -6, following which expectation is for independent schedule and access to identified programme treatments)</a:t>
            </a:r>
          </a:p>
          <a:p>
            <a:pPr lvl="1" eaLnBrk="0" fontAlgn="base" hangingPunct="0">
              <a:spcBef>
                <a:spcPct val="0"/>
              </a:spcBef>
              <a:spcAft>
                <a:spcPts val="800"/>
              </a:spcAft>
            </a:pPr>
            <a:r>
              <a:rPr kumimoji="0" lang="en-GB" altLang="en-US" b="1" i="0" u="none" strike="noStrike" cap="none" normalizeH="0" baseline="0" dirty="0">
                <a:ln>
                  <a:noFill/>
                </a:ln>
                <a:solidFill>
                  <a:schemeClr val="tx1"/>
                </a:solidFill>
                <a:effectLst/>
                <a:latin typeface="Calibri" panose="020F0502020204030204" pitchFamily="34" charset="0"/>
              </a:rPr>
              <a:t>Expected Outcomes: </a:t>
            </a:r>
          </a:p>
          <a:p>
            <a:pPr lvl="1" eaLnBrk="0" fontAlgn="base" hangingPunct="0">
              <a:spcBef>
                <a:spcPct val="0"/>
              </a:spcBef>
              <a:spcAft>
                <a:spcPct val="0"/>
              </a:spcAft>
              <a:buFont typeface="Symbol" panose="05050102010706020507" pitchFamily="18" charset="2"/>
              <a:buChar char="·"/>
            </a:pPr>
            <a:r>
              <a:rPr kumimoji="0" lang="en-GB" altLang="en-US" b="0" i="0" u="none" strike="noStrike" cap="none" normalizeH="0" baseline="0" dirty="0">
                <a:ln>
                  <a:noFill/>
                </a:ln>
                <a:solidFill>
                  <a:schemeClr val="tx1"/>
                </a:solidFill>
                <a:effectLst/>
                <a:latin typeface="Calibri" panose="020F0502020204030204" pitchFamily="34" charset="0"/>
              </a:rPr>
              <a:t>Will have identified helpful roles and social norms and strategies to develop these</a:t>
            </a:r>
          </a:p>
          <a:p>
            <a:pPr lvl="1" eaLnBrk="0" fontAlgn="base" hangingPunct="0">
              <a:spcBef>
                <a:spcPct val="0"/>
              </a:spcBef>
              <a:spcAft>
                <a:spcPct val="0"/>
              </a:spcAft>
              <a:buFont typeface="Symbol" panose="05050102010706020507" pitchFamily="18" charset="2"/>
              <a:buChar char="·"/>
            </a:pPr>
            <a:r>
              <a:rPr kumimoji="0" lang="en-GB" altLang="en-US" b="0" i="0" u="none" strike="noStrike" cap="none" normalizeH="0" baseline="0" dirty="0">
                <a:ln>
                  <a:noFill/>
                </a:ln>
                <a:solidFill>
                  <a:schemeClr val="tx1"/>
                </a:solidFill>
                <a:effectLst/>
                <a:latin typeface="Calibri" panose="020F0502020204030204" pitchFamily="34" charset="0"/>
              </a:rPr>
              <a:t>Will be integrating helpful coping strategies into daily structure</a:t>
            </a:r>
          </a:p>
          <a:p>
            <a:pPr lvl="1" eaLnBrk="0" fontAlgn="base" hangingPunct="0">
              <a:spcBef>
                <a:spcPct val="0"/>
              </a:spcBef>
              <a:spcAft>
                <a:spcPct val="0"/>
              </a:spcAft>
              <a:buFont typeface="Symbol" panose="05050102010706020507" pitchFamily="18" charset="2"/>
              <a:buChar char="·"/>
            </a:pPr>
            <a:r>
              <a:rPr kumimoji="0" lang="en-GB" altLang="en-US" b="0" i="0" u="none" strike="noStrike" cap="none" normalizeH="0" baseline="0" dirty="0">
                <a:ln>
                  <a:noFill/>
                </a:ln>
                <a:solidFill>
                  <a:schemeClr val="tx1"/>
                </a:solidFill>
                <a:effectLst/>
                <a:latin typeface="Calibri" panose="020F0502020204030204" pitchFamily="34" charset="0"/>
              </a:rPr>
              <a:t>Will be building confidence in life skills to develop resilience to cope in community </a:t>
            </a:r>
          </a:p>
          <a:p>
            <a:pPr lvl="1" eaLnBrk="0" fontAlgn="base" hangingPunct="0">
              <a:spcBef>
                <a:spcPct val="0"/>
              </a:spcBef>
              <a:spcAft>
                <a:spcPts val="800"/>
              </a:spcAft>
            </a:pPr>
            <a:endParaRPr kumimoji="0" lang="en-GB" altLang="en-US" b="0" i="0" u="none" strike="noStrike" cap="none" normalizeH="0" baseline="0" dirty="0">
              <a:ln>
                <a:noFill/>
              </a:ln>
              <a:solidFill>
                <a:schemeClr val="tx1"/>
              </a:solidFill>
              <a:effectLst/>
              <a:latin typeface="Calibri" panose="020F0502020204030204" pitchFamily="34" charset="0"/>
            </a:endParaRPr>
          </a:p>
          <a:p>
            <a:pPr lvl="1" eaLnBrk="0" fontAlgn="base" hangingPunct="0">
              <a:spcBef>
                <a:spcPct val="0"/>
              </a:spcBef>
            </a:pPr>
            <a:r>
              <a:rPr kumimoji="0" lang="en-GB" altLang="en-US" b="1" i="0" u="none" strike="noStrike" cap="none" normalizeH="0" baseline="0" dirty="0">
                <a:ln>
                  <a:noFill/>
                </a:ln>
                <a:solidFill>
                  <a:schemeClr val="tx1"/>
                </a:solidFill>
                <a:effectLst/>
                <a:latin typeface="Calibri" panose="020F0502020204030204" pitchFamily="34" charset="0"/>
              </a:rPr>
              <a:t>Treatments:</a:t>
            </a:r>
            <a:endParaRPr kumimoji="0" lang="en-GB" altLang="en-US" b="0" i="0" u="none" strike="noStrike" cap="none" normalizeH="0" baseline="0" dirty="0">
              <a:ln>
                <a:noFill/>
              </a:ln>
              <a:solidFill>
                <a:schemeClr val="tx1"/>
              </a:solidFill>
              <a:effectLst/>
              <a:latin typeface="Calibri" panose="020F0502020204030204" pitchFamily="34" charset="0"/>
            </a:endParaRPr>
          </a:p>
          <a:p>
            <a:pPr lvl="1" eaLnBrk="0" fontAlgn="base" hangingPunct="0"/>
            <a:r>
              <a:rPr kumimoji="0" lang="en-GB" altLang="en-US" sz="1600" b="0" i="0" u="none" strike="noStrike" cap="none" normalizeH="0" baseline="0" dirty="0">
                <a:ln>
                  <a:noFill/>
                </a:ln>
                <a:solidFill>
                  <a:schemeClr val="tx1"/>
                </a:solidFill>
                <a:effectLst/>
                <a:latin typeface="Calibri" panose="020F0502020204030204" pitchFamily="34" charset="0"/>
              </a:rPr>
              <a:t>- </a:t>
            </a:r>
            <a:r>
              <a:rPr kumimoji="0" lang="en-GB" altLang="en-US" b="0" i="0" u="none" strike="noStrike" cap="none" normalizeH="0" baseline="0" dirty="0">
                <a:ln>
                  <a:noFill/>
                </a:ln>
                <a:solidFill>
                  <a:schemeClr val="tx1"/>
                </a:solidFill>
                <a:effectLst/>
                <a:latin typeface="Calibri" panose="020F0502020204030204" pitchFamily="34" charset="0"/>
              </a:rPr>
              <a:t>Practical psycho-education (individual and/or group work) once weekly</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Relaxation (programme to include tense and release, autogenic, guided imagery, Tai Chi, self soothe massage)</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Tai Chi exercise group daily using Mindfulness strategies</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Mindfulness independent practice with minimal therapist input</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Physical exercise (available daily, client to independently schedule)</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Activity scheduling (independent with minimal therapist support)</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Recovery tool (1:1 weekly session)</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Skill focused therapy (skills identified in foundation treatment) - individual supported therapy leading to role and social norms i.e. producing quality products for shop)</a:t>
            </a:r>
          </a:p>
          <a:p>
            <a:pPr lvl="1" eaLnBrk="0" fontAlgn="base" hangingPunct="0">
              <a:spcBef>
                <a:spcPts val="600"/>
              </a:spcBef>
            </a:pPr>
            <a:r>
              <a:rPr kumimoji="0" lang="en-GB" altLang="en-US" b="0" i="0" u="none" strike="noStrike" cap="none" normalizeH="0" baseline="0" dirty="0">
                <a:ln>
                  <a:noFill/>
                </a:ln>
                <a:solidFill>
                  <a:schemeClr val="tx1"/>
                </a:solidFill>
                <a:effectLst/>
                <a:latin typeface="Calibri" panose="020F0502020204030204" pitchFamily="34" charset="0"/>
              </a:rPr>
              <a:t>- Community access through therapist assisted treatments: one to identify community resources and maximum of two to facilitate access to community resources</a:t>
            </a:r>
          </a:p>
          <a:p>
            <a:pPr lvl="1" eaLnBrk="0" fontAlgn="base" hangingPunct="0">
              <a:spcBef>
                <a:spcPts val="600"/>
              </a:spcBef>
            </a:pPr>
            <a:endParaRPr kumimoji="0" lang="en-GB" altLang="en-US" b="0" i="0" u="none" strike="noStrike" cap="none" normalizeH="0" baseline="0" dirty="0">
              <a:ln>
                <a:noFill/>
              </a:ln>
              <a:solidFill>
                <a:schemeClr val="tx1"/>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ts val="800"/>
              </a:spcAft>
              <a:buClrTx/>
              <a:buSzTx/>
              <a:buFontTx/>
              <a:buNone/>
              <a:tabLst/>
            </a:pPr>
            <a:endParaRPr kumimoji="0" lang="en-GB" altLang="en-US" sz="600" b="0" i="0" u="none" strike="noStrike" cap="none" normalizeH="0" baseline="0" dirty="0">
              <a:ln>
                <a:noFill/>
              </a:ln>
              <a:solidFill>
                <a:schemeClr val="tx1"/>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81658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692696"/>
            <a:ext cx="7128792" cy="1728192"/>
          </a:xfrm>
        </p:spPr>
        <p:txBody>
          <a:bodyPr>
            <a:normAutofit/>
          </a:bodyPr>
          <a:lstStyle/>
          <a:p>
            <a:pPr algn="ctr"/>
            <a:r>
              <a:rPr lang="en-GB" dirty="0"/>
              <a:t>Benefits for the service user,</a:t>
            </a:r>
            <a:br>
              <a:rPr lang="en-GB" dirty="0"/>
            </a:br>
            <a:r>
              <a:rPr lang="en-GB" dirty="0"/>
              <a:t>therapy staff and service</a:t>
            </a:r>
          </a:p>
        </p:txBody>
      </p:sp>
      <p:sp>
        <p:nvSpPr>
          <p:cNvPr id="3" name="Content Placeholder 2"/>
          <p:cNvSpPr>
            <a:spLocks noGrp="1"/>
          </p:cNvSpPr>
          <p:nvPr>
            <p:ph idx="1"/>
          </p:nvPr>
        </p:nvSpPr>
        <p:spPr>
          <a:xfrm>
            <a:off x="1691680" y="3501008"/>
            <a:ext cx="7128792" cy="1473027"/>
          </a:xfrm>
        </p:spPr>
        <p:txBody>
          <a:bodyPr>
            <a:normAutofit fontScale="92500"/>
          </a:bodyPr>
          <a:lstStyle/>
          <a:p>
            <a:pPr marL="0" indent="0">
              <a:buNone/>
            </a:pPr>
            <a:r>
              <a:rPr lang="en-GB" b="1" i="1" dirty="0">
                <a:solidFill>
                  <a:srgbClr val="C00000"/>
                </a:solidFill>
              </a:rPr>
              <a:t>NEW!!</a:t>
            </a:r>
          </a:p>
          <a:p>
            <a:pPr marL="0" indent="0" algn="ctr">
              <a:buNone/>
            </a:pPr>
            <a:r>
              <a:rPr lang="en-GB" sz="2400" dirty="0">
                <a:latin typeface="Gadugi" panose="020B0502040204020203" pitchFamily="34" charset="0"/>
              </a:rPr>
              <a:t>The </a:t>
            </a:r>
            <a:r>
              <a:rPr lang="en-GB" sz="2400" dirty="0" err="1">
                <a:latin typeface="Gadugi" panose="020B0502040204020203" pitchFamily="34" charset="0"/>
              </a:rPr>
              <a:t>Vona</a:t>
            </a:r>
            <a:r>
              <a:rPr lang="en-GB" sz="2400" dirty="0">
                <a:latin typeface="Gadugi" panose="020B0502040204020203" pitchFamily="34" charset="0"/>
              </a:rPr>
              <a:t> du </a:t>
            </a:r>
            <a:r>
              <a:rPr lang="en-GB" sz="2400" dirty="0" err="1">
                <a:latin typeface="Gadugi" panose="020B0502040204020203" pitchFamily="34" charset="0"/>
              </a:rPr>
              <a:t>Toit</a:t>
            </a:r>
            <a:r>
              <a:rPr lang="en-GB" sz="2400" dirty="0">
                <a:latin typeface="Gadugi" panose="020B0502040204020203" pitchFamily="34" charset="0"/>
              </a:rPr>
              <a:t> Model of Creative Ability:</a:t>
            </a:r>
          </a:p>
          <a:p>
            <a:pPr marL="0" indent="0" algn="ctr">
              <a:buNone/>
            </a:pPr>
            <a:r>
              <a:rPr lang="en-GB" sz="2400" dirty="0">
                <a:latin typeface="Gadugi" panose="020B0502040204020203" pitchFamily="34" charset="0"/>
              </a:rPr>
              <a:t>A Practical Guide for Acute Mental Health OT Practice </a:t>
            </a:r>
          </a:p>
        </p:txBody>
      </p:sp>
    </p:spTree>
    <p:extLst>
      <p:ext uri="{BB962C8B-B14F-4D97-AF65-F5344CB8AC3E}">
        <p14:creationId xmlns:p14="http://schemas.microsoft.com/office/powerpoint/2010/main" val="239563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p:cNvSpPr>
            <a:spLocks noGrp="1"/>
          </p:cNvSpPr>
          <p:nvPr>
            <p:ph idx="1"/>
          </p:nvPr>
        </p:nvSpPr>
        <p:spPr>
          <a:xfrm>
            <a:off x="1942415" y="1700808"/>
            <a:ext cx="6591985" cy="5040560"/>
          </a:xfrm>
        </p:spPr>
        <p:txBody>
          <a:bodyPr>
            <a:noAutofit/>
          </a:bodyPr>
          <a:lstStyle/>
          <a:p>
            <a:r>
              <a:rPr lang="en-GB" sz="2400" dirty="0"/>
              <a:t>Why it is helpful to have care plan templates?</a:t>
            </a:r>
          </a:p>
          <a:p>
            <a:pPr marL="0" indent="0">
              <a:buNone/>
            </a:pPr>
            <a:endParaRPr lang="en-GB" sz="200" dirty="0"/>
          </a:p>
          <a:p>
            <a:r>
              <a:rPr lang="en-GB" sz="2400" dirty="0"/>
              <a:t>Can you still have client-centred care plans when using templates?</a:t>
            </a:r>
          </a:p>
          <a:p>
            <a:pPr marL="0" indent="0">
              <a:buNone/>
            </a:pPr>
            <a:endParaRPr lang="en-GB" sz="200" dirty="0"/>
          </a:p>
          <a:p>
            <a:r>
              <a:rPr lang="en-GB" sz="2400" dirty="0"/>
              <a:t>How care plan templates can be structured to meet the needs of a MH inpatient population</a:t>
            </a:r>
          </a:p>
          <a:p>
            <a:pPr marL="0" indent="0">
              <a:buNone/>
            </a:pPr>
            <a:endParaRPr lang="en-GB" sz="200" dirty="0"/>
          </a:p>
          <a:p>
            <a:r>
              <a:rPr lang="en-GB" sz="2400" dirty="0"/>
              <a:t>AMH OT templates</a:t>
            </a:r>
          </a:p>
          <a:p>
            <a:pPr marL="0" indent="0">
              <a:buNone/>
            </a:pPr>
            <a:endParaRPr lang="en-GB" sz="200" dirty="0"/>
          </a:p>
          <a:p>
            <a:r>
              <a:rPr lang="en-GB" sz="2400" dirty="0"/>
              <a:t>A closer look: Non-Psychotic Challenging and Chaotic Disorders</a:t>
            </a:r>
          </a:p>
        </p:txBody>
      </p:sp>
    </p:spTree>
    <p:extLst>
      <p:ext uri="{BB962C8B-B14F-4D97-AF65-F5344CB8AC3E}">
        <p14:creationId xmlns:p14="http://schemas.microsoft.com/office/powerpoint/2010/main" val="4122374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Have Care Plan Templates?</a:t>
            </a:r>
          </a:p>
        </p:txBody>
      </p:sp>
      <p:sp>
        <p:nvSpPr>
          <p:cNvPr id="3" name="Content Placeholder 2"/>
          <p:cNvSpPr>
            <a:spLocks noGrp="1"/>
          </p:cNvSpPr>
          <p:nvPr>
            <p:ph idx="1"/>
          </p:nvPr>
        </p:nvSpPr>
        <p:spPr>
          <a:xfrm>
            <a:off x="1945200" y="2132856"/>
            <a:ext cx="7019288" cy="4536504"/>
          </a:xfrm>
        </p:spPr>
        <p:txBody>
          <a:bodyPr>
            <a:normAutofit/>
          </a:bodyPr>
          <a:lstStyle/>
          <a:p>
            <a:pPr marL="0" indent="0">
              <a:buNone/>
            </a:pPr>
            <a:r>
              <a:rPr lang="en-GB" sz="2400" dirty="0"/>
              <a:t>A universal service that provides for all?</a:t>
            </a:r>
          </a:p>
          <a:p>
            <a:pPr marL="0" indent="0" algn="ctr">
              <a:buNone/>
            </a:pPr>
            <a:endParaRPr lang="en-GB" sz="200" dirty="0"/>
          </a:p>
          <a:p>
            <a:pPr marL="0" indent="0">
              <a:buNone/>
            </a:pPr>
            <a:r>
              <a:rPr lang="en-GB" sz="2400" dirty="0"/>
              <a:t>Challenges of working in an acute MH inpatient service:</a:t>
            </a:r>
          </a:p>
          <a:p>
            <a:pPr>
              <a:lnSpc>
                <a:spcPct val="110000"/>
              </a:lnSpc>
            </a:pPr>
            <a:r>
              <a:rPr lang="en-GB" sz="2400" dirty="0"/>
              <a:t>Broad range of diagnoses and people are acutely unwell</a:t>
            </a:r>
          </a:p>
          <a:p>
            <a:pPr>
              <a:lnSpc>
                <a:spcPct val="150000"/>
              </a:lnSpc>
            </a:pPr>
            <a:r>
              <a:rPr lang="en-GB" sz="2400" dirty="0"/>
              <a:t>Quick turn around of clients</a:t>
            </a:r>
          </a:p>
          <a:p>
            <a:pPr>
              <a:lnSpc>
                <a:spcPct val="150000"/>
              </a:lnSpc>
            </a:pPr>
            <a:r>
              <a:rPr lang="en-GB" sz="2400" dirty="0"/>
              <a:t>Discharge pressure</a:t>
            </a:r>
          </a:p>
          <a:p>
            <a:pPr>
              <a:lnSpc>
                <a:spcPct val="150000"/>
              </a:lnSpc>
            </a:pPr>
            <a:r>
              <a:rPr lang="en-GB" sz="2400" dirty="0"/>
              <a:t>Limited staff</a:t>
            </a:r>
          </a:p>
          <a:p>
            <a:endParaRPr lang="en-GB" dirty="0"/>
          </a:p>
        </p:txBody>
      </p:sp>
    </p:spTree>
    <p:extLst>
      <p:ext uri="{BB962C8B-B14F-4D97-AF65-F5344CB8AC3E}">
        <p14:creationId xmlns:p14="http://schemas.microsoft.com/office/powerpoint/2010/main" val="527075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 the Patient at the Centre?</a:t>
            </a:r>
          </a:p>
        </p:txBody>
      </p:sp>
      <p:sp>
        <p:nvSpPr>
          <p:cNvPr id="3" name="Content Placeholder 2"/>
          <p:cNvSpPr>
            <a:spLocks noGrp="1"/>
          </p:cNvSpPr>
          <p:nvPr>
            <p:ph idx="1"/>
          </p:nvPr>
        </p:nvSpPr>
        <p:spPr>
          <a:xfrm>
            <a:off x="1945200" y="2276872"/>
            <a:ext cx="6741599" cy="3849291"/>
          </a:xfrm>
        </p:spPr>
        <p:txBody>
          <a:bodyPr>
            <a:normAutofit/>
          </a:bodyPr>
          <a:lstStyle/>
          <a:p>
            <a:pPr>
              <a:lnSpc>
                <a:spcPct val="200000"/>
              </a:lnSpc>
            </a:pPr>
            <a:r>
              <a:rPr lang="en-GB" sz="2400" dirty="0"/>
              <a:t>Quantity versus quality</a:t>
            </a:r>
          </a:p>
          <a:p>
            <a:pPr marL="0" indent="0">
              <a:lnSpc>
                <a:spcPct val="200000"/>
              </a:lnSpc>
              <a:buNone/>
            </a:pPr>
            <a:endParaRPr lang="en-GB" sz="200" dirty="0"/>
          </a:p>
          <a:p>
            <a:r>
              <a:rPr lang="en-GB" sz="2400" dirty="0"/>
              <a:t>Using care plan template to enable consistency in treatment provision</a:t>
            </a:r>
          </a:p>
          <a:p>
            <a:pPr>
              <a:lnSpc>
                <a:spcPct val="200000"/>
              </a:lnSpc>
            </a:pPr>
            <a:r>
              <a:rPr lang="en-GB" sz="2400" dirty="0"/>
              <a:t>Individualised</a:t>
            </a:r>
          </a:p>
        </p:txBody>
      </p:sp>
    </p:spTree>
    <p:extLst>
      <p:ext uri="{BB962C8B-B14F-4D97-AF65-F5344CB8AC3E}">
        <p14:creationId xmlns:p14="http://schemas.microsoft.com/office/powerpoint/2010/main" val="494146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noChangeAspect="1"/>
          </p:cNvGraphicFramePr>
          <p:nvPr>
            <p:ph idx="1"/>
            <p:extLst>
              <p:ext uri="{D42A27DB-BD31-4B8C-83A1-F6EECF244321}">
                <p14:modId xmlns:p14="http://schemas.microsoft.com/office/powerpoint/2010/main" val="369738570"/>
              </p:ext>
            </p:extLst>
          </p:nvPr>
        </p:nvGraphicFramePr>
        <p:xfrm>
          <a:off x="-108520" y="0"/>
          <a:ext cx="10431046" cy="6858000"/>
        </p:xfrm>
        <a:graphic>
          <a:graphicData uri="http://schemas.openxmlformats.org/presentationml/2006/ole">
            <mc:AlternateContent xmlns:mc="http://schemas.openxmlformats.org/markup-compatibility/2006">
              <mc:Choice xmlns:v="urn:schemas-microsoft-com:vml" Requires="v">
                <p:oleObj spid="_x0000_s4111" name="Document" r:id="rId3" imgW="10676393" imgH="6849622" progId="Word.Document.8">
                  <p:embed/>
                </p:oleObj>
              </mc:Choice>
              <mc:Fallback>
                <p:oleObj name="Document" r:id="rId3" imgW="10676393" imgH="6849622" progId="Word.Document.8">
                  <p:embed/>
                  <p:pic>
                    <p:nvPicPr>
                      <p:cNvPr id="0" name="Picture 1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20" y="0"/>
                        <a:ext cx="10431046"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96395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7704" y="764704"/>
            <a:ext cx="6741599" cy="4929411"/>
          </a:xfrm>
        </p:spPr>
        <p:txBody>
          <a:bodyPr/>
          <a:lstStyle/>
          <a:p>
            <a:r>
              <a:rPr lang="en-GB" sz="2400" dirty="0"/>
              <a:t>Realistic treatments</a:t>
            </a:r>
          </a:p>
          <a:p>
            <a:pPr marL="0" indent="0">
              <a:buNone/>
            </a:pPr>
            <a:endParaRPr lang="en-GB" sz="2400" dirty="0"/>
          </a:p>
          <a:p>
            <a:r>
              <a:rPr lang="en-GB" sz="2400" dirty="0"/>
              <a:t>Consistency in treatment throughout admission</a:t>
            </a:r>
          </a:p>
          <a:p>
            <a:pPr marL="0" indent="0">
              <a:buNone/>
            </a:pPr>
            <a:endParaRPr lang="en-GB" sz="2400" dirty="0"/>
          </a:p>
          <a:p>
            <a:r>
              <a:rPr lang="en-GB" sz="2400" dirty="0"/>
              <a:t>Guidance for staff</a:t>
            </a:r>
          </a:p>
          <a:p>
            <a:pPr marL="0" indent="0">
              <a:buNone/>
            </a:pPr>
            <a:endParaRPr lang="en-GB" sz="2400" dirty="0"/>
          </a:p>
          <a:p>
            <a:r>
              <a:rPr lang="en-GB" sz="2400" dirty="0"/>
              <a:t>Enhances staff skill level</a:t>
            </a:r>
          </a:p>
          <a:p>
            <a:endParaRPr lang="en-GB" dirty="0"/>
          </a:p>
        </p:txBody>
      </p:sp>
    </p:spTree>
    <p:extLst>
      <p:ext uri="{BB962C8B-B14F-4D97-AF65-F5344CB8AC3E}">
        <p14:creationId xmlns:p14="http://schemas.microsoft.com/office/powerpoint/2010/main" val="816710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620688"/>
            <a:ext cx="8136904" cy="6093296"/>
          </a:xfrm>
        </p:spPr>
        <p:txBody>
          <a:bodyPr>
            <a:normAutofit fontScale="92500" lnSpcReduction="20000"/>
          </a:bodyPr>
          <a:lstStyle/>
          <a:p>
            <a:pPr marL="0" indent="0">
              <a:buNone/>
            </a:pPr>
            <a:r>
              <a:rPr lang="en-GB" dirty="0"/>
              <a:t>	</a:t>
            </a:r>
            <a:r>
              <a:rPr lang="en-GB" sz="2400" dirty="0"/>
              <a:t>12 Templates</a:t>
            </a:r>
          </a:p>
          <a:p>
            <a:pPr marL="0" indent="0">
              <a:buNone/>
            </a:pPr>
            <a:endParaRPr lang="en-GB" sz="600" dirty="0"/>
          </a:p>
          <a:p>
            <a:pPr lvl="2">
              <a:spcBef>
                <a:spcPts val="1200"/>
              </a:spcBef>
            </a:pPr>
            <a:r>
              <a:rPr lang="en-GB" sz="1900" dirty="0"/>
              <a:t>Non-psychotic - Severe (4)</a:t>
            </a:r>
          </a:p>
          <a:p>
            <a:pPr lvl="2">
              <a:spcBef>
                <a:spcPts val="1200"/>
              </a:spcBef>
            </a:pPr>
            <a:r>
              <a:rPr lang="en-GB" sz="1900" dirty="0"/>
              <a:t>Non-psychotic - Very Severe (5)</a:t>
            </a:r>
          </a:p>
          <a:p>
            <a:pPr lvl="2">
              <a:spcBef>
                <a:spcPts val="1200"/>
              </a:spcBef>
            </a:pPr>
            <a:r>
              <a:rPr lang="en-GB" sz="1900" dirty="0"/>
              <a:t>Moderate to Severe Difficult to Treat (6)</a:t>
            </a:r>
          </a:p>
          <a:p>
            <a:pPr lvl="2">
              <a:spcBef>
                <a:spcPts val="1200"/>
              </a:spcBef>
            </a:pPr>
            <a:r>
              <a:rPr lang="en-GB" sz="1900" dirty="0"/>
              <a:t>Non-Psychotic Challenging and Chaotic Disorders (8)</a:t>
            </a:r>
          </a:p>
          <a:p>
            <a:pPr lvl="2">
              <a:spcBef>
                <a:spcPts val="1200"/>
              </a:spcBef>
            </a:pPr>
            <a:r>
              <a:rPr lang="en-GB" sz="1900" dirty="0"/>
              <a:t>First Episode Psychosis (9)</a:t>
            </a:r>
          </a:p>
          <a:p>
            <a:pPr lvl="2">
              <a:spcBef>
                <a:spcPts val="1200"/>
              </a:spcBef>
            </a:pPr>
            <a:r>
              <a:rPr lang="en-GB" sz="1900" dirty="0"/>
              <a:t>Ongoing or Recurrent Psychosis - High Disability (12)</a:t>
            </a:r>
          </a:p>
          <a:p>
            <a:pPr lvl="2">
              <a:spcBef>
                <a:spcPts val="1200"/>
              </a:spcBef>
            </a:pPr>
            <a:r>
              <a:rPr lang="en-GB" sz="1900" dirty="0"/>
              <a:t>Ongoing or Recurrent Psychosis - High Symptoms/High Disability (13)</a:t>
            </a:r>
          </a:p>
          <a:p>
            <a:pPr lvl="2">
              <a:spcBef>
                <a:spcPts val="1200"/>
              </a:spcBef>
            </a:pPr>
            <a:r>
              <a:rPr lang="en-GB" sz="1900" dirty="0"/>
              <a:t>Psychotic Crisis (14)</a:t>
            </a:r>
          </a:p>
          <a:p>
            <a:pPr lvl="2">
              <a:spcBef>
                <a:spcPts val="1200"/>
              </a:spcBef>
            </a:pPr>
            <a:r>
              <a:rPr lang="en-GB" sz="1900" dirty="0"/>
              <a:t>Severe Psychotic Depression (15)</a:t>
            </a:r>
          </a:p>
          <a:p>
            <a:pPr lvl="2">
              <a:spcBef>
                <a:spcPts val="1200"/>
              </a:spcBef>
            </a:pPr>
            <a:r>
              <a:rPr lang="en-GB" sz="1900" dirty="0"/>
              <a:t>Dual Diagnosis (16)</a:t>
            </a:r>
          </a:p>
          <a:p>
            <a:pPr lvl="2">
              <a:spcBef>
                <a:spcPts val="1200"/>
              </a:spcBef>
            </a:pPr>
            <a:r>
              <a:rPr lang="en-GB" sz="1900" dirty="0"/>
              <a:t>Psychosis and Effective Disorder Difficult to Engage (17)</a:t>
            </a:r>
          </a:p>
          <a:p>
            <a:pPr lvl="2">
              <a:spcBef>
                <a:spcPts val="1200"/>
              </a:spcBef>
            </a:pPr>
            <a:r>
              <a:rPr lang="en-GB" sz="1900" dirty="0"/>
              <a:t>Cognitive Impairment/Dementia Complicated - Moderate Need (19)</a:t>
            </a:r>
          </a:p>
          <a:p>
            <a:pPr marL="914400" lvl="2" indent="0">
              <a:buNone/>
            </a:pPr>
            <a:endParaRPr lang="en-GB" sz="600" dirty="0"/>
          </a:p>
          <a:p>
            <a:pPr marL="0" indent="0">
              <a:buNone/>
            </a:pPr>
            <a:r>
              <a:rPr lang="en-GB" sz="2400" dirty="0"/>
              <a:t>	Specific treatment guidance</a:t>
            </a:r>
          </a:p>
        </p:txBody>
      </p:sp>
    </p:spTree>
    <p:extLst>
      <p:ext uri="{BB962C8B-B14F-4D97-AF65-F5344CB8AC3E}">
        <p14:creationId xmlns:p14="http://schemas.microsoft.com/office/powerpoint/2010/main" val="3209056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260648"/>
            <a:ext cx="7019286" cy="1224136"/>
          </a:xfrm>
        </p:spPr>
        <p:txBody>
          <a:bodyPr>
            <a:normAutofit/>
          </a:bodyPr>
          <a:lstStyle/>
          <a:p>
            <a:r>
              <a:rPr lang="en-GB" dirty="0"/>
              <a:t>Non-Psychotic Challenging and Chaotic Disorders</a:t>
            </a:r>
          </a:p>
        </p:txBody>
      </p:sp>
      <p:sp>
        <p:nvSpPr>
          <p:cNvPr id="3" name="Content Placeholder 2"/>
          <p:cNvSpPr>
            <a:spLocks noGrp="1"/>
          </p:cNvSpPr>
          <p:nvPr>
            <p:ph idx="1"/>
          </p:nvPr>
        </p:nvSpPr>
        <p:spPr>
          <a:xfrm>
            <a:off x="1547664" y="1844824"/>
            <a:ext cx="7416823" cy="4896544"/>
          </a:xfrm>
        </p:spPr>
        <p:txBody>
          <a:bodyPr>
            <a:normAutofit/>
          </a:bodyPr>
          <a:lstStyle/>
          <a:p>
            <a:pPr marL="0" indent="0">
              <a:buNone/>
            </a:pPr>
            <a:r>
              <a:rPr lang="en-GB" sz="2400" dirty="0"/>
              <a:t>Templates are informed by:</a:t>
            </a:r>
          </a:p>
          <a:p>
            <a:pPr marL="0" indent="0">
              <a:buNone/>
            </a:pPr>
            <a:endParaRPr lang="en-GB" sz="800" dirty="0"/>
          </a:p>
          <a:p>
            <a:pPr marL="914400" lvl="1" indent="-514350">
              <a:lnSpc>
                <a:spcPct val="150000"/>
              </a:lnSpc>
              <a:buFont typeface="+mj-lt"/>
              <a:buAutoNum type="arabicPeriod"/>
            </a:pPr>
            <a:r>
              <a:rPr lang="en-GB" sz="2400" dirty="0"/>
              <a:t>Diagnosis</a:t>
            </a:r>
          </a:p>
          <a:p>
            <a:pPr marL="914400" lvl="1" indent="-514350">
              <a:lnSpc>
                <a:spcPct val="150000"/>
              </a:lnSpc>
              <a:buFont typeface="+mj-lt"/>
              <a:buAutoNum type="arabicPeriod"/>
            </a:pPr>
            <a:r>
              <a:rPr lang="en-GB" sz="2400" dirty="0" err="1"/>
              <a:t>VdT</a:t>
            </a:r>
            <a:r>
              <a:rPr lang="en-GB" sz="2400" dirty="0"/>
              <a:t> Model of Creative Ability </a:t>
            </a:r>
          </a:p>
          <a:p>
            <a:pPr marL="914400" lvl="1" indent="-514350">
              <a:buFont typeface="+mj-lt"/>
              <a:buAutoNum type="arabicPeriod"/>
            </a:pPr>
            <a:r>
              <a:rPr lang="en-GB" sz="2400" dirty="0"/>
              <a:t>Service pathways/structures and available resources</a:t>
            </a:r>
          </a:p>
          <a:p>
            <a:pPr marL="0" indent="0">
              <a:buNone/>
            </a:pPr>
            <a:endParaRPr lang="en-GB" sz="800" dirty="0"/>
          </a:p>
          <a:p>
            <a:pPr marL="0" indent="0">
              <a:buNone/>
            </a:pPr>
            <a:r>
              <a:rPr lang="en-GB" sz="2400" dirty="0"/>
              <a:t>Templates provide framework for individualised treatment planning</a:t>
            </a:r>
          </a:p>
        </p:txBody>
      </p:sp>
    </p:spTree>
    <p:extLst>
      <p:ext uri="{BB962C8B-B14F-4D97-AF65-F5344CB8AC3E}">
        <p14:creationId xmlns:p14="http://schemas.microsoft.com/office/powerpoint/2010/main" val="2066959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217356198"/>
              </p:ext>
            </p:extLst>
          </p:nvPr>
        </p:nvGraphicFramePr>
        <p:xfrm>
          <a:off x="-6565" y="0"/>
          <a:ext cx="10047683" cy="6858000"/>
        </p:xfrm>
        <a:graphic>
          <a:graphicData uri="http://schemas.openxmlformats.org/presentationml/2006/ole">
            <mc:AlternateContent xmlns:mc="http://schemas.openxmlformats.org/markup-compatibility/2006">
              <mc:Choice xmlns:v="urn:schemas-microsoft-com:vml" Requires="v">
                <p:oleObj spid="_x0000_s1044" name="Document" r:id="rId4" imgW="10695471" imgH="7114122" progId="Word.Document.8">
                  <p:embed/>
                </p:oleObj>
              </mc:Choice>
              <mc:Fallback>
                <p:oleObj name="Document" r:id="rId4" imgW="10695471" imgH="7114122" progId="Word.Document.8">
                  <p:embed/>
                  <p:pic>
                    <p:nvPicPr>
                      <p:cNvPr id="0" name="Picture 19"/>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65" y="0"/>
                        <a:ext cx="10047683"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89118246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TM10001103[[fn=Headlines]]</Template>
  <TotalTime>178</TotalTime>
  <Words>1596</Words>
  <Application>Microsoft Office PowerPoint</Application>
  <PresentationFormat>On-screen Show (4:3)</PresentationFormat>
  <Paragraphs>172</Paragraphs>
  <Slides>12</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0" baseType="lpstr">
      <vt:lpstr>Arial</vt:lpstr>
      <vt:lpstr>Calibri</vt:lpstr>
      <vt:lpstr>Century Gothic</vt:lpstr>
      <vt:lpstr>Gadugi</vt:lpstr>
      <vt:lpstr>Symbol</vt:lpstr>
      <vt:lpstr>Wingdings 3</vt:lpstr>
      <vt:lpstr>Wisp</vt:lpstr>
      <vt:lpstr>Document</vt:lpstr>
      <vt:lpstr>Steering Effectiveness of Treatment for Complex Clients in an Adult Acute Mental Health Setting</vt:lpstr>
      <vt:lpstr>Overview</vt:lpstr>
      <vt:lpstr>Why Have Care Plan Templates?</vt:lpstr>
      <vt:lpstr>Is the Patient at the Centre?</vt:lpstr>
      <vt:lpstr>PowerPoint Presentation</vt:lpstr>
      <vt:lpstr>PowerPoint Presentation</vt:lpstr>
      <vt:lpstr>PowerPoint Presentation</vt:lpstr>
      <vt:lpstr>Non-Psychotic Challenging and Chaotic Disorders</vt:lpstr>
      <vt:lpstr>PowerPoint Presentation</vt:lpstr>
      <vt:lpstr>PowerPoint Presentation</vt:lpstr>
      <vt:lpstr>PowerPoint Presentation</vt:lpstr>
      <vt:lpstr>Benefits for the service user, therapy staff and service</vt:lpstr>
    </vt:vector>
  </TitlesOfParts>
  <Company>NHFT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Steering Effectiveness of Treatment for Complex Clients in an Acute Adult Mental Health Environment</dc:title>
  <dc:creator>BWhite</dc:creator>
  <cp:lastModifiedBy>Louise Jeffries</cp:lastModifiedBy>
  <cp:revision>26</cp:revision>
  <dcterms:created xsi:type="dcterms:W3CDTF">2015-06-12T14:00:48Z</dcterms:created>
  <dcterms:modified xsi:type="dcterms:W3CDTF">2020-02-02T10:17:38Z</dcterms:modified>
</cp:coreProperties>
</file>