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0"/>
  </p:notesMasterIdLst>
  <p:handoutMasterIdLst>
    <p:handoutMasterId r:id="rId21"/>
  </p:handoutMasterIdLst>
  <p:sldIdLst>
    <p:sldId id="256" r:id="rId2"/>
    <p:sldId id="274" r:id="rId3"/>
    <p:sldId id="275" r:id="rId4"/>
    <p:sldId id="266" r:id="rId5"/>
    <p:sldId id="260" r:id="rId6"/>
    <p:sldId id="257" r:id="rId7"/>
    <p:sldId id="259" r:id="rId8"/>
    <p:sldId id="263" r:id="rId9"/>
    <p:sldId id="261" r:id="rId10"/>
    <p:sldId id="264" r:id="rId11"/>
    <p:sldId id="262" r:id="rId12"/>
    <p:sldId id="265" r:id="rId13"/>
    <p:sldId id="273" r:id="rId14"/>
    <p:sldId id="281" r:id="rId15"/>
    <p:sldId id="277" r:id="rId16"/>
    <p:sldId id="278" r:id="rId17"/>
    <p:sldId id="279" r:id="rId18"/>
    <p:sldId id="280" r:id="rId19"/>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99" autoAdjust="0"/>
    <p:restoredTop sz="94660"/>
  </p:normalViewPr>
  <p:slideViewPr>
    <p:cSldViewPr>
      <p:cViewPr varScale="1">
        <p:scale>
          <a:sx n="84" d="100"/>
          <a:sy n="84" d="100"/>
        </p:scale>
        <p:origin x="-1243"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defTabSz="939800" eaLnBrk="1" hangingPunct="1">
              <a:defRPr sz="1200"/>
            </a:lvl1pPr>
          </a:lstStyle>
          <a:p>
            <a:pPr>
              <a:defRPr/>
            </a:pPr>
            <a:endParaRPr lang="en-US"/>
          </a:p>
        </p:txBody>
      </p:sp>
      <p:sp>
        <p:nvSpPr>
          <p:cNvPr id="71683" name="Rectangle 3"/>
          <p:cNvSpPr>
            <a:spLocks noGrp="1" noChangeArrowheads="1"/>
          </p:cNvSpPr>
          <p:nvPr>
            <p:ph type="dt" sz="quarter" idx="1"/>
          </p:nvPr>
        </p:nvSpPr>
        <p:spPr bwMode="auto">
          <a:xfrm>
            <a:off x="4014788"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defTabSz="939800" eaLnBrk="1" hangingPunct="1">
              <a:defRPr sz="1200"/>
            </a:lvl1pPr>
          </a:lstStyle>
          <a:p>
            <a:pPr>
              <a:defRPr/>
            </a:pPr>
            <a:endParaRPr lang="en-US"/>
          </a:p>
        </p:txBody>
      </p:sp>
      <p:sp>
        <p:nvSpPr>
          <p:cNvPr id="71684" name="Rectangle 4"/>
          <p:cNvSpPr>
            <a:spLocks noGrp="1" noChangeArrowheads="1"/>
          </p:cNvSpPr>
          <p:nvPr>
            <p:ph type="ftr" sz="quarter" idx="2"/>
          </p:nvPr>
        </p:nvSpPr>
        <p:spPr bwMode="auto">
          <a:xfrm>
            <a:off x="0"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defTabSz="939800" eaLnBrk="1" hangingPunct="1">
              <a:defRPr sz="1200"/>
            </a:lvl1pPr>
          </a:lstStyle>
          <a:p>
            <a:pPr>
              <a:defRPr/>
            </a:pPr>
            <a:endParaRPr lang="en-US"/>
          </a:p>
        </p:txBody>
      </p:sp>
      <p:sp>
        <p:nvSpPr>
          <p:cNvPr id="71685" name="Rectangle 5"/>
          <p:cNvSpPr>
            <a:spLocks noGrp="1" noChangeArrowheads="1"/>
          </p:cNvSpPr>
          <p:nvPr>
            <p:ph type="sldNum" sz="quarter" idx="3"/>
          </p:nvPr>
        </p:nvSpPr>
        <p:spPr bwMode="auto">
          <a:xfrm>
            <a:off x="4014788"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defTabSz="939800" eaLnBrk="1" hangingPunct="1">
              <a:defRPr sz="1200"/>
            </a:lvl1pPr>
          </a:lstStyle>
          <a:p>
            <a:pPr>
              <a:defRPr/>
            </a:pPr>
            <a:fld id="{48B48C36-25F8-4D30-AA1B-7D196DDB368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defTabSz="939800" eaLnBrk="1" hangingPunct="1">
              <a:defRPr sz="1200"/>
            </a:lvl1pPr>
          </a:lstStyle>
          <a:p>
            <a:pPr>
              <a:defRPr/>
            </a:pPr>
            <a:endParaRPr lang="en-US"/>
          </a:p>
        </p:txBody>
      </p:sp>
      <p:sp>
        <p:nvSpPr>
          <p:cNvPr id="3379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defTabSz="939800" eaLnBrk="1" hangingPunct="1">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708025" y="4451350"/>
            <a:ext cx="5670550" cy="4217988"/>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defTabSz="939800" eaLnBrk="1" hangingPunct="1">
              <a:defRPr sz="1200"/>
            </a:lvl1pPr>
          </a:lstStyle>
          <a:p>
            <a:pPr>
              <a:defRPr/>
            </a:pPr>
            <a:endParaRPr lang="en-US"/>
          </a:p>
        </p:txBody>
      </p:sp>
      <p:sp>
        <p:nvSpPr>
          <p:cNvPr id="3379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defTabSz="939800" eaLnBrk="1" hangingPunct="1">
              <a:defRPr sz="1200"/>
            </a:lvl1pPr>
          </a:lstStyle>
          <a:p>
            <a:pPr>
              <a:defRPr/>
            </a:pPr>
            <a:fld id="{D43610F9-F877-4979-A2CC-A3E9E34491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68307E6-9297-409C-8330-E8064388857B}" type="slidenum">
              <a:rPr lang="en-US" smtClean="0"/>
              <a:pPr/>
              <a:t>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ZA" smtClean="0"/>
              <a:t>Through experience, it was found that patients with a mental illness find it difficult to enter the open labour market. This is further complicated by reduced work experience/ an erratic work history. The need for a vocational rehabilitation program was identified, and a structured program was developed. This allowed for the assessment and treatment of prevocational and vocational skills in a supervised environment. The OT coffee shop was started in September 2008.</a:t>
            </a: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7B6E135-C2AE-46D8-84D9-FC418677E85A}" type="slidenum">
              <a:rPr lang="en-US" smtClean="0"/>
              <a:pPr/>
              <a:t>12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ZA" smtClean="0"/>
              <a:t>Skills required to enter into this stage are:</a:t>
            </a: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F9C2A46-B456-4D96-ACD6-9F8CBC35153D}" type="slidenum">
              <a:rPr lang="en-US" smtClean="0"/>
              <a:pPr/>
              <a:t>4</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ZA" smtClean="0"/>
              <a:t>The coffee shop is a graded therapeutic program. The focus of the program is therapy, and it is not a form of employment. MHCU’s do not receive a salary, but do receive tips from customers. These tips are divided equally among patients who are in the coffee shop on that day. The money made from the coffee shop is used to buy groceries, new equipment and to fund transport for the patients. If a patient does not attend for more than consecutive 3 weeks, without informing us, they will be eliminated from the programme and a new MHCU starts. At the end of the programme they receive a certificate and report stating their attendance and achievements in the programme. New patients will sign a contract stating that they agree to and understand these terms.</a:t>
            </a:r>
          </a:p>
          <a:p>
            <a:pPr eaLnBrk="1" hangingPunct="1"/>
            <a:r>
              <a:rPr lang="en-ZA" smtClean="0"/>
              <a:t>The tasks/ responsibilities that the MHCU is given need to fit the specific skills/ needs that he/ she may have. The MHCU’s are trained prior to each stage/ phase. The training is done by the therapists and a professional volunteer chef. The MHCU’s are also taken to a coffee shop, to experience being a customer and analyse the waiter according to a checklist of waiter skills and attributes. The programme takes a developmental approach, looking at providing an opportunity for prevocational and vocational skills to be both acquired and consolidated.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8A6EF19A-10E6-402B-B609-BED632CBD595}" type="slidenum">
              <a:rPr lang="en-US" smtClean="0"/>
              <a:pPr/>
              <a:t>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ZA" smtClean="0"/>
              <a:t>A screening tool has been developed to identify suitable candidates for the program. MHCU’s need to have the following before entering the coffee shop:</a:t>
            </a: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F6C3D88-B612-45E1-99EA-EC3B000B4D7E}" type="slidenum">
              <a:rPr lang="en-US" smtClean="0"/>
              <a:pPr/>
              <a:t>6</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ZA" smtClean="0"/>
              <a:t>The Model of Intervention consists of 3 stages: Motivating, Developing and Consolidating. Within the stages are various phases. Each stage focuses on the acquisition and consolidation of different aspects of prevocational and vocational skills. The outcomes of each stage are different- protective/ sheltered; unskilled/ supervised; open labour/ self employed. This was designed to include those with lower levels of participation and action as well as those who have the potential to consolidate higher level skills, such as the ability to manage and supervise others/ work with money/ control stock, and so forth. Each patient is given a minimum of 6 months in the program. During this time they move through the stages and phases as they develop the necessary skills. They are reassessed at the end of 6 months to ascertain whether or not they have plateaud and can be referred on appropriately, or whether there is still room for improvement. If they stay on for another 6 months, they continue to progress through the stages, acquiring and consolidating skills as they go. </a:t>
            </a:r>
          </a:p>
          <a:p>
            <a:pPr eaLnBrk="1" hangingPunct="1"/>
            <a:endParaRPr lang="en-ZA" smtClean="0"/>
          </a:p>
          <a:p>
            <a:pPr eaLnBrk="1" hangingPunct="1"/>
            <a:r>
              <a:rPr lang="en-ZA" smtClean="0"/>
              <a:t>Once a MHCU has been screened and accepted into the program, they are assessed to determine their skills. This enables them to be placed on the correct level by considering hygiene, social interaction and skills. It is therefore not essential that a new patient enters the program on phase 1, or leaves on phase 5.</a:t>
            </a:r>
          </a:p>
          <a:p>
            <a:pPr eaLnBrk="1" hangingPunct="1"/>
            <a:r>
              <a:rPr lang="en-ZA" smtClean="0"/>
              <a:t>The therapist will fill in on the stages/ phases where there are no patients (usually stage 3).</a:t>
            </a:r>
          </a:p>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4146C8B-BF2A-4BF0-85FE-246C9E873010}" type="slidenum">
              <a:rPr lang="en-US" smtClean="0"/>
              <a:pPr/>
              <a:t>7</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ZA" smtClean="0"/>
              <a:t>Stage 1 is the Entry Level Stage. The responsibilities in phase 1 focus mainly on basic survival skills and home maintenance activities. The MHCU’s working in this stage will be responsible for cleaning, clearing and washing dishes. In phase 2, the responsibilities include meal preparation. Within Phase 2 the responsibilities differ slightly and allow for more grading. In Level 1 the MHCU is responsible for preparing beverages, and in Level 2 for preparing and plating the meals</a:t>
            </a:r>
            <a:r>
              <a:rPr lang="en-US" smtClean="0"/>
              <a:t>.</a:t>
            </a:r>
          </a:p>
          <a:p>
            <a:pPr eaLnBrk="1" hangingPunct="1"/>
            <a:r>
              <a:rPr lang="en-US" smtClean="0"/>
              <a:t>Based on the skills in this stage we expect that if these are consolidated and the most a MHCU will achieve they will be suitable for protective or sheltered employment.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18B7E65-14F1-4D52-AF9C-28A7D9E85BAA}" type="slidenum">
              <a:rPr lang="en-US" smtClean="0"/>
              <a:pPr/>
              <a:t>8</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Based on the Model of Creative Ability the skills required for an individual to enter at this point include:</a:t>
            </a:r>
          </a:p>
          <a:p>
            <a:pPr eaLnBrk="1" hangingPunct="1"/>
            <a:r>
              <a:rPr lang="en-ZA" b="1" smtClean="0"/>
              <a:t>Stage 1: Phase 1</a:t>
            </a:r>
            <a:endParaRPr lang="en-US" smtClean="0"/>
          </a:p>
          <a:p>
            <a:pPr eaLnBrk="1" hangingPunct="1"/>
            <a:r>
              <a:rPr lang="en-ZA" smtClean="0"/>
              <a:t>Motivation to work (may not have motivation to find work independently but with structure is motivated to attend programme)</a:t>
            </a:r>
          </a:p>
          <a:p>
            <a:pPr eaLnBrk="1" hangingPunct="1"/>
            <a:r>
              <a:rPr lang="en-ZA" smtClean="0"/>
              <a:t>Ability to follow verbal instructions</a:t>
            </a:r>
          </a:p>
          <a:p>
            <a:pPr eaLnBrk="1" hangingPunct="1"/>
            <a:r>
              <a:rPr lang="en-ZA" smtClean="0"/>
              <a:t>Ability to learn new information</a:t>
            </a:r>
          </a:p>
          <a:p>
            <a:pPr eaLnBrk="1" hangingPunct="1"/>
            <a:r>
              <a:rPr lang="en-ZA" smtClean="0"/>
              <a:t>Acceptable rate of work</a:t>
            </a:r>
          </a:p>
          <a:p>
            <a:pPr eaLnBrk="1" hangingPunct="1"/>
            <a:r>
              <a:rPr lang="en-ZA" smtClean="0"/>
              <a:t>Adequate personal hygiene</a:t>
            </a:r>
          </a:p>
          <a:p>
            <a:pPr eaLnBrk="1" hangingPunct="1"/>
            <a:r>
              <a:rPr lang="en-ZA" smtClean="0"/>
              <a:t>Ability to make good contact</a:t>
            </a:r>
          </a:p>
          <a:p>
            <a:pPr eaLnBrk="1" hangingPunct="1"/>
            <a:r>
              <a:rPr lang="en-ZA" smtClean="0"/>
              <a:t>Intact basic social skills – awareness of presence of others, verbal communication</a:t>
            </a:r>
          </a:p>
          <a:p>
            <a:pPr eaLnBrk="1" hangingPunct="1"/>
            <a:endParaRPr lang="en-US" smtClean="0"/>
          </a:p>
          <a:p>
            <a:pPr eaLnBrk="1" hangingPunct="1"/>
            <a:r>
              <a:rPr lang="en-ZA" b="1" smtClean="0"/>
              <a:t>Stage 1: Phase 2: </a:t>
            </a:r>
            <a:endParaRPr lang="en-US" smtClean="0"/>
          </a:p>
          <a:p>
            <a:pPr eaLnBrk="1" hangingPunct="1"/>
            <a:r>
              <a:rPr lang="en-ZA" smtClean="0"/>
              <a:t>All of the above must be met and the following:</a:t>
            </a:r>
          </a:p>
          <a:p>
            <a:pPr lvl="1" eaLnBrk="1" hangingPunct="1"/>
            <a:r>
              <a:rPr lang="en-ZA" sz="1400" smtClean="0"/>
              <a:t>Social Skills developing further - including awareness of needs and feelings of others but response is not expected to always be appropriate on Level 1</a:t>
            </a:r>
          </a:p>
          <a:p>
            <a:pPr lvl="1" eaLnBrk="1" hangingPunct="1"/>
            <a:r>
              <a:rPr lang="en-ZA" sz="1400" smtClean="0"/>
              <a:t>Good personal hygiene and consolidated refined forms of self care</a:t>
            </a:r>
          </a:p>
          <a:p>
            <a:pPr lvl="1" eaLnBrk="1" hangingPunct="1"/>
            <a:r>
              <a:rPr lang="en-ZA" sz="1400" smtClean="0"/>
              <a:t>Consolidated task concept</a:t>
            </a:r>
          </a:p>
          <a:p>
            <a:pPr lvl="1" eaLnBrk="1" hangingPunct="1"/>
            <a:r>
              <a:rPr lang="en-ZA" sz="1400" smtClean="0"/>
              <a:t>Work competency skills consolidated</a:t>
            </a:r>
          </a:p>
          <a:p>
            <a:pPr lvl="1" eaLnBrk="1" hangingPunct="1"/>
            <a:r>
              <a:rPr lang="en-ZA" sz="1400" smtClean="0"/>
              <a:t>Personal presentation consolidated</a:t>
            </a:r>
            <a:endParaRPr lang="en-US" sz="1400" smtClean="0"/>
          </a:p>
          <a:p>
            <a:pPr lvl="1" eaLnBrk="1" hangingPunct="1"/>
            <a:r>
              <a:rPr lang="en-ZA" sz="1400" smtClean="0"/>
              <a:t>Precaution: It is important not to be impulsive at this stage</a:t>
            </a:r>
            <a:r>
              <a:rPr lang="en-US" sz="1400" smtClean="0"/>
              <a:t>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46C8356-50CC-4D0D-AA13-14266F3049C1}" type="slidenum">
              <a:rPr lang="en-US" smtClean="0"/>
              <a:pPr/>
              <a:t>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ZA" smtClean="0"/>
              <a:t>In phase 3 the MHCU will be responsible for taking orders and serving the customers.</a:t>
            </a:r>
            <a:r>
              <a:rPr lang="en-US" smtClean="0"/>
              <a:t> Based on the skills consolidated in this stage an individual may be expected to work in an unskilled occupation or a highly supervised position in the open labour market.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0D49C6C-413A-478A-A6CC-C1F82EAA1BDA}" type="slidenum">
              <a:rPr lang="en-US" smtClean="0"/>
              <a:pPr/>
              <a:t>10</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mtClean="0"/>
              <a:t>Skills required to enter in to this stage: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3887249-2A56-4D8F-AD69-F7E06D35A83B}" type="slidenum">
              <a:rPr lang="en-US" smtClean="0"/>
              <a:pPr/>
              <a:t>11</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ZA" smtClean="0"/>
              <a:t>Phase 4 and 5 require higher order skills. Phase 4 involves money management or being a cashier where the MHCU will receive money, give change, work the till, keep a record of daily takings and then cash up at the end of the day. Phase 5, in the final phase, the individual will be responsible for management of the business involving book keeping, stock control, and generally overseeing staff.</a:t>
            </a:r>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a:defRPr/>
              </a:pPr>
              <a:endParaRPr lang="en-US"/>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6144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6145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48BAE124-1E63-41BA-B294-64CF88DB0F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D6B859D-B74C-4C59-8A63-F7A7D1C119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BD51F07-748E-408D-B74A-FFF3644B7F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256F94C-1E3F-4FD0-AF97-0A660FC313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547122F-EDB6-469B-A32D-C2937DF2A7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56A1940-EAA2-4384-A580-DC8378A604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E387998-5513-4865-AEFA-598F7D0218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3B50166-22F7-46F0-9161-281D97BD5B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97162E0-F738-49C7-87E2-84BBFE1598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9DE4EE3-94A2-4848-9054-7E9A37DBB2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54586C0-D8D7-43F6-AFF1-1BC17FE96B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6041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a:defRPr/>
              </a:pPr>
              <a:endParaRPr lang="en-US"/>
            </a:p>
          </p:txBody>
        </p:sp>
        <p:sp>
          <p:nvSpPr>
            <p:cNvPr id="6042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a:defRPr/>
              </a:pPr>
              <a:endParaRPr lang="en-US"/>
            </a:p>
          </p:txBody>
        </p:sp>
        <p:sp>
          <p:nvSpPr>
            <p:cNvPr id="6042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a:defRPr/>
              </a:pPr>
              <a:endParaRPr lang="en-US"/>
            </a:p>
          </p:txBody>
        </p:sp>
        <p:sp>
          <p:nvSpPr>
            <p:cNvPr id="6042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6042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6042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6042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6042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6042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6042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6042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4ED2477E-505C-421A-8978-1A19ABF3C32C}" type="slidenum">
              <a:rPr lang="en-US"/>
              <a:pPr>
                <a:defRPr/>
              </a:pPr>
              <a:t>‹#›</a:t>
            </a:fld>
            <a:endParaRPr lang="en-US"/>
          </a:p>
        </p:txBody>
      </p:sp>
      <p:sp>
        <p:nvSpPr>
          <p:cNvPr id="6043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3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85813" y="1000125"/>
            <a:ext cx="7772400" cy="1736725"/>
          </a:xfrm>
        </p:spPr>
        <p:txBody>
          <a:bodyPr/>
          <a:lstStyle/>
          <a:p>
            <a:pPr algn="ctr" eaLnBrk="1" hangingPunct="1">
              <a:defRPr/>
            </a:pPr>
            <a:r>
              <a:rPr lang="en-US" sz="4800" dirty="0" smtClean="0"/>
              <a:t>The OT Coffee Shop</a:t>
            </a:r>
            <a:br>
              <a:rPr lang="en-US" sz="4800" dirty="0" smtClean="0"/>
            </a:br>
            <a:r>
              <a:rPr lang="en-US" sz="3200" dirty="0" smtClean="0"/>
              <a:t>Vocational Rehabilitation Project in OT Psychiatry at CHBAH</a:t>
            </a:r>
            <a:endParaRPr lang="en-US" sz="4800" dirty="0" smtClean="0"/>
          </a:p>
        </p:txBody>
      </p:sp>
      <p:sp>
        <p:nvSpPr>
          <p:cNvPr id="2051" name="Rectangle 3"/>
          <p:cNvSpPr>
            <a:spLocks noGrp="1" noChangeArrowheads="1"/>
          </p:cNvSpPr>
          <p:nvPr>
            <p:ph type="subTitle" idx="1"/>
          </p:nvPr>
        </p:nvSpPr>
        <p:spPr>
          <a:xfrm>
            <a:off x="1143000" y="3357563"/>
            <a:ext cx="6781800" cy="2324100"/>
          </a:xfrm>
        </p:spPr>
        <p:txBody>
          <a:bodyPr/>
          <a:lstStyle/>
          <a:p>
            <a:pPr algn="ctr" eaLnBrk="1" hangingPunct="1">
              <a:lnSpc>
                <a:spcPct val="90000"/>
              </a:lnSpc>
              <a:defRPr/>
            </a:pPr>
            <a:r>
              <a:rPr lang="en-US" sz="2800" dirty="0" smtClean="0"/>
              <a:t>Lynn </a:t>
            </a:r>
            <a:r>
              <a:rPr lang="en-US" sz="2800" dirty="0" err="1" smtClean="0"/>
              <a:t>Soulsby</a:t>
            </a:r>
            <a:endParaRPr lang="en-US" sz="2800" dirty="0" smtClean="0"/>
          </a:p>
          <a:p>
            <a:pPr algn="ctr" eaLnBrk="1" hangingPunct="1">
              <a:lnSpc>
                <a:spcPct val="90000"/>
              </a:lnSpc>
              <a:defRPr/>
            </a:pPr>
            <a:r>
              <a:rPr lang="en-US" sz="2800" dirty="0" smtClean="0"/>
              <a:t>Senior Occupational Therapist</a:t>
            </a:r>
          </a:p>
          <a:p>
            <a:pPr algn="ctr" eaLnBrk="1" hangingPunct="1">
              <a:lnSpc>
                <a:spcPct val="90000"/>
              </a:lnSpc>
              <a:defRPr/>
            </a:pPr>
            <a:r>
              <a:rPr lang="en-US" sz="2800" dirty="0" smtClean="0"/>
              <a:t>Coordinator</a:t>
            </a:r>
          </a:p>
          <a:p>
            <a:pPr algn="ctr" eaLnBrk="1" hangingPunct="1">
              <a:lnSpc>
                <a:spcPct val="90000"/>
              </a:lnSpc>
              <a:defRPr/>
            </a:pPr>
            <a:r>
              <a:rPr lang="en-US" sz="2800" dirty="0" smtClean="0"/>
              <a:t>OT Psychiatry</a:t>
            </a:r>
          </a:p>
          <a:p>
            <a:pPr algn="ctr" eaLnBrk="1" hangingPunct="1">
              <a:lnSpc>
                <a:spcPct val="90000"/>
              </a:lnSpc>
              <a:defRPr/>
            </a:pPr>
            <a:r>
              <a:rPr lang="en-US" sz="2800" dirty="0" smtClean="0"/>
              <a:t>CHBAH</a:t>
            </a:r>
          </a:p>
          <a:p>
            <a:pPr eaLnBrk="1" hangingPunct="1">
              <a:lnSpc>
                <a:spcPct val="90000"/>
              </a:lnSpc>
              <a:defRPr/>
            </a:pP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type="body" idx="1"/>
          </p:nvPr>
        </p:nvSpPr>
        <p:spPr>
          <a:xfrm>
            <a:off x="500063" y="1357313"/>
            <a:ext cx="8153400" cy="4572000"/>
          </a:xfrm>
        </p:spPr>
        <p:txBody>
          <a:bodyPr/>
          <a:lstStyle/>
          <a:p>
            <a:pPr eaLnBrk="1" hangingPunct="1">
              <a:buFont typeface="Wingdings" pitchFamily="2" charset="2"/>
              <a:buNone/>
              <a:defRPr/>
            </a:pPr>
            <a:r>
              <a:rPr lang="en-ZA" sz="2400" b="1" dirty="0" smtClean="0"/>
              <a:t>Stage 2: Phase 3</a:t>
            </a:r>
            <a:endParaRPr lang="en-US" sz="2400" dirty="0" smtClean="0"/>
          </a:p>
          <a:p>
            <a:pPr eaLnBrk="1" hangingPunct="1">
              <a:defRPr/>
            </a:pPr>
            <a:r>
              <a:rPr lang="en-ZA" sz="2400" dirty="0" smtClean="0"/>
              <a:t>All of the stage 1 requirements must be met and the following:</a:t>
            </a:r>
          </a:p>
          <a:p>
            <a:pPr lvl="1" eaLnBrk="1" hangingPunct="1">
              <a:defRPr/>
            </a:pPr>
            <a:r>
              <a:rPr lang="en-ZA" sz="2400" dirty="0" smtClean="0"/>
              <a:t>Social Presentation – communication, awareness of and appropriate response to social cues and norms</a:t>
            </a:r>
          </a:p>
          <a:p>
            <a:pPr lvl="1" eaLnBrk="1" hangingPunct="1">
              <a:defRPr/>
            </a:pPr>
            <a:r>
              <a:rPr lang="en-ZA" sz="2400" dirty="0" smtClean="0"/>
              <a:t>Emotive – control expression and anxiety, stress management developing</a:t>
            </a:r>
          </a:p>
          <a:p>
            <a:pPr lvl="1" eaLnBrk="1" hangingPunct="1">
              <a:defRPr/>
            </a:pPr>
            <a:r>
              <a:rPr lang="en-ZA" sz="2400" dirty="0" smtClean="0"/>
              <a:t>Intact self esteem</a:t>
            </a:r>
          </a:p>
          <a:p>
            <a:pPr lvl="1" eaLnBrk="1" hangingPunct="1">
              <a:defRPr/>
            </a:pPr>
            <a:r>
              <a:rPr lang="en-ZA" sz="2400" dirty="0" smtClean="0"/>
              <a:t>Conflict resolution and assertiveness developing</a:t>
            </a:r>
            <a:endParaRPr lang="en-US" sz="2400" dirty="0" smtClean="0"/>
          </a:p>
          <a:p>
            <a:pPr eaLnBrk="1" hangingPunct="1">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ZA" b="0" dirty="0" smtClean="0"/>
              <a:t>Stage 3: Consolidating </a:t>
            </a:r>
            <a:r>
              <a:rPr lang="en-ZA" dirty="0" smtClean="0"/>
              <a:t/>
            </a:r>
            <a:br>
              <a:rPr lang="en-ZA" dirty="0" smtClean="0"/>
            </a:br>
            <a:endParaRPr lang="en-US" dirty="0" smtClean="0"/>
          </a:p>
        </p:txBody>
      </p:sp>
      <p:sp>
        <p:nvSpPr>
          <p:cNvPr id="27652" name="Rectangle 4"/>
          <p:cNvSpPr>
            <a:spLocks noGrp="1" noRot="1" noChangeArrowheads="1"/>
          </p:cNvSpPr>
          <p:nvPr>
            <p:ph type="body" idx="1"/>
          </p:nvPr>
        </p:nvSpPr>
        <p:spPr>
          <a:xfrm>
            <a:off x="539750" y="1989138"/>
            <a:ext cx="8153400" cy="4038600"/>
          </a:xfrm>
        </p:spPr>
        <p:txBody>
          <a:bodyPr/>
          <a:lstStyle/>
          <a:p>
            <a:pPr eaLnBrk="1" hangingPunct="1">
              <a:lnSpc>
                <a:spcPct val="80000"/>
              </a:lnSpc>
              <a:buFont typeface="Wingdings" pitchFamily="2" charset="2"/>
              <a:buNone/>
              <a:defRPr/>
            </a:pPr>
            <a:r>
              <a:rPr lang="en-ZA" sz="2000" dirty="0" smtClean="0"/>
              <a:t> </a:t>
            </a:r>
          </a:p>
          <a:p>
            <a:pPr eaLnBrk="1" hangingPunct="1">
              <a:lnSpc>
                <a:spcPct val="80000"/>
              </a:lnSpc>
              <a:buFont typeface="Wingdings" pitchFamily="2" charset="2"/>
              <a:buNone/>
              <a:defRPr/>
            </a:pPr>
            <a:r>
              <a:rPr lang="en-ZA" sz="2000" dirty="0" smtClean="0"/>
              <a:t>	      </a:t>
            </a:r>
            <a:r>
              <a:rPr lang="en-ZA" sz="2400" dirty="0" smtClean="0"/>
              <a:t>Phase 4</a:t>
            </a:r>
          </a:p>
          <a:p>
            <a:pPr eaLnBrk="1" hangingPunct="1">
              <a:lnSpc>
                <a:spcPct val="80000"/>
              </a:lnSpc>
              <a:buFont typeface="Wingdings" pitchFamily="2" charset="2"/>
              <a:buNone/>
              <a:defRPr/>
            </a:pPr>
            <a:r>
              <a:rPr lang="en-ZA" sz="2400" dirty="0" smtClean="0"/>
              <a:t>				Money </a:t>
            </a:r>
            <a:r>
              <a:rPr lang="en-ZA" sz="2400" dirty="0" err="1" smtClean="0"/>
              <a:t>Mx</a:t>
            </a:r>
            <a:r>
              <a:rPr lang="en-ZA" sz="2400" dirty="0" smtClean="0"/>
              <a:t>	   Receive money</a:t>
            </a:r>
          </a:p>
          <a:p>
            <a:pPr eaLnBrk="1" hangingPunct="1">
              <a:lnSpc>
                <a:spcPct val="80000"/>
              </a:lnSpc>
              <a:buFont typeface="Wingdings" pitchFamily="2" charset="2"/>
              <a:buNone/>
              <a:defRPr/>
            </a:pPr>
            <a:r>
              <a:rPr lang="en-ZA" sz="2400" dirty="0" smtClean="0"/>
              <a:t>						   Keep a record of daily 					   takings</a:t>
            </a:r>
          </a:p>
          <a:p>
            <a:pPr eaLnBrk="1" hangingPunct="1">
              <a:lnSpc>
                <a:spcPct val="80000"/>
              </a:lnSpc>
              <a:buFont typeface="Wingdings" pitchFamily="2" charset="2"/>
              <a:buNone/>
              <a:defRPr/>
            </a:pPr>
            <a:r>
              <a:rPr lang="en-ZA" sz="2400" dirty="0" smtClean="0"/>
              <a:t>						   Cash up</a:t>
            </a:r>
          </a:p>
          <a:p>
            <a:pPr eaLnBrk="1" hangingPunct="1">
              <a:lnSpc>
                <a:spcPct val="80000"/>
              </a:lnSpc>
              <a:buFont typeface="Wingdings" pitchFamily="2" charset="2"/>
              <a:buNone/>
              <a:defRPr/>
            </a:pPr>
            <a:r>
              <a:rPr lang="en-ZA" sz="2400" dirty="0" smtClean="0"/>
              <a:t>	     Phase 5	</a:t>
            </a:r>
          </a:p>
          <a:p>
            <a:pPr eaLnBrk="1" hangingPunct="1">
              <a:lnSpc>
                <a:spcPct val="80000"/>
              </a:lnSpc>
              <a:buFont typeface="Wingdings" pitchFamily="2" charset="2"/>
              <a:buNone/>
              <a:defRPr/>
            </a:pPr>
            <a:r>
              <a:rPr lang="en-ZA" sz="2400" dirty="0" smtClean="0"/>
              <a:t>				Business </a:t>
            </a:r>
            <a:r>
              <a:rPr lang="en-ZA" sz="2400" dirty="0" err="1" smtClean="0"/>
              <a:t>Mx</a:t>
            </a:r>
            <a:r>
              <a:rPr lang="en-ZA" sz="2400" dirty="0" smtClean="0"/>
              <a:t>	   Book keeping</a:t>
            </a:r>
          </a:p>
          <a:p>
            <a:pPr eaLnBrk="1" hangingPunct="1">
              <a:lnSpc>
                <a:spcPct val="80000"/>
              </a:lnSpc>
              <a:buFont typeface="Wingdings" pitchFamily="2" charset="2"/>
              <a:buNone/>
              <a:defRPr/>
            </a:pPr>
            <a:r>
              <a:rPr lang="en-ZA" sz="2400" dirty="0" smtClean="0"/>
              <a:t>					              </a:t>
            </a:r>
            <a:r>
              <a:rPr lang="en-ZA" sz="2400" dirty="0" smtClean="0">
                <a:solidFill>
                  <a:srgbClr val="FF3399"/>
                </a:solidFill>
              </a:rPr>
              <a:t>Stock control</a:t>
            </a:r>
          </a:p>
          <a:p>
            <a:pPr eaLnBrk="1" hangingPunct="1">
              <a:lnSpc>
                <a:spcPct val="80000"/>
              </a:lnSpc>
              <a:buFont typeface="Wingdings" pitchFamily="2" charset="2"/>
              <a:buNone/>
              <a:defRPr/>
            </a:pPr>
            <a:r>
              <a:rPr lang="en-ZA" sz="2400" dirty="0" smtClean="0"/>
              <a:t>						   Overseeing staff</a:t>
            </a:r>
            <a:r>
              <a:rPr lang="en-US" sz="2400" dirty="0" smtClean="0"/>
              <a:t> </a:t>
            </a:r>
          </a:p>
        </p:txBody>
      </p:sp>
      <p:sp>
        <p:nvSpPr>
          <p:cNvPr id="13316" name="Text Box 5"/>
          <p:cNvSpPr txBox="1">
            <a:spLocks noChangeArrowheads="1"/>
          </p:cNvSpPr>
          <p:nvPr/>
        </p:nvSpPr>
        <p:spPr bwMode="auto">
          <a:xfrm>
            <a:off x="539750" y="1412875"/>
            <a:ext cx="8135938" cy="461963"/>
          </a:xfrm>
          <a:prstGeom prst="rect">
            <a:avLst/>
          </a:prstGeom>
          <a:noFill/>
          <a:ln w="9525">
            <a:noFill/>
            <a:miter lim="800000"/>
            <a:headEnd/>
            <a:tailEnd/>
          </a:ln>
        </p:spPr>
        <p:txBody>
          <a:bodyPr>
            <a:spAutoFit/>
          </a:bodyPr>
          <a:lstStyle/>
          <a:p>
            <a:pPr>
              <a:spcBef>
                <a:spcPct val="50000"/>
              </a:spcBef>
            </a:pPr>
            <a:r>
              <a:rPr lang="en-US" sz="2400" b="1"/>
              <a:t>         Phase		Activity	   Task</a:t>
            </a:r>
          </a:p>
        </p:txBody>
      </p:sp>
      <p:sp>
        <p:nvSpPr>
          <p:cNvPr id="13317" name="Rectangle 7"/>
          <p:cNvSpPr>
            <a:spLocks noChangeArrowheads="1"/>
          </p:cNvSpPr>
          <p:nvPr/>
        </p:nvSpPr>
        <p:spPr bwMode="auto">
          <a:xfrm>
            <a:off x="857250" y="5572125"/>
            <a:ext cx="5389563" cy="461963"/>
          </a:xfrm>
          <a:prstGeom prst="rect">
            <a:avLst/>
          </a:prstGeom>
          <a:noFill/>
          <a:ln w="9525">
            <a:noFill/>
            <a:miter lim="800000"/>
            <a:headEnd/>
            <a:tailEnd/>
          </a:ln>
        </p:spPr>
        <p:txBody>
          <a:bodyPr wrap="none">
            <a:spAutoFit/>
          </a:bodyPr>
          <a:lstStyle/>
          <a:p>
            <a:r>
              <a:rPr lang="en-ZA" sz="2400"/>
              <a:t>Outcome – open labour/self employed</a:t>
            </a:r>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Rot="1" noChangeArrowheads="1"/>
          </p:cNvSpPr>
          <p:nvPr>
            <p:ph type="body" idx="1"/>
          </p:nvPr>
        </p:nvSpPr>
        <p:spPr>
          <a:xfrm>
            <a:off x="533400" y="549275"/>
            <a:ext cx="8153400" cy="5832475"/>
          </a:xfrm>
        </p:spPr>
        <p:txBody>
          <a:bodyPr/>
          <a:lstStyle/>
          <a:p>
            <a:pPr eaLnBrk="1" hangingPunct="1">
              <a:buFont typeface="Wingdings" pitchFamily="2" charset="2"/>
              <a:buNone/>
              <a:defRPr/>
            </a:pPr>
            <a:r>
              <a:rPr lang="en-ZA" sz="2400" b="1" dirty="0" smtClean="0"/>
              <a:t>Stage 3: Phase 4</a:t>
            </a:r>
            <a:endParaRPr lang="en-US" sz="2400" dirty="0" smtClean="0"/>
          </a:p>
          <a:p>
            <a:pPr eaLnBrk="1" hangingPunct="1">
              <a:defRPr/>
            </a:pPr>
            <a:r>
              <a:rPr lang="en-ZA" sz="2400" dirty="0" smtClean="0"/>
              <a:t>All of stage 1 and 2 requirements must be met and the following:</a:t>
            </a:r>
          </a:p>
          <a:p>
            <a:pPr lvl="1" eaLnBrk="1" hangingPunct="1">
              <a:defRPr/>
            </a:pPr>
            <a:r>
              <a:rPr lang="en-ZA" sz="2400" dirty="0" smtClean="0"/>
              <a:t>Consolidated cognitive skills including executive functions</a:t>
            </a:r>
          </a:p>
          <a:p>
            <a:pPr lvl="1" eaLnBrk="1" hangingPunct="1">
              <a:defRPr/>
            </a:pPr>
            <a:r>
              <a:rPr lang="en-ZA" sz="2400" dirty="0" smtClean="0"/>
              <a:t>Able to tolerate frustrations</a:t>
            </a:r>
          </a:p>
          <a:p>
            <a:pPr eaLnBrk="1" hangingPunct="1">
              <a:buFont typeface="Wingdings" pitchFamily="2" charset="2"/>
              <a:buNone/>
              <a:defRPr/>
            </a:pPr>
            <a:endParaRPr lang="en-US" sz="2400" dirty="0" smtClean="0"/>
          </a:p>
          <a:p>
            <a:pPr eaLnBrk="1" hangingPunct="1">
              <a:buFont typeface="Wingdings" pitchFamily="2" charset="2"/>
              <a:buNone/>
              <a:defRPr/>
            </a:pPr>
            <a:r>
              <a:rPr lang="en-ZA" sz="2400" b="1" dirty="0" smtClean="0"/>
              <a:t>Stage 3: Phase 5</a:t>
            </a:r>
            <a:endParaRPr lang="en-US" sz="2400" dirty="0" smtClean="0"/>
          </a:p>
          <a:p>
            <a:pPr eaLnBrk="1" hangingPunct="1">
              <a:defRPr/>
            </a:pPr>
            <a:r>
              <a:rPr lang="en-ZA" sz="2400" dirty="0" smtClean="0"/>
              <a:t>In this stage social skills and work competency are the focus</a:t>
            </a:r>
          </a:p>
          <a:p>
            <a:pPr eaLnBrk="1" hangingPunct="1">
              <a:defRPr/>
            </a:pPr>
            <a:r>
              <a:rPr lang="en-ZA" sz="2400" dirty="0" smtClean="0"/>
              <a:t>Patients should be ready for the open labour market, they should be gaining work experience and practicing skills and preparing for productivity - employment or starting their own business.</a:t>
            </a:r>
            <a:endParaRPr lang="en-US" sz="2400" dirty="0" smtClean="0"/>
          </a:p>
          <a:p>
            <a:pPr eaLnBrk="1" hangingPunct="1">
              <a:defRPr/>
            </a:pP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algn="ctr" eaLnBrk="1" hangingPunct="1">
              <a:defRPr/>
            </a:pPr>
            <a:r>
              <a:rPr lang="en-US" sz="3600" dirty="0" smtClean="0"/>
              <a:t>Practical Implications</a:t>
            </a:r>
          </a:p>
        </p:txBody>
      </p:sp>
      <p:sp>
        <p:nvSpPr>
          <p:cNvPr id="67587" name="Rectangle 3"/>
          <p:cNvSpPr>
            <a:spLocks noGrp="1" noRot="1" noChangeArrowheads="1"/>
          </p:cNvSpPr>
          <p:nvPr>
            <p:ph type="body" idx="1"/>
          </p:nvPr>
        </p:nvSpPr>
        <p:spPr/>
        <p:txBody>
          <a:bodyPr/>
          <a:lstStyle/>
          <a:p>
            <a:pPr eaLnBrk="1" hangingPunct="1">
              <a:lnSpc>
                <a:spcPct val="80000"/>
              </a:lnSpc>
              <a:defRPr/>
            </a:pPr>
            <a:r>
              <a:rPr lang="en-US" sz="2800" dirty="0" smtClean="0"/>
              <a:t>Maximum of 3 patients at one time</a:t>
            </a:r>
          </a:p>
          <a:p>
            <a:pPr eaLnBrk="1" hangingPunct="1">
              <a:lnSpc>
                <a:spcPct val="80000"/>
              </a:lnSpc>
              <a:defRPr/>
            </a:pPr>
            <a:r>
              <a:rPr lang="en-US" sz="2800" dirty="0" smtClean="0"/>
              <a:t>7:30 - 3:45, Fridays only</a:t>
            </a:r>
          </a:p>
          <a:p>
            <a:pPr eaLnBrk="1" hangingPunct="1">
              <a:lnSpc>
                <a:spcPct val="80000"/>
              </a:lnSpc>
              <a:defRPr/>
            </a:pPr>
            <a:r>
              <a:rPr lang="en-US" sz="2800" dirty="0" smtClean="0"/>
              <a:t>OT supervises for whole day , instead of rotation</a:t>
            </a:r>
          </a:p>
          <a:p>
            <a:pPr eaLnBrk="1" hangingPunct="1">
              <a:lnSpc>
                <a:spcPct val="80000"/>
              </a:lnSpc>
              <a:defRPr/>
            </a:pPr>
            <a:r>
              <a:rPr lang="en-US" sz="2800" dirty="0" smtClean="0"/>
              <a:t>Stock take in morning and afternoon, grade involvement – responsibility, easily graded tasks, practical</a:t>
            </a:r>
          </a:p>
          <a:p>
            <a:pPr eaLnBrk="1" hangingPunct="1">
              <a:lnSpc>
                <a:spcPct val="80000"/>
              </a:lnSpc>
              <a:defRPr/>
            </a:pPr>
            <a:r>
              <a:rPr lang="en-US" sz="2800" dirty="0" smtClean="0"/>
              <a:t>Bake and prepare some food in the morning</a:t>
            </a:r>
          </a:p>
          <a:p>
            <a:pPr eaLnBrk="1" hangingPunct="1">
              <a:lnSpc>
                <a:spcPct val="80000"/>
              </a:lnSpc>
              <a:defRPr/>
            </a:pPr>
            <a:r>
              <a:rPr lang="en-US" sz="2800" dirty="0" smtClean="0"/>
              <a:t>OT’s do shopping</a:t>
            </a:r>
          </a:p>
          <a:p>
            <a:pPr eaLnBrk="1" hangingPunct="1">
              <a:lnSpc>
                <a:spcPct val="80000"/>
              </a:lnSpc>
              <a:defRPr/>
            </a:pPr>
            <a:r>
              <a:rPr lang="en-US" sz="2800" dirty="0" smtClean="0"/>
              <a:t>Customers- staff</a:t>
            </a:r>
          </a:p>
          <a:p>
            <a:pPr eaLnBrk="1" hangingPunct="1">
              <a:lnSpc>
                <a:spcPct val="80000"/>
              </a:lnSpc>
              <a:defRPr/>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dirty="0" smtClean="0"/>
              <a:t>Practical Implications</a:t>
            </a:r>
            <a:endParaRPr lang="en-US" sz="3600" dirty="0"/>
          </a:p>
        </p:txBody>
      </p:sp>
      <p:sp>
        <p:nvSpPr>
          <p:cNvPr id="3" name="Content Placeholder 2"/>
          <p:cNvSpPr>
            <a:spLocks noGrp="1"/>
          </p:cNvSpPr>
          <p:nvPr>
            <p:ph idx="1"/>
          </p:nvPr>
        </p:nvSpPr>
        <p:spPr/>
        <p:txBody>
          <a:bodyPr/>
          <a:lstStyle/>
          <a:p>
            <a:pPr eaLnBrk="1" hangingPunct="1">
              <a:lnSpc>
                <a:spcPct val="80000"/>
              </a:lnSpc>
              <a:defRPr/>
            </a:pPr>
            <a:r>
              <a:rPr lang="en-US" sz="2800" dirty="0" smtClean="0"/>
              <a:t>Goes beyond a Friday program in OT – reports, handover, shopping etc</a:t>
            </a:r>
          </a:p>
          <a:p>
            <a:pPr eaLnBrk="1" hangingPunct="1">
              <a:lnSpc>
                <a:spcPct val="80000"/>
              </a:lnSpc>
              <a:defRPr/>
            </a:pPr>
            <a:r>
              <a:rPr lang="en-US" sz="2800" dirty="0" smtClean="0"/>
              <a:t>Menu- easy to prepare/ variety/ specials</a:t>
            </a:r>
          </a:p>
          <a:p>
            <a:pPr>
              <a:defRPr/>
            </a:pPr>
            <a:r>
              <a:rPr lang="en-US" sz="2800" dirty="0" smtClean="0"/>
              <a:t>Patients – find employment during time in coffee shop</a:t>
            </a:r>
          </a:p>
          <a:p>
            <a:pPr>
              <a:defRPr/>
            </a:pPr>
            <a:r>
              <a:rPr lang="en-US" sz="2800" dirty="0" smtClean="0"/>
              <a:t>During/ towards end of program – CV writing, job seeking skills, learnership applications, referral to Progression etc.</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endParaRPr lang="en-GB" smtClean="0"/>
          </a:p>
        </p:txBody>
      </p:sp>
      <p:sp>
        <p:nvSpPr>
          <p:cNvPr id="76803" name="Rectangle 3"/>
          <p:cNvSpPr>
            <a:spLocks noGrp="1" noRot="1" noChangeArrowheads="1"/>
          </p:cNvSpPr>
          <p:nvPr>
            <p:ph type="body" idx="1"/>
          </p:nvPr>
        </p:nvSpPr>
        <p:spPr>
          <a:xfrm>
            <a:off x="2195513" y="1905000"/>
            <a:ext cx="6650037" cy="3179763"/>
          </a:xfrm>
        </p:spPr>
        <p:txBody>
          <a:bodyPr/>
          <a:lstStyle/>
          <a:p>
            <a:pPr eaLnBrk="1" hangingPunct="1">
              <a:defRPr/>
            </a:pPr>
            <a:endParaRPr lang="en-GB" smtClean="0"/>
          </a:p>
        </p:txBody>
      </p:sp>
      <p:pic>
        <p:nvPicPr>
          <p:cNvPr id="17412" name="Picture 4" descr="19012010 508"/>
          <p:cNvPicPr>
            <a:picLocks noChangeAspect="1" noChangeArrowheads="1"/>
          </p:cNvPicPr>
          <p:nvPr/>
        </p:nvPicPr>
        <p:blipFill>
          <a:blip r:embed="rId2" cstate="print"/>
          <a:srcRect/>
          <a:stretch>
            <a:fillRect/>
          </a:stretch>
        </p:blipFill>
        <p:spPr bwMode="auto">
          <a:xfrm>
            <a:off x="428625" y="1714500"/>
            <a:ext cx="5072063" cy="3798888"/>
          </a:xfrm>
          <a:prstGeom prst="rect">
            <a:avLst/>
          </a:prstGeom>
          <a:noFill/>
          <a:ln w="9525">
            <a:noFill/>
            <a:miter lim="800000"/>
            <a:headEnd/>
            <a:tailEnd/>
          </a:ln>
        </p:spPr>
      </p:pic>
      <p:pic>
        <p:nvPicPr>
          <p:cNvPr id="17413" name="Picture 5" descr="19012010 505"/>
          <p:cNvPicPr>
            <a:picLocks noChangeAspect="1" noChangeArrowheads="1"/>
          </p:cNvPicPr>
          <p:nvPr/>
        </p:nvPicPr>
        <p:blipFill>
          <a:blip r:embed="rId3" cstate="print"/>
          <a:srcRect/>
          <a:stretch>
            <a:fillRect/>
          </a:stretch>
        </p:blipFill>
        <p:spPr bwMode="auto">
          <a:xfrm>
            <a:off x="5616575" y="1628775"/>
            <a:ext cx="3186113"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pPr eaLnBrk="1" hangingPunct="1">
              <a:defRPr/>
            </a:pPr>
            <a:endParaRPr lang="en-GB" smtClean="0"/>
          </a:p>
        </p:txBody>
      </p:sp>
      <p:pic>
        <p:nvPicPr>
          <p:cNvPr id="18435" name="Picture 6" descr="DSC04965"/>
          <p:cNvPicPr>
            <a:picLocks noGrp="1" noChangeAspect="1" noChangeArrowheads="1"/>
          </p:cNvPicPr>
          <p:nvPr>
            <p:ph type="body" idx="1"/>
          </p:nvPr>
        </p:nvPicPr>
        <p:blipFill>
          <a:blip r:embed="rId2" cstate="print"/>
          <a:srcRect/>
          <a:stretch>
            <a:fillRect/>
          </a:stretch>
        </p:blipFill>
        <p:spPr>
          <a:xfrm>
            <a:off x="4067175" y="3357563"/>
            <a:ext cx="4889500" cy="3324225"/>
          </a:xfrm>
          <a:noFill/>
        </p:spPr>
      </p:pic>
      <p:pic>
        <p:nvPicPr>
          <p:cNvPr id="18436" name="Picture 7" descr="DSC04964"/>
          <p:cNvPicPr>
            <a:picLocks noChangeAspect="1" noChangeArrowheads="1"/>
          </p:cNvPicPr>
          <p:nvPr/>
        </p:nvPicPr>
        <p:blipFill>
          <a:blip r:embed="rId3" cstate="print"/>
          <a:srcRect/>
          <a:stretch>
            <a:fillRect/>
          </a:stretch>
        </p:blipFill>
        <p:spPr bwMode="auto">
          <a:xfrm>
            <a:off x="971550" y="188913"/>
            <a:ext cx="6119813"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pic>
        <p:nvPicPr>
          <p:cNvPr id="19459" name="Picture 2" descr="E:\Bara Coffee shop\DSC05071.JPG"/>
          <p:cNvPicPr>
            <a:picLocks noGrp="1" noChangeAspect="1" noChangeArrowheads="1"/>
          </p:cNvPicPr>
          <p:nvPr>
            <p:ph idx="1"/>
          </p:nvPr>
        </p:nvPicPr>
        <p:blipFill>
          <a:blip r:embed="rId2" cstate="print"/>
          <a:srcRect/>
          <a:stretch>
            <a:fillRect/>
          </a:stretch>
        </p:blipFill>
        <p:spPr>
          <a:xfrm>
            <a:off x="642938" y="642938"/>
            <a:ext cx="4143375" cy="5524500"/>
          </a:xfrm>
          <a:noFill/>
        </p:spPr>
      </p:pic>
      <p:pic>
        <p:nvPicPr>
          <p:cNvPr id="19460" name="Picture 3" descr="E:\Bara Coffee shop\DSC05078.JPG"/>
          <p:cNvPicPr>
            <a:picLocks noChangeAspect="1" noChangeArrowheads="1"/>
          </p:cNvPicPr>
          <p:nvPr/>
        </p:nvPicPr>
        <p:blipFill>
          <a:blip r:embed="rId3" cstate="print"/>
          <a:srcRect/>
          <a:stretch>
            <a:fillRect/>
          </a:stretch>
        </p:blipFill>
        <p:spPr bwMode="auto">
          <a:xfrm>
            <a:off x="5000625" y="642938"/>
            <a:ext cx="3643313"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pic>
        <p:nvPicPr>
          <p:cNvPr id="20483" name="Picture 2" descr="E:\Bara Coffee shop\DSC05135.JPG"/>
          <p:cNvPicPr>
            <a:picLocks noGrp="1" noChangeAspect="1" noChangeArrowheads="1"/>
          </p:cNvPicPr>
          <p:nvPr>
            <p:ph idx="1"/>
          </p:nvPr>
        </p:nvPicPr>
        <p:blipFill>
          <a:blip r:embed="rId2" cstate="print"/>
          <a:srcRect/>
          <a:stretch>
            <a:fillRect/>
          </a:stretch>
        </p:blipFill>
        <p:spPr>
          <a:xfrm>
            <a:off x="428625" y="214313"/>
            <a:ext cx="5588000" cy="4191000"/>
          </a:xfrm>
          <a:noFill/>
        </p:spPr>
      </p:pic>
      <p:pic>
        <p:nvPicPr>
          <p:cNvPr id="20484" name="Picture 3" descr="E:\Bara Coffee shop\DSC05079.JPG"/>
          <p:cNvPicPr>
            <a:picLocks noChangeAspect="1" noChangeArrowheads="1"/>
          </p:cNvPicPr>
          <p:nvPr/>
        </p:nvPicPr>
        <p:blipFill>
          <a:blip r:embed="rId3" cstate="print"/>
          <a:srcRect/>
          <a:stretch>
            <a:fillRect/>
          </a:stretch>
        </p:blipFill>
        <p:spPr bwMode="auto">
          <a:xfrm>
            <a:off x="4143375" y="3786188"/>
            <a:ext cx="4786313"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algn="ctr" eaLnBrk="1" hangingPunct="1">
              <a:defRPr/>
            </a:pPr>
            <a:r>
              <a:rPr lang="en-ZA" sz="3600" smtClean="0"/>
              <a:t>Background</a:t>
            </a:r>
            <a:endParaRPr lang="en-GB" sz="3600" smtClean="0"/>
          </a:p>
        </p:txBody>
      </p:sp>
      <p:sp>
        <p:nvSpPr>
          <p:cNvPr id="73731" name="Rectangle 3"/>
          <p:cNvSpPr>
            <a:spLocks noGrp="1" noRot="1" noChangeArrowheads="1"/>
          </p:cNvSpPr>
          <p:nvPr>
            <p:ph type="body" idx="1"/>
          </p:nvPr>
        </p:nvSpPr>
        <p:spPr/>
        <p:txBody>
          <a:bodyPr/>
          <a:lstStyle/>
          <a:p>
            <a:pPr eaLnBrk="1" hangingPunct="1">
              <a:defRPr/>
            </a:pPr>
            <a:r>
              <a:rPr lang="en-ZA" sz="2800" dirty="0" smtClean="0"/>
              <a:t>Difficult for MHCU’s to enter open labour market</a:t>
            </a:r>
          </a:p>
          <a:p>
            <a:pPr eaLnBrk="1" hangingPunct="1">
              <a:defRPr/>
            </a:pPr>
            <a:r>
              <a:rPr lang="en-ZA" sz="2800" dirty="0" smtClean="0"/>
              <a:t>Need for vocational rehabilitation program</a:t>
            </a:r>
          </a:p>
          <a:p>
            <a:pPr eaLnBrk="1" hangingPunct="1">
              <a:defRPr/>
            </a:pPr>
            <a:r>
              <a:rPr lang="en-ZA" sz="2800" dirty="0" smtClean="0"/>
              <a:t>Structured program- prevocational and vocational skills assessed and treated in supervised environment</a:t>
            </a:r>
          </a:p>
          <a:p>
            <a:pPr eaLnBrk="1" hangingPunct="1">
              <a:defRPr/>
            </a:pPr>
            <a:r>
              <a:rPr lang="en-ZA" sz="2800" dirty="0" smtClean="0"/>
              <a:t>September 2008- OT Dept started a coffee shop</a:t>
            </a:r>
            <a:endParaRPr lang="en-GB"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algn="ctr" eaLnBrk="1" hangingPunct="1">
              <a:defRPr/>
            </a:pPr>
            <a:r>
              <a:rPr lang="en-ZA" sz="3600" smtClean="0"/>
              <a:t>Purpose</a:t>
            </a:r>
            <a:endParaRPr lang="en-GB" sz="3600" smtClean="0"/>
          </a:p>
        </p:txBody>
      </p:sp>
      <p:sp>
        <p:nvSpPr>
          <p:cNvPr id="74755" name="Rectangle 3"/>
          <p:cNvSpPr>
            <a:spLocks noGrp="1" noRot="1" noChangeArrowheads="1"/>
          </p:cNvSpPr>
          <p:nvPr>
            <p:ph type="body" idx="1"/>
          </p:nvPr>
        </p:nvSpPr>
        <p:spPr/>
        <p:txBody>
          <a:bodyPr/>
          <a:lstStyle/>
          <a:p>
            <a:pPr eaLnBrk="1" hangingPunct="1">
              <a:defRPr/>
            </a:pPr>
            <a:r>
              <a:rPr lang="en-ZA" sz="2800" dirty="0" smtClean="0"/>
              <a:t>Improve ability to work in the open labour market (provide opportunity for work experience)</a:t>
            </a:r>
          </a:p>
          <a:p>
            <a:pPr eaLnBrk="1" hangingPunct="1">
              <a:defRPr/>
            </a:pPr>
            <a:r>
              <a:rPr lang="en-ZA" sz="2800" dirty="0" smtClean="0"/>
              <a:t>Focus on prevocational and vocational skills (including social skills)</a:t>
            </a:r>
          </a:p>
          <a:p>
            <a:pPr eaLnBrk="1" hangingPunct="1">
              <a:defRPr/>
            </a:pPr>
            <a:r>
              <a:rPr lang="en-ZA" sz="2800" dirty="0" smtClean="0"/>
              <a:t>Promote general mental health- adherence to treatment, constructive use of time, decrease substance abuse, improve function and independence</a:t>
            </a:r>
            <a:endParaRPr lang="en-GB"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algn="ctr" eaLnBrk="1" hangingPunct="1">
              <a:defRPr/>
            </a:pPr>
            <a:r>
              <a:rPr lang="en-US" sz="3600" smtClean="0"/>
              <a:t>How does it work?</a:t>
            </a:r>
          </a:p>
        </p:txBody>
      </p:sp>
      <p:sp>
        <p:nvSpPr>
          <p:cNvPr id="31747" name="Rectangle 3"/>
          <p:cNvSpPr>
            <a:spLocks noGrp="1" noRot="1" noChangeArrowheads="1"/>
          </p:cNvSpPr>
          <p:nvPr>
            <p:ph type="body" idx="1"/>
          </p:nvPr>
        </p:nvSpPr>
        <p:spPr/>
        <p:txBody>
          <a:bodyPr/>
          <a:lstStyle/>
          <a:p>
            <a:pPr eaLnBrk="1" hangingPunct="1">
              <a:defRPr/>
            </a:pPr>
            <a:r>
              <a:rPr lang="en-US" sz="2600" dirty="0" smtClean="0"/>
              <a:t>Graded, therapeutic program</a:t>
            </a:r>
          </a:p>
          <a:p>
            <a:pPr eaLnBrk="1" hangingPunct="1">
              <a:defRPr/>
            </a:pPr>
            <a:r>
              <a:rPr lang="en-US" sz="2600" dirty="0" smtClean="0"/>
              <a:t>Treatment, not employment</a:t>
            </a:r>
          </a:p>
          <a:p>
            <a:pPr eaLnBrk="1" hangingPunct="1">
              <a:defRPr/>
            </a:pPr>
            <a:r>
              <a:rPr lang="en-US" sz="2600" dirty="0" smtClean="0"/>
              <a:t>Patients receive tips from customers</a:t>
            </a:r>
          </a:p>
          <a:p>
            <a:pPr eaLnBrk="1" hangingPunct="1">
              <a:defRPr/>
            </a:pPr>
            <a:r>
              <a:rPr lang="en-US" sz="2600" dirty="0" smtClean="0"/>
              <a:t>Money- groceries, equipment, transport</a:t>
            </a:r>
          </a:p>
          <a:p>
            <a:pPr eaLnBrk="1" hangingPunct="1">
              <a:defRPr/>
            </a:pPr>
            <a:r>
              <a:rPr lang="en-US" sz="2600" dirty="0" smtClean="0"/>
              <a:t>Tasks/responsibilities fit specific skills/ needs of clients</a:t>
            </a:r>
          </a:p>
          <a:p>
            <a:pPr eaLnBrk="1" hangingPunct="1">
              <a:defRPr/>
            </a:pPr>
            <a:r>
              <a:rPr lang="en-US" sz="2600" dirty="0" smtClean="0"/>
              <a:t>Training sessions- prevocational and vocational skills (professional chef/ visit to coffee shop)</a:t>
            </a:r>
          </a:p>
          <a:p>
            <a:pPr eaLnBrk="1" hangingPunct="1">
              <a:defRPr/>
            </a:pPr>
            <a:r>
              <a:rPr lang="en-US" sz="2600" dirty="0" smtClean="0"/>
              <a:t>Developmental approach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algn="ctr" eaLnBrk="1" hangingPunct="1">
              <a:defRPr/>
            </a:pPr>
            <a:r>
              <a:rPr lang="en-ZA" sz="3600" smtClean="0"/>
              <a:t>Guidelines for a suitable candidate include:</a:t>
            </a:r>
            <a:endParaRPr lang="en-US" sz="3600" smtClean="0"/>
          </a:p>
        </p:txBody>
      </p:sp>
      <p:sp>
        <p:nvSpPr>
          <p:cNvPr id="25603" name="Rectangle 3"/>
          <p:cNvSpPr>
            <a:spLocks noGrp="1" noRot="1" noChangeArrowheads="1"/>
          </p:cNvSpPr>
          <p:nvPr>
            <p:ph type="body" idx="1"/>
          </p:nvPr>
        </p:nvSpPr>
        <p:spPr/>
        <p:txBody>
          <a:bodyPr/>
          <a:lstStyle/>
          <a:p>
            <a:pPr eaLnBrk="1" hangingPunct="1">
              <a:lnSpc>
                <a:spcPct val="90000"/>
              </a:lnSpc>
              <a:defRPr/>
            </a:pPr>
            <a:r>
              <a:rPr lang="en-ZA" sz="2800" dirty="0" smtClean="0"/>
              <a:t>Motivation to participate in program</a:t>
            </a:r>
          </a:p>
          <a:p>
            <a:pPr eaLnBrk="1" hangingPunct="1">
              <a:lnSpc>
                <a:spcPct val="90000"/>
              </a:lnSpc>
              <a:defRPr/>
            </a:pPr>
            <a:r>
              <a:rPr lang="en-ZA" sz="2800" dirty="0" smtClean="0"/>
              <a:t>Positive attitude to the program</a:t>
            </a:r>
          </a:p>
          <a:p>
            <a:pPr eaLnBrk="1" hangingPunct="1">
              <a:lnSpc>
                <a:spcPct val="90000"/>
              </a:lnSpc>
              <a:defRPr/>
            </a:pPr>
            <a:r>
              <a:rPr lang="en-ZA" sz="2800" dirty="0" smtClean="0"/>
              <a:t>Ability to follow instructions and execute basic tasks with minimal assistance</a:t>
            </a:r>
          </a:p>
          <a:p>
            <a:pPr eaLnBrk="1" hangingPunct="1">
              <a:lnSpc>
                <a:spcPct val="90000"/>
              </a:lnSpc>
              <a:defRPr/>
            </a:pPr>
            <a:r>
              <a:rPr lang="en-ZA" sz="2800" dirty="0" smtClean="0"/>
              <a:t>Adequate personal hygiene – ability to perform daily hygiene tasks appropriately</a:t>
            </a:r>
          </a:p>
          <a:p>
            <a:pPr eaLnBrk="1" hangingPunct="1">
              <a:lnSpc>
                <a:spcPct val="90000"/>
              </a:lnSpc>
              <a:defRPr/>
            </a:pPr>
            <a:r>
              <a:rPr lang="en-ZA" sz="2800" dirty="0" smtClean="0"/>
              <a:t>Ability to make some contact with others</a:t>
            </a:r>
          </a:p>
          <a:p>
            <a:pPr eaLnBrk="1" hangingPunct="1">
              <a:lnSpc>
                <a:spcPct val="90000"/>
              </a:lnSpc>
              <a:defRPr/>
            </a:pPr>
            <a:r>
              <a:rPr lang="en-ZA" sz="2800" dirty="0" smtClean="0"/>
              <a:t>Appropriate basic communication skills</a:t>
            </a:r>
          </a:p>
          <a:p>
            <a:pPr eaLnBrk="1" hangingPunct="1">
              <a:lnSpc>
                <a:spcPct val="90000"/>
              </a:lnSpc>
              <a:defRPr/>
            </a:pPr>
            <a:r>
              <a:rPr lang="en-US" sz="2800" dirty="0" smtClean="0"/>
              <a:t>Safety of self and others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algn="ctr" eaLnBrk="1" hangingPunct="1">
              <a:defRPr/>
            </a:pPr>
            <a:r>
              <a:rPr lang="en-US" sz="3600" smtClean="0"/>
              <a:t>Model of Intervention</a:t>
            </a:r>
          </a:p>
        </p:txBody>
      </p:sp>
      <p:sp>
        <p:nvSpPr>
          <p:cNvPr id="22531" name="Rectangle 3"/>
          <p:cNvSpPr>
            <a:spLocks noGrp="1" noRot="1" noChangeArrowheads="1"/>
          </p:cNvSpPr>
          <p:nvPr>
            <p:ph type="body" idx="1"/>
          </p:nvPr>
        </p:nvSpPr>
        <p:spPr>
          <a:xfrm>
            <a:off x="468313" y="1628775"/>
            <a:ext cx="8424862" cy="5040313"/>
          </a:xfrm>
        </p:spPr>
        <p:txBody>
          <a:bodyPr/>
          <a:lstStyle/>
          <a:p>
            <a:pPr eaLnBrk="1" hangingPunct="1">
              <a:lnSpc>
                <a:spcPct val="80000"/>
              </a:lnSpc>
              <a:buFont typeface="Wingdings" pitchFamily="2" charset="2"/>
              <a:buNone/>
              <a:defRPr/>
            </a:pPr>
            <a:r>
              <a:rPr lang="en-ZA" sz="2400" b="1" dirty="0" smtClean="0"/>
              <a:t>Stage 1: </a:t>
            </a:r>
            <a:r>
              <a:rPr lang="en-ZA" sz="2400" dirty="0" smtClean="0"/>
              <a:t>Motivating</a:t>
            </a:r>
          </a:p>
          <a:p>
            <a:pPr eaLnBrk="1" hangingPunct="1">
              <a:lnSpc>
                <a:spcPct val="80000"/>
              </a:lnSpc>
              <a:buFont typeface="Wingdings" pitchFamily="2" charset="2"/>
              <a:buNone/>
              <a:defRPr/>
            </a:pPr>
            <a:r>
              <a:rPr lang="en-ZA" sz="2400" dirty="0" smtClean="0"/>
              <a:t>			Phase 1</a:t>
            </a:r>
          </a:p>
          <a:p>
            <a:pPr eaLnBrk="1" hangingPunct="1">
              <a:lnSpc>
                <a:spcPct val="80000"/>
              </a:lnSpc>
              <a:buFont typeface="Wingdings" pitchFamily="2" charset="2"/>
              <a:buNone/>
              <a:defRPr/>
            </a:pPr>
            <a:r>
              <a:rPr lang="en-ZA" sz="2400" dirty="0" smtClean="0"/>
              <a:t>			Phase 2</a:t>
            </a:r>
          </a:p>
          <a:p>
            <a:pPr eaLnBrk="1" hangingPunct="1">
              <a:lnSpc>
                <a:spcPct val="80000"/>
              </a:lnSpc>
              <a:buFont typeface="Wingdings" pitchFamily="2" charset="2"/>
              <a:buNone/>
              <a:defRPr/>
            </a:pPr>
            <a:r>
              <a:rPr lang="en-ZA" sz="2400" dirty="0" smtClean="0"/>
              <a:t>				Level 1</a:t>
            </a:r>
          </a:p>
          <a:p>
            <a:pPr eaLnBrk="1" hangingPunct="1">
              <a:lnSpc>
                <a:spcPct val="80000"/>
              </a:lnSpc>
              <a:buFont typeface="Wingdings" pitchFamily="2" charset="2"/>
              <a:buNone/>
              <a:defRPr/>
            </a:pPr>
            <a:r>
              <a:rPr lang="en-ZA" sz="2400" dirty="0" smtClean="0"/>
              <a:t>				Level 2</a:t>
            </a:r>
          </a:p>
          <a:p>
            <a:pPr eaLnBrk="1" hangingPunct="1">
              <a:lnSpc>
                <a:spcPct val="80000"/>
              </a:lnSpc>
              <a:buFont typeface="Wingdings" pitchFamily="2" charset="2"/>
              <a:buNone/>
              <a:defRPr/>
            </a:pPr>
            <a:r>
              <a:rPr lang="en-ZA" sz="2400" dirty="0" smtClean="0"/>
              <a:t>			              Outcome – protective/sheltered </a:t>
            </a:r>
          </a:p>
          <a:p>
            <a:pPr eaLnBrk="1" hangingPunct="1">
              <a:lnSpc>
                <a:spcPct val="80000"/>
              </a:lnSpc>
              <a:buFont typeface="Wingdings" pitchFamily="2" charset="2"/>
              <a:buNone/>
              <a:defRPr/>
            </a:pPr>
            <a:r>
              <a:rPr lang="en-ZA" sz="2400" b="1" dirty="0" smtClean="0"/>
              <a:t>Stage 2: </a:t>
            </a:r>
            <a:r>
              <a:rPr lang="en-ZA" sz="2400" dirty="0" smtClean="0"/>
              <a:t>Developing</a:t>
            </a:r>
          </a:p>
          <a:p>
            <a:pPr eaLnBrk="1" hangingPunct="1">
              <a:lnSpc>
                <a:spcPct val="80000"/>
              </a:lnSpc>
              <a:buFont typeface="Wingdings" pitchFamily="2" charset="2"/>
              <a:buNone/>
              <a:defRPr/>
            </a:pPr>
            <a:r>
              <a:rPr lang="en-ZA" sz="2400" dirty="0" smtClean="0"/>
              <a:t>			Phase 3</a:t>
            </a:r>
          </a:p>
          <a:p>
            <a:pPr eaLnBrk="1" hangingPunct="1">
              <a:lnSpc>
                <a:spcPct val="80000"/>
              </a:lnSpc>
              <a:buFont typeface="Wingdings" pitchFamily="2" charset="2"/>
              <a:buNone/>
              <a:defRPr/>
            </a:pPr>
            <a:r>
              <a:rPr lang="en-ZA" sz="2400" dirty="0" smtClean="0"/>
              <a:t>			              Outcome – unskilled/supervised</a:t>
            </a:r>
          </a:p>
          <a:p>
            <a:pPr eaLnBrk="1" hangingPunct="1">
              <a:lnSpc>
                <a:spcPct val="80000"/>
              </a:lnSpc>
              <a:buFont typeface="Wingdings" pitchFamily="2" charset="2"/>
              <a:buNone/>
              <a:defRPr/>
            </a:pPr>
            <a:r>
              <a:rPr lang="en-ZA" sz="2400" b="1" dirty="0" smtClean="0"/>
              <a:t>Stage 3: </a:t>
            </a:r>
            <a:r>
              <a:rPr lang="en-ZA" sz="2400" dirty="0" smtClean="0"/>
              <a:t>Consolidating </a:t>
            </a:r>
          </a:p>
          <a:p>
            <a:pPr eaLnBrk="1" hangingPunct="1">
              <a:lnSpc>
                <a:spcPct val="80000"/>
              </a:lnSpc>
              <a:buFont typeface="Wingdings" pitchFamily="2" charset="2"/>
              <a:buNone/>
              <a:defRPr/>
            </a:pPr>
            <a:r>
              <a:rPr lang="en-ZA" sz="2400" dirty="0" smtClean="0"/>
              <a:t>			Phase 4</a:t>
            </a:r>
          </a:p>
          <a:p>
            <a:pPr eaLnBrk="1" hangingPunct="1">
              <a:lnSpc>
                <a:spcPct val="80000"/>
              </a:lnSpc>
              <a:buFont typeface="Wingdings" pitchFamily="2" charset="2"/>
              <a:buNone/>
              <a:defRPr/>
            </a:pPr>
            <a:r>
              <a:rPr lang="en-ZA" sz="2400" dirty="0" smtClean="0"/>
              <a:t>			Phase 5</a:t>
            </a:r>
          </a:p>
          <a:p>
            <a:pPr eaLnBrk="1" hangingPunct="1">
              <a:lnSpc>
                <a:spcPct val="80000"/>
              </a:lnSpc>
              <a:buFont typeface="Wingdings" pitchFamily="2" charset="2"/>
              <a:buNone/>
              <a:defRPr/>
            </a:pPr>
            <a:r>
              <a:rPr lang="en-ZA" sz="2400" dirty="0" smtClean="0"/>
              <a:t>				   Outcome – open labour/self employed</a:t>
            </a: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Grp="1" noRot="1" noChangeArrowheads="1"/>
          </p:cNvSpPr>
          <p:nvPr>
            <p:ph type="title"/>
          </p:nvPr>
        </p:nvSpPr>
        <p:spPr/>
        <p:txBody>
          <a:bodyPr/>
          <a:lstStyle/>
          <a:p>
            <a:pPr eaLnBrk="1" hangingPunct="1">
              <a:defRPr/>
            </a:pPr>
            <a:r>
              <a:rPr lang="en-ZA" b="0" dirty="0" smtClean="0"/>
              <a:t>Stage 1: Motivating </a:t>
            </a:r>
            <a:r>
              <a:rPr lang="en-ZA" dirty="0" smtClean="0"/>
              <a:t/>
            </a:r>
            <a:br>
              <a:rPr lang="en-ZA" dirty="0" smtClean="0"/>
            </a:br>
            <a:endParaRPr lang="en-US" dirty="0" smtClean="0"/>
          </a:p>
        </p:txBody>
      </p:sp>
      <p:sp>
        <p:nvSpPr>
          <p:cNvPr id="9219" name="Rectangle 8"/>
          <p:cNvSpPr>
            <a:spLocks noChangeArrowheads="1"/>
          </p:cNvSpPr>
          <p:nvPr/>
        </p:nvSpPr>
        <p:spPr bwMode="auto">
          <a:xfrm>
            <a:off x="900113" y="1916113"/>
            <a:ext cx="1079500" cy="2159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3" name="Rectangle 7"/>
          <p:cNvSpPr>
            <a:spLocks noGrp="1" noRot="1" noChangeArrowheads="1"/>
          </p:cNvSpPr>
          <p:nvPr>
            <p:ph type="body" idx="1"/>
          </p:nvPr>
        </p:nvSpPr>
        <p:spPr>
          <a:xfrm>
            <a:off x="785813" y="1571625"/>
            <a:ext cx="8007350" cy="4191000"/>
          </a:xfrm>
        </p:spPr>
        <p:txBody>
          <a:bodyPr/>
          <a:lstStyle/>
          <a:p>
            <a:pPr eaLnBrk="1" hangingPunct="1">
              <a:lnSpc>
                <a:spcPct val="80000"/>
              </a:lnSpc>
              <a:buFont typeface="Wingdings" pitchFamily="2" charset="2"/>
              <a:buNone/>
              <a:defRPr/>
            </a:pPr>
            <a:r>
              <a:rPr lang="en-ZA" sz="2400" dirty="0" smtClean="0"/>
              <a:t>	</a:t>
            </a:r>
          </a:p>
          <a:p>
            <a:pPr eaLnBrk="1" hangingPunct="1">
              <a:lnSpc>
                <a:spcPct val="80000"/>
              </a:lnSpc>
              <a:buFont typeface="Wingdings" pitchFamily="2" charset="2"/>
              <a:buNone/>
              <a:defRPr/>
            </a:pPr>
            <a:r>
              <a:rPr lang="en-ZA" sz="2400" dirty="0" smtClean="0"/>
              <a:t>       Phase 1</a:t>
            </a:r>
          </a:p>
          <a:p>
            <a:pPr eaLnBrk="1" hangingPunct="1">
              <a:lnSpc>
                <a:spcPct val="80000"/>
              </a:lnSpc>
              <a:buFont typeface="Wingdings" pitchFamily="2" charset="2"/>
              <a:buNone/>
              <a:defRPr/>
            </a:pPr>
            <a:r>
              <a:rPr lang="en-ZA" sz="2400" dirty="0" smtClean="0"/>
              <a:t>			                   Cleaning     Washing dishes</a:t>
            </a:r>
          </a:p>
          <a:p>
            <a:pPr eaLnBrk="1" hangingPunct="1">
              <a:lnSpc>
                <a:spcPct val="80000"/>
              </a:lnSpc>
              <a:buFont typeface="Wingdings" pitchFamily="2" charset="2"/>
              <a:buNone/>
              <a:defRPr/>
            </a:pPr>
            <a:r>
              <a:rPr lang="en-ZA" sz="2400" dirty="0" smtClean="0"/>
              <a:t>					                 General cleanliness</a:t>
            </a:r>
          </a:p>
          <a:p>
            <a:pPr eaLnBrk="1" hangingPunct="1">
              <a:lnSpc>
                <a:spcPct val="80000"/>
              </a:lnSpc>
              <a:buFont typeface="Wingdings" pitchFamily="2" charset="2"/>
              <a:buNone/>
              <a:defRPr/>
            </a:pPr>
            <a:r>
              <a:rPr lang="en-ZA" sz="2400" dirty="0" smtClean="0"/>
              <a:t>					                 Clearing tables</a:t>
            </a:r>
          </a:p>
          <a:p>
            <a:pPr eaLnBrk="1" hangingPunct="1">
              <a:lnSpc>
                <a:spcPct val="80000"/>
              </a:lnSpc>
              <a:buFont typeface="Wingdings" pitchFamily="2" charset="2"/>
              <a:buNone/>
              <a:defRPr/>
            </a:pPr>
            <a:r>
              <a:rPr lang="en-ZA" sz="2400" dirty="0" smtClean="0"/>
              <a:t>	   Phase 2</a:t>
            </a:r>
          </a:p>
          <a:p>
            <a:pPr eaLnBrk="1" hangingPunct="1">
              <a:lnSpc>
                <a:spcPct val="80000"/>
              </a:lnSpc>
              <a:buFont typeface="Wingdings" pitchFamily="2" charset="2"/>
              <a:buNone/>
              <a:defRPr/>
            </a:pPr>
            <a:r>
              <a:rPr lang="en-ZA" sz="2400" dirty="0" smtClean="0"/>
              <a:t>			Level 1</a:t>
            </a:r>
          </a:p>
          <a:p>
            <a:pPr eaLnBrk="1" hangingPunct="1">
              <a:lnSpc>
                <a:spcPct val="80000"/>
              </a:lnSpc>
              <a:buFont typeface="Wingdings" pitchFamily="2" charset="2"/>
              <a:buNone/>
              <a:defRPr/>
            </a:pPr>
            <a:r>
              <a:rPr lang="en-ZA" sz="2400" dirty="0" smtClean="0"/>
              <a:t>			                   Meal prep   Prepare    						      beverages 		</a:t>
            </a:r>
          </a:p>
          <a:p>
            <a:pPr eaLnBrk="1" hangingPunct="1">
              <a:lnSpc>
                <a:spcPct val="80000"/>
              </a:lnSpc>
              <a:buFont typeface="Wingdings" pitchFamily="2" charset="2"/>
              <a:buNone/>
              <a:defRPr/>
            </a:pPr>
            <a:r>
              <a:rPr lang="en-ZA" sz="2400" dirty="0" smtClean="0"/>
              <a:t>			Level 2</a:t>
            </a:r>
          </a:p>
          <a:p>
            <a:pPr eaLnBrk="1" hangingPunct="1">
              <a:lnSpc>
                <a:spcPct val="80000"/>
              </a:lnSpc>
              <a:buFont typeface="Wingdings" pitchFamily="2" charset="2"/>
              <a:buNone/>
              <a:defRPr/>
            </a:pPr>
            <a:r>
              <a:rPr lang="en-ZA" sz="2400" dirty="0" smtClean="0"/>
              <a:t>			                   Meal prep    Cooking, Baking </a:t>
            </a:r>
          </a:p>
          <a:p>
            <a:pPr eaLnBrk="1" hangingPunct="1">
              <a:lnSpc>
                <a:spcPct val="80000"/>
              </a:lnSpc>
              <a:buFont typeface="Wingdings" pitchFamily="2" charset="2"/>
              <a:buNone/>
              <a:defRPr/>
            </a:pPr>
            <a:r>
              <a:rPr lang="en-ZA" sz="2400" dirty="0" smtClean="0"/>
              <a:t>				                             Plating food	</a:t>
            </a:r>
          </a:p>
          <a:p>
            <a:pPr eaLnBrk="1" hangingPunct="1">
              <a:lnSpc>
                <a:spcPct val="80000"/>
              </a:lnSpc>
              <a:buFont typeface="Wingdings" pitchFamily="2" charset="2"/>
              <a:buNone/>
              <a:defRPr/>
            </a:pPr>
            <a:r>
              <a:rPr lang="en-ZA" sz="2400" dirty="0" smtClean="0"/>
              <a:t>Outcome – protective/sheltered </a:t>
            </a:r>
            <a:endParaRPr lang="en-US" sz="2400" dirty="0" smtClean="0"/>
          </a:p>
        </p:txBody>
      </p:sp>
      <p:sp>
        <p:nvSpPr>
          <p:cNvPr id="9221" name="Text Box 9"/>
          <p:cNvSpPr txBox="1">
            <a:spLocks noChangeArrowheads="1"/>
          </p:cNvSpPr>
          <p:nvPr/>
        </p:nvSpPr>
        <p:spPr bwMode="auto">
          <a:xfrm>
            <a:off x="571500" y="1071563"/>
            <a:ext cx="8135938" cy="461962"/>
          </a:xfrm>
          <a:prstGeom prst="rect">
            <a:avLst/>
          </a:prstGeom>
          <a:noFill/>
          <a:ln w="9525">
            <a:noFill/>
            <a:miter lim="800000"/>
            <a:headEnd/>
            <a:tailEnd/>
          </a:ln>
        </p:spPr>
        <p:txBody>
          <a:bodyPr>
            <a:spAutoFit/>
          </a:bodyPr>
          <a:lstStyle/>
          <a:p>
            <a:pPr>
              <a:spcBef>
                <a:spcPct val="50000"/>
              </a:spcBef>
            </a:pPr>
            <a:r>
              <a:rPr lang="en-US" b="1"/>
              <a:t>             </a:t>
            </a:r>
            <a:r>
              <a:rPr lang="en-US" sz="2400" b="1"/>
              <a:t>Phase       Level      Activity        Task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Rot="1" noChangeArrowheads="1"/>
          </p:cNvSpPr>
          <p:nvPr>
            <p:ph type="body" idx="1"/>
          </p:nvPr>
        </p:nvSpPr>
        <p:spPr>
          <a:xfrm>
            <a:off x="533400" y="333375"/>
            <a:ext cx="8153400" cy="6119813"/>
          </a:xfrm>
        </p:spPr>
        <p:txBody>
          <a:bodyPr/>
          <a:lstStyle/>
          <a:p>
            <a:pPr eaLnBrk="1" hangingPunct="1">
              <a:lnSpc>
                <a:spcPct val="80000"/>
              </a:lnSpc>
              <a:buFont typeface="Wingdings" pitchFamily="2" charset="2"/>
              <a:buNone/>
              <a:defRPr/>
            </a:pPr>
            <a:r>
              <a:rPr lang="en-ZA" sz="2400" b="1" dirty="0" smtClean="0"/>
              <a:t>Stage 1: Phase 1</a:t>
            </a:r>
            <a:endParaRPr lang="en-US" sz="2400" dirty="0" smtClean="0"/>
          </a:p>
          <a:p>
            <a:pPr eaLnBrk="1" hangingPunct="1">
              <a:lnSpc>
                <a:spcPct val="80000"/>
              </a:lnSpc>
              <a:defRPr/>
            </a:pPr>
            <a:r>
              <a:rPr lang="en-ZA" sz="2400" dirty="0" smtClean="0"/>
              <a:t>Motivation to work (or attend program)</a:t>
            </a:r>
          </a:p>
          <a:p>
            <a:pPr eaLnBrk="1" hangingPunct="1">
              <a:lnSpc>
                <a:spcPct val="80000"/>
              </a:lnSpc>
              <a:defRPr/>
            </a:pPr>
            <a:r>
              <a:rPr lang="en-ZA" sz="2400" dirty="0" smtClean="0"/>
              <a:t>Ability to follow verbal instructions</a:t>
            </a:r>
          </a:p>
          <a:p>
            <a:pPr eaLnBrk="1" hangingPunct="1">
              <a:lnSpc>
                <a:spcPct val="80000"/>
              </a:lnSpc>
              <a:defRPr/>
            </a:pPr>
            <a:r>
              <a:rPr lang="en-ZA" sz="2400" dirty="0" smtClean="0"/>
              <a:t>Ability to learn new information</a:t>
            </a:r>
          </a:p>
          <a:p>
            <a:pPr eaLnBrk="1" hangingPunct="1">
              <a:lnSpc>
                <a:spcPct val="80000"/>
              </a:lnSpc>
              <a:defRPr/>
            </a:pPr>
            <a:r>
              <a:rPr lang="en-ZA" sz="2400" dirty="0" smtClean="0"/>
              <a:t>Acceptable rate of work</a:t>
            </a:r>
          </a:p>
          <a:p>
            <a:pPr eaLnBrk="1" hangingPunct="1">
              <a:lnSpc>
                <a:spcPct val="80000"/>
              </a:lnSpc>
              <a:defRPr/>
            </a:pPr>
            <a:r>
              <a:rPr lang="en-ZA" sz="2400" dirty="0" smtClean="0"/>
              <a:t>Adequate personal hygiene</a:t>
            </a:r>
          </a:p>
          <a:p>
            <a:pPr eaLnBrk="1" hangingPunct="1">
              <a:lnSpc>
                <a:spcPct val="80000"/>
              </a:lnSpc>
              <a:defRPr/>
            </a:pPr>
            <a:r>
              <a:rPr lang="en-ZA" sz="2400" dirty="0" smtClean="0"/>
              <a:t>Ability to make good contact</a:t>
            </a:r>
          </a:p>
          <a:p>
            <a:pPr eaLnBrk="1" hangingPunct="1">
              <a:lnSpc>
                <a:spcPct val="80000"/>
              </a:lnSpc>
              <a:defRPr/>
            </a:pPr>
            <a:r>
              <a:rPr lang="en-ZA" sz="2400" dirty="0" smtClean="0"/>
              <a:t>Intact basic social skills</a:t>
            </a:r>
            <a:endParaRPr lang="en-US" sz="2400" dirty="0" smtClean="0"/>
          </a:p>
          <a:p>
            <a:pPr eaLnBrk="1" hangingPunct="1">
              <a:lnSpc>
                <a:spcPct val="80000"/>
              </a:lnSpc>
              <a:buFont typeface="Wingdings" pitchFamily="2" charset="2"/>
              <a:buNone/>
              <a:defRPr/>
            </a:pPr>
            <a:r>
              <a:rPr lang="en-ZA" sz="2400" b="1" dirty="0" smtClean="0"/>
              <a:t>Stage 1: Phase 2: </a:t>
            </a:r>
            <a:endParaRPr lang="en-US" sz="2400" dirty="0" smtClean="0"/>
          </a:p>
          <a:p>
            <a:pPr eaLnBrk="1" hangingPunct="1">
              <a:lnSpc>
                <a:spcPct val="80000"/>
              </a:lnSpc>
              <a:defRPr/>
            </a:pPr>
            <a:r>
              <a:rPr lang="en-ZA" sz="2400" dirty="0" smtClean="0"/>
              <a:t>All of the above must be met and the following:</a:t>
            </a:r>
          </a:p>
          <a:p>
            <a:pPr lvl="1" eaLnBrk="1" hangingPunct="1">
              <a:lnSpc>
                <a:spcPct val="80000"/>
              </a:lnSpc>
              <a:defRPr/>
            </a:pPr>
            <a:r>
              <a:rPr lang="en-ZA" sz="2400" dirty="0" smtClean="0"/>
              <a:t>Social Skills developing further </a:t>
            </a:r>
          </a:p>
          <a:p>
            <a:pPr lvl="1" eaLnBrk="1" hangingPunct="1">
              <a:lnSpc>
                <a:spcPct val="80000"/>
              </a:lnSpc>
              <a:defRPr/>
            </a:pPr>
            <a:r>
              <a:rPr lang="en-ZA" sz="2400" dirty="0" smtClean="0"/>
              <a:t>Good personal hygiene and consolidated RFOC</a:t>
            </a:r>
          </a:p>
          <a:p>
            <a:pPr lvl="1" eaLnBrk="1" hangingPunct="1">
              <a:lnSpc>
                <a:spcPct val="80000"/>
              </a:lnSpc>
              <a:defRPr/>
            </a:pPr>
            <a:r>
              <a:rPr lang="en-ZA" sz="2400" dirty="0" smtClean="0"/>
              <a:t>Consolidated task concept</a:t>
            </a:r>
          </a:p>
          <a:p>
            <a:pPr lvl="1" eaLnBrk="1" hangingPunct="1">
              <a:lnSpc>
                <a:spcPct val="80000"/>
              </a:lnSpc>
              <a:defRPr/>
            </a:pPr>
            <a:r>
              <a:rPr lang="en-ZA" sz="2400" dirty="0" smtClean="0"/>
              <a:t>Consolidated work competency skills </a:t>
            </a:r>
          </a:p>
          <a:p>
            <a:pPr lvl="1" eaLnBrk="1" hangingPunct="1">
              <a:lnSpc>
                <a:spcPct val="80000"/>
              </a:lnSpc>
              <a:defRPr/>
            </a:pPr>
            <a:r>
              <a:rPr lang="en-ZA" sz="2400" dirty="0" smtClean="0"/>
              <a:t>Consolidated personal presentation</a:t>
            </a:r>
            <a:endParaRPr lang="en-US" sz="2400" dirty="0" smtClean="0"/>
          </a:p>
          <a:p>
            <a:pPr lvl="1" eaLnBrk="1" hangingPunct="1">
              <a:lnSpc>
                <a:spcPct val="80000"/>
              </a:lnSpc>
              <a:defRPr/>
            </a:pPr>
            <a:r>
              <a:rPr lang="en-ZA" sz="2400" dirty="0" smtClean="0"/>
              <a:t>Precaution: It is important not to be impulsive at this stage</a:t>
            </a:r>
            <a:r>
              <a:rPr lang="en-US" sz="240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500063" y="428625"/>
            <a:ext cx="8385175" cy="1431925"/>
          </a:xfrm>
        </p:spPr>
        <p:txBody>
          <a:bodyPr/>
          <a:lstStyle/>
          <a:p>
            <a:pPr eaLnBrk="1" hangingPunct="1">
              <a:defRPr/>
            </a:pPr>
            <a:r>
              <a:rPr lang="en-ZA" b="0" dirty="0" smtClean="0"/>
              <a:t>Stage 2: Developing </a:t>
            </a:r>
            <a:r>
              <a:rPr lang="en-ZA" dirty="0" smtClean="0"/>
              <a:t/>
            </a:r>
            <a:br>
              <a:rPr lang="en-ZA" dirty="0" smtClean="0"/>
            </a:br>
            <a:endParaRPr lang="en-US" dirty="0" smtClean="0"/>
          </a:p>
        </p:txBody>
      </p:sp>
      <p:sp>
        <p:nvSpPr>
          <p:cNvPr id="26628" name="Rectangle 4"/>
          <p:cNvSpPr>
            <a:spLocks noGrp="1" noRot="1" noChangeArrowheads="1"/>
          </p:cNvSpPr>
          <p:nvPr>
            <p:ph type="body" idx="1"/>
          </p:nvPr>
        </p:nvSpPr>
        <p:spPr>
          <a:xfrm>
            <a:off x="849313" y="2132013"/>
            <a:ext cx="7932737" cy="3738562"/>
          </a:xfrm>
        </p:spPr>
        <p:txBody>
          <a:bodyPr/>
          <a:lstStyle/>
          <a:p>
            <a:pPr eaLnBrk="1" hangingPunct="1">
              <a:buFont typeface="Wingdings" pitchFamily="2" charset="2"/>
              <a:buNone/>
              <a:defRPr/>
            </a:pPr>
            <a:r>
              <a:rPr lang="en-ZA" sz="2400" dirty="0" smtClean="0"/>
              <a:t> Phase 3</a:t>
            </a:r>
          </a:p>
          <a:p>
            <a:pPr eaLnBrk="1" hangingPunct="1">
              <a:buFont typeface="Wingdings" pitchFamily="2" charset="2"/>
              <a:buNone/>
              <a:defRPr/>
            </a:pPr>
            <a:r>
              <a:rPr lang="en-ZA" sz="2400" dirty="0" smtClean="0"/>
              <a:t>			    Serving 	      Taking 							      orders on phone  					      or at table</a:t>
            </a:r>
          </a:p>
          <a:p>
            <a:pPr eaLnBrk="1" hangingPunct="1">
              <a:buFont typeface="Wingdings" pitchFamily="2" charset="2"/>
              <a:buNone/>
              <a:defRPr/>
            </a:pPr>
            <a:r>
              <a:rPr lang="en-ZA" sz="2400" dirty="0" smtClean="0"/>
              <a:t>					      Serving 							      customers</a:t>
            </a:r>
          </a:p>
          <a:p>
            <a:pPr eaLnBrk="1" hangingPunct="1">
              <a:buFont typeface="Wingdings" pitchFamily="2" charset="2"/>
              <a:buNone/>
              <a:defRPr/>
            </a:pPr>
            <a:r>
              <a:rPr lang="en-ZA" sz="2400" dirty="0" smtClean="0"/>
              <a:t>						</a:t>
            </a:r>
          </a:p>
          <a:p>
            <a:pPr eaLnBrk="1" hangingPunct="1">
              <a:buFont typeface="Wingdings" pitchFamily="2" charset="2"/>
              <a:buNone/>
              <a:defRPr/>
            </a:pPr>
            <a:r>
              <a:rPr lang="en-US" sz="2400" dirty="0" smtClean="0"/>
              <a:t>Outcome: unskilled or supervised </a:t>
            </a:r>
            <a:r>
              <a:rPr lang="en-US" sz="2400" dirty="0" err="1" smtClean="0"/>
              <a:t>labour</a:t>
            </a:r>
            <a:endParaRPr lang="en-US" sz="2400" dirty="0" smtClean="0"/>
          </a:p>
        </p:txBody>
      </p:sp>
      <p:sp>
        <p:nvSpPr>
          <p:cNvPr id="11268" name="Text Box 5"/>
          <p:cNvSpPr txBox="1">
            <a:spLocks noChangeArrowheads="1"/>
          </p:cNvSpPr>
          <p:nvPr/>
        </p:nvSpPr>
        <p:spPr bwMode="auto">
          <a:xfrm>
            <a:off x="539750" y="1412875"/>
            <a:ext cx="8135938" cy="461963"/>
          </a:xfrm>
          <a:prstGeom prst="rect">
            <a:avLst/>
          </a:prstGeom>
          <a:noFill/>
          <a:ln w="9525">
            <a:noFill/>
            <a:miter lim="800000"/>
            <a:headEnd/>
            <a:tailEnd/>
          </a:ln>
        </p:spPr>
        <p:txBody>
          <a:bodyPr>
            <a:spAutoFit/>
          </a:bodyPr>
          <a:lstStyle/>
          <a:p>
            <a:pPr>
              <a:spcBef>
                <a:spcPct val="50000"/>
              </a:spcBef>
            </a:pPr>
            <a:r>
              <a:rPr lang="en-US" sz="2400" b="1"/>
              <a:t>     Phase              Activity	         Task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ass Layers">
  <a:themeElements>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368</TotalTime>
  <Words>1618</Words>
  <Application>Microsoft Office PowerPoint</Application>
  <PresentationFormat>On-screen Show (4:3)</PresentationFormat>
  <Paragraphs>163</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Glass Layers</vt:lpstr>
      <vt:lpstr>The OT Coffee Shop Vocational Rehabilitation Project in OT Psychiatry at CHBAH</vt:lpstr>
      <vt:lpstr>Background</vt:lpstr>
      <vt:lpstr>Purpose</vt:lpstr>
      <vt:lpstr>How does it work?</vt:lpstr>
      <vt:lpstr>Guidelines for a suitable candidate include:</vt:lpstr>
      <vt:lpstr>Model of Intervention</vt:lpstr>
      <vt:lpstr>Stage 1: Motivating  </vt:lpstr>
      <vt:lpstr>Slide 8</vt:lpstr>
      <vt:lpstr>Stage 2: Developing  </vt:lpstr>
      <vt:lpstr>Slide 10</vt:lpstr>
      <vt:lpstr>Stage 3: Consolidating  </vt:lpstr>
      <vt:lpstr>Slide 12</vt:lpstr>
      <vt:lpstr>Practical Implications</vt:lpstr>
      <vt:lpstr>Practical Implications</vt:lpstr>
      <vt:lpstr>Slide 15</vt:lpstr>
      <vt:lpstr>Slide 16</vt:lpstr>
      <vt:lpstr>Slide 17</vt:lpstr>
      <vt:lpstr>Slide 18</vt:lpstr>
    </vt:vector>
  </TitlesOfParts>
  <Company>GPGHealth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and the coffee shop</dc:title>
  <dc:creator>Admin</dc:creator>
  <cp:lastModifiedBy>sherwowj</cp:lastModifiedBy>
  <cp:revision>39</cp:revision>
  <dcterms:created xsi:type="dcterms:W3CDTF">2009-11-02T10:57:46Z</dcterms:created>
  <dcterms:modified xsi:type="dcterms:W3CDTF">2016-02-25T15:39:17Z</dcterms:modified>
</cp:coreProperties>
</file>