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A1133C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DC4BA5-F469-4CB0-AC74-3C58D54DF9B2}" type="datetimeFigureOut">
              <a:rPr lang="en-ZA" smtClean="0"/>
              <a:pPr/>
              <a:t>2012/03/08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54C4F8-56D2-460A-B356-D91BC94BD394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>
                <a:solidFill>
                  <a:srgbClr val="A1133C"/>
                </a:solidFill>
              </a:rPr>
              <a:t>The South African Model of Creative Participation</a:t>
            </a:r>
            <a:endParaRPr lang="en-ZA" dirty="0">
              <a:solidFill>
                <a:srgbClr val="A1133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 Dain van </a:t>
            </a:r>
            <a:r>
              <a:rPr lang="en-Z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Reyden</a:t>
            </a:r>
            <a:endParaRPr lang="en-Z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UKZN</a:t>
            </a:r>
          </a:p>
          <a:p>
            <a:pPr algn="ctr"/>
            <a:endParaRPr lang="en-Z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 March 2012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924800" cy="838200"/>
          </a:xfrm>
        </p:spPr>
        <p:txBody>
          <a:bodyPr/>
          <a:lstStyle/>
          <a:p>
            <a:r>
              <a:rPr lang="en-ZA" sz="4800" dirty="0" smtClean="0">
                <a:solidFill>
                  <a:srgbClr val="A1133C"/>
                </a:solidFill>
              </a:rPr>
              <a:t>Relationship between levels of:</a:t>
            </a:r>
            <a:endParaRPr lang="en-ZA" sz="4800" dirty="0">
              <a:solidFill>
                <a:srgbClr val="A1133C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4268788" cy="5334000"/>
          </a:xfrm>
        </p:spPr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rgbClr val="A1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</a:t>
            </a: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Tone</a:t>
            </a: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Differentiation </a:t>
            </a: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Presentation</a:t>
            </a: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Participation 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Passive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Imitative 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 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Competitive</a:t>
            </a:r>
          </a:p>
          <a:p>
            <a:endParaRPr lang="en-ZA" sz="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Contribution</a:t>
            </a:r>
          </a:p>
          <a:p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Competitive contribution</a:t>
            </a:r>
          </a:p>
          <a:p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4495800" y="1295400"/>
            <a:ext cx="4040188" cy="5334000"/>
          </a:xfrm>
          <a:prstGeom prst="rect">
            <a:avLst/>
          </a:prstGeom>
        </p:spPr>
        <p:txBody>
          <a:bodyPr vert="horz" lIns="45720" rIns="45720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1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&amp;  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Pre- destructive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Destructive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Incidentally constructive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Explorative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Experimental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Imitative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Originative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 Centred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Centred 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Society Centred 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219200" y="1905000"/>
            <a:ext cx="2438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743200" y="24384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14600" y="32766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752600" y="4114800"/>
            <a:ext cx="2133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828800" y="4495800"/>
            <a:ext cx="2133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828800" y="4876800"/>
            <a:ext cx="2133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057400" y="5257800"/>
            <a:ext cx="2133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05200" y="6248400"/>
            <a:ext cx="914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209800" y="57912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362456"/>
          </a:xfrm>
        </p:spPr>
        <p:txBody>
          <a:bodyPr/>
          <a:lstStyle/>
          <a:p>
            <a:r>
              <a:rPr lang="en-ZA" sz="4800" dirty="0" smtClean="0">
                <a:solidFill>
                  <a:srgbClr val="A1133C"/>
                </a:solidFill>
              </a:rPr>
              <a:t>Each of the levels are further described in terms of:</a:t>
            </a:r>
            <a:endParaRPr lang="en-ZA" sz="4800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905000"/>
            <a:ext cx="8385048" cy="4953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Ability to handle tools, materials and objects in the environment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relating to people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Handling of situations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Expected behaviour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and other concepts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 awareness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Initiative and effort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Anxiety control and range of emotional responses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task execution / product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of performance in terms of:</a:t>
            </a:r>
          </a:p>
          <a:p>
            <a:pPr lvl="1">
              <a:buFont typeface="Wingdings" pitchFamily="2" charset="2"/>
              <a:buChar char="Ø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management tasks</a:t>
            </a:r>
          </a:p>
          <a:p>
            <a:pPr lvl="1">
              <a:buFont typeface="Wingdings" pitchFamily="2" charset="2"/>
              <a:buChar char="Ø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Productivity / work ability</a:t>
            </a:r>
          </a:p>
          <a:p>
            <a:pPr lvl="1">
              <a:buFont typeface="Wingdings" pitchFamily="2" charset="2"/>
              <a:buChar char="Ø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of leisure time and activities</a:t>
            </a:r>
          </a:p>
          <a:p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915400" cy="969264"/>
          </a:xfrm>
        </p:spPr>
        <p:txBody>
          <a:bodyPr/>
          <a:lstStyle/>
          <a:p>
            <a:r>
              <a:rPr lang="en-ZA" sz="4400" dirty="0" smtClean="0">
                <a:solidFill>
                  <a:srgbClr val="A1133C"/>
                </a:solidFill>
              </a:rPr>
              <a:t>Contribution to Professional Practice</a:t>
            </a:r>
            <a:endParaRPr lang="en-ZA" sz="4400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752600"/>
            <a:ext cx="8080248" cy="4953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ZA" dirty="0" smtClean="0"/>
              <a:t>High focus on activity selection, analysis and application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Detailed method / procedures for intervention at very low levels</a:t>
            </a:r>
          </a:p>
          <a:p>
            <a:r>
              <a:rPr lang="en-ZA" dirty="0" smtClean="0"/>
              <a:t> </a:t>
            </a:r>
            <a:r>
              <a:rPr lang="en-ZA" dirty="0" smtClean="0"/>
              <a:t>   of function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Graded programme for activity participation leading on to work</a:t>
            </a:r>
          </a:p>
          <a:p>
            <a:r>
              <a:rPr lang="en-ZA" dirty="0" smtClean="0"/>
              <a:t> </a:t>
            </a:r>
            <a:r>
              <a:rPr lang="en-ZA" dirty="0" smtClean="0"/>
              <a:t>   participation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Efficient system of categorisation of individuals – enabling</a:t>
            </a:r>
          </a:p>
          <a:p>
            <a:r>
              <a:rPr lang="en-ZA" dirty="0" smtClean="0"/>
              <a:t> </a:t>
            </a:r>
            <a:r>
              <a:rPr lang="en-ZA" dirty="0" smtClean="0"/>
              <a:t>   therapeutic intervention for large numbers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Cost effective treatment systems for large numbers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Enhancement of training and practice for OTAs and CRWs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Proven effective implementation in field of psychiatry, mental</a:t>
            </a:r>
          </a:p>
          <a:p>
            <a:r>
              <a:rPr lang="en-ZA" dirty="0" smtClean="0"/>
              <a:t>    health and paediatrics</a:t>
            </a:r>
          </a:p>
          <a:p>
            <a:pPr>
              <a:buFont typeface="Wingdings" pitchFamily="2" charset="2"/>
              <a:buChar char="v"/>
            </a:pPr>
            <a:r>
              <a:rPr lang="en-ZA" dirty="0" smtClean="0"/>
              <a:t>Adds additional dimension to intervention for persons with</a:t>
            </a:r>
          </a:p>
          <a:p>
            <a:r>
              <a:rPr lang="en-ZA" dirty="0" smtClean="0"/>
              <a:t> </a:t>
            </a:r>
            <a:r>
              <a:rPr lang="en-ZA" dirty="0" smtClean="0"/>
              <a:t>   physical disorders</a:t>
            </a:r>
            <a:endParaRPr lang="en-Z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362456"/>
          </a:xfrm>
        </p:spPr>
        <p:txBody>
          <a:bodyPr/>
          <a:lstStyle/>
          <a:p>
            <a:r>
              <a:rPr lang="en-ZA" sz="4800" dirty="0" smtClean="0">
                <a:solidFill>
                  <a:srgbClr val="A1133C"/>
                </a:solidFill>
              </a:rPr>
              <a:t>Development of the Model within the Profession</a:t>
            </a:r>
            <a:endParaRPr lang="en-ZA" sz="4800" dirty="0">
              <a:solidFill>
                <a:srgbClr val="A1133C"/>
              </a:solidFill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28600" y="1905000"/>
            <a:ext cx="4268788" cy="49530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Pretoria College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Individual treatment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Greater</a:t>
            </a: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emphasis on activity participation component of theory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Terminology</a:t>
            </a: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change (Pretorius)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</a:t>
            </a: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recovery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Self</a:t>
            </a: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differentiation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presentation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Passive participation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Imitative participation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Active participation - upwards</a:t>
            </a: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953000" y="1905000"/>
            <a:ext cx="4040188" cy="49530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Various training centres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of large numbers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Clarification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ZA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ZA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participation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Unconstructive level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 awareness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 compliance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 transcendence</a:t>
            </a:r>
            <a:endParaRPr lang="en-ZA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ZA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67000" y="21336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048000" y="25146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95600" y="44958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19600" y="6477000"/>
            <a:ext cx="457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48000" y="48768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24200" y="52578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52800" y="57150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05200" y="60960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762000"/>
          </a:xfrm>
        </p:spPr>
        <p:txBody>
          <a:bodyPr/>
          <a:lstStyle/>
          <a:p>
            <a:r>
              <a:rPr lang="en-ZA" sz="4000" dirty="0" smtClean="0">
                <a:solidFill>
                  <a:srgbClr val="A1133C"/>
                </a:solidFill>
              </a:rPr>
              <a:t>Reclassification of Stages into 3 Groups</a:t>
            </a:r>
            <a:endParaRPr lang="en-ZA" sz="4000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48000"/>
            <a:ext cx="2974848" cy="1600200"/>
          </a:xfrm>
        </p:spPr>
        <p:txBody>
          <a:bodyPr>
            <a:normAutofit/>
          </a:bodyPr>
          <a:lstStyle/>
          <a:p>
            <a:r>
              <a:rPr lang="en-ZA" dirty="0" smtClean="0"/>
              <a:t>Group 2 : </a:t>
            </a:r>
          </a:p>
          <a:p>
            <a:r>
              <a:rPr lang="en-ZA" dirty="0" smtClean="0"/>
              <a:t>Behaviour &amp; skill development for norm compliancy</a:t>
            </a:r>
            <a:endParaRPr lang="en-ZA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33400" y="1600200"/>
            <a:ext cx="2974848" cy="12192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 1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Preparation or constructive action</a:t>
            </a: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609600" y="4800600"/>
            <a:ext cx="2974848" cy="1357312"/>
          </a:xfrm>
          <a:prstGeom prst="rect">
            <a:avLst/>
          </a:prstGeom>
        </p:spPr>
        <p:txBody>
          <a:bodyPr vert="horz" lIns="45720" rIns="45720" anchor="t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 3 : </a:t>
            </a:r>
          </a:p>
          <a:p>
            <a:pPr lvl="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ZA" sz="2400" dirty="0" smtClean="0"/>
              <a:t>Behaviour &amp; skill development </a:t>
            </a:r>
            <a:r>
              <a:rPr lang="en-ZA" sz="2400" dirty="0" smtClean="0"/>
              <a:t>for self actualisation</a:t>
            </a: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3886200" y="1981200"/>
            <a:ext cx="2974848" cy="9144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/>
              <a:t>Self differentiation</a:t>
            </a: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3886200" y="3429000"/>
            <a:ext cx="2974848" cy="1219200"/>
          </a:xfrm>
          <a:prstGeom prst="rect">
            <a:avLst/>
          </a:prstGeom>
        </p:spPr>
        <p:txBody>
          <a:bodyPr vert="horz" lIns="45720" rIns="45720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Self presentation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/>
              <a:t>Passive participation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Imitative</a:t>
            </a: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3962400" y="5029200"/>
            <a:ext cx="3505200" cy="16764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Active participation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/>
              <a:t>Competitive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/>
              <a:t>Contribution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en-ZA" sz="2200" dirty="0" smtClean="0"/>
              <a:t>Competitive contribution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1600200"/>
            <a:ext cx="73152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ectangle 12"/>
          <p:cNvSpPr/>
          <p:nvPr/>
        </p:nvSpPr>
        <p:spPr>
          <a:xfrm>
            <a:off x="533400" y="3124200"/>
            <a:ext cx="7315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/>
        </p:nvSpPr>
        <p:spPr>
          <a:xfrm>
            <a:off x="533400" y="4800600"/>
            <a:ext cx="7315200" cy="1905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/>
          </p:cNvSpPr>
          <p:nvPr/>
        </p:nvSpPr>
        <p:spPr>
          <a:xfrm>
            <a:off x="152400" y="914400"/>
            <a:ext cx="4038600" cy="480060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Application</a:t>
            </a: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to mainly psychiatric disorders, cerebral palsy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</a:t>
            </a: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selected graded activity sessions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Hands-on application</a:t>
            </a: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by Occupational Therapist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8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Hospital / School setting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ZA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Creative Participation as model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ZA" sz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ZA" sz="2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Novel</a:t>
            </a: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way of thinking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648200" y="990600"/>
            <a:ext cx="4495800" cy="5105400"/>
          </a:xfrm>
          <a:prstGeom prst="rect">
            <a:avLst/>
          </a:prstGeom>
        </p:spPr>
        <p:txBody>
          <a:bodyPr vert="horz" lIns="45720" rIns="45720" anchor="t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Chronic conditions, mental handicap and head injuries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ZA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Extensive daily programmes including all aspects of ADL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by support staff and CRWs – organisation and management by OT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/ School / Community Centre / Clinics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Correlation of Creative Participation with other models used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Z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of everyday therapy (commonplace)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Z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0" y="5943600"/>
            <a:ext cx="8839200" cy="685800"/>
          </a:xfrm>
        </p:spPr>
        <p:txBody>
          <a:bodyPr/>
          <a:lstStyle/>
          <a:p>
            <a:pPr algn="ctr"/>
            <a:r>
              <a:rPr lang="en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Applied extensively by large proportion of members of the profession</a:t>
            </a:r>
            <a:endParaRPr lang="en-ZA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24200" y="12192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200400" y="24384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05200" y="3886200"/>
            <a:ext cx="1066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76600" y="30480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00400" y="5181600"/>
            <a:ext cx="1295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114800" y="4572000"/>
            <a:ext cx="5334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458200" cy="1066800"/>
          </a:xfrm>
        </p:spPr>
        <p:txBody>
          <a:bodyPr/>
          <a:lstStyle/>
          <a:p>
            <a:pPr algn="ctr"/>
            <a:r>
              <a:rPr lang="en-ZA" dirty="0" smtClean="0">
                <a:solidFill>
                  <a:srgbClr val="A1133C"/>
                </a:solidFill>
              </a:rPr>
              <a:t>Developed by </a:t>
            </a:r>
            <a:r>
              <a:rPr lang="en-ZA" dirty="0" err="1" smtClean="0">
                <a:solidFill>
                  <a:srgbClr val="A1133C"/>
                </a:solidFill>
              </a:rPr>
              <a:t>Vona</a:t>
            </a:r>
            <a:r>
              <a:rPr lang="en-ZA" dirty="0" smtClean="0">
                <a:solidFill>
                  <a:srgbClr val="A1133C"/>
                </a:solidFill>
              </a:rPr>
              <a:t> du </a:t>
            </a:r>
            <a:r>
              <a:rPr lang="en-ZA" dirty="0" err="1" smtClean="0">
                <a:solidFill>
                  <a:srgbClr val="A1133C"/>
                </a:solidFill>
              </a:rPr>
              <a:t>Toit</a:t>
            </a:r>
            <a:endParaRPr lang="en-ZA" dirty="0">
              <a:solidFill>
                <a:srgbClr val="A1133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81200"/>
            <a:ext cx="8458200" cy="39624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v"/>
            </a:pPr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Developer of Model</a:t>
            </a:r>
          </a:p>
          <a:p>
            <a:pPr algn="l">
              <a:buFont typeface="Wingdings" pitchFamily="2" charset="2"/>
              <a:buChar char="v"/>
            </a:pPr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Inspirational visionary thinker</a:t>
            </a:r>
          </a:p>
          <a:p>
            <a:pPr algn="l">
              <a:buFont typeface="Wingdings" pitchFamily="2" charset="2"/>
              <a:buChar char="v"/>
            </a:pPr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Advocate for the profession and service</a:t>
            </a:r>
          </a:p>
          <a:p>
            <a:pPr algn="l">
              <a:buFont typeface="Wingdings" pitchFamily="2" charset="2"/>
              <a:buChar char="v"/>
            </a:pPr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figure in development of Occupational</a:t>
            </a:r>
          </a:p>
          <a:p>
            <a:pPr algn="l"/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Therapy in South Africa in the sixties and</a:t>
            </a:r>
          </a:p>
          <a:p>
            <a:pPr algn="l"/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seventies</a:t>
            </a:r>
          </a:p>
          <a:p>
            <a:pPr algn="l">
              <a:buFont typeface="Wingdings" pitchFamily="2" charset="2"/>
              <a:buChar char="v"/>
            </a:pPr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Honoured – nationally and internationally</a:t>
            </a:r>
            <a:endParaRPr lang="en-Z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772400" cy="914400"/>
          </a:xfrm>
        </p:spPr>
        <p:txBody>
          <a:bodyPr/>
          <a:lstStyle/>
          <a:p>
            <a:pPr algn="ctr"/>
            <a:r>
              <a:rPr lang="en-ZA" dirty="0" smtClean="0">
                <a:solidFill>
                  <a:srgbClr val="A1133C"/>
                </a:solidFill>
              </a:rPr>
              <a:t>The Origin of the Model</a:t>
            </a:r>
            <a:endParaRPr lang="en-ZA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905000"/>
            <a:ext cx="7772400" cy="464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Passionate belief in activity as therapeutic medium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Phenomenological approach to man 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done on initiative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done by Weinstein and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Schossberger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(Israel)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Teachings of Buber, Rogers and Piaget</a:t>
            </a:r>
          </a:p>
          <a:p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1968 – Presentation – Hong Kong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1974 – Presentation – WFOT Congress – Canada</a:t>
            </a:r>
          </a:p>
          <a:p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 limited to South African context</a:t>
            </a:r>
          </a:p>
          <a:p>
            <a:endParaRPr lang="en-ZA" dirty="0"/>
          </a:p>
        </p:txBody>
      </p:sp>
      <p:sp>
        <p:nvSpPr>
          <p:cNvPr id="4" name="Down Arrow 3"/>
          <p:cNvSpPr/>
          <p:nvPr/>
        </p:nvSpPr>
        <p:spPr>
          <a:xfrm>
            <a:off x="3276600" y="4191000"/>
            <a:ext cx="457200" cy="3810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276600" y="5410200"/>
            <a:ext cx="457200" cy="3810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01000" cy="1524000"/>
          </a:xfrm>
        </p:spPr>
        <p:txBody>
          <a:bodyPr/>
          <a:lstStyle/>
          <a:p>
            <a:r>
              <a:rPr lang="en-ZA" sz="5400" dirty="0" smtClean="0">
                <a:solidFill>
                  <a:srgbClr val="A1133C"/>
                </a:solidFill>
              </a:rPr>
              <a:t>What, then, is the Model of Creative Participation?</a:t>
            </a:r>
            <a:endParaRPr lang="en-ZA" sz="5400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00"/>
            <a:ext cx="8229600" cy="4191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model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Defines motivation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Indicated interrelatedness between motivation and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action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Teaches what motivates people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 a way to measure strength of motivation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(through assessment of action)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strategies to elicit motivation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Identifies criteria for determination of performance  of each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level</a:t>
            </a:r>
          </a:p>
          <a:p>
            <a:pPr>
              <a:buFont typeface="Wingdings" pitchFamily="2" charset="2"/>
              <a:buChar char="v"/>
            </a:pPr>
            <a:endParaRPr lang="en-ZA" sz="2400" dirty="0" smtClean="0"/>
          </a:p>
          <a:p>
            <a:endParaRPr lang="en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534400" cy="5562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Comprehensive guidelines for intervention at nine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interdependent and sequential  levels of  motivation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and action (occupational performance).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This includes:</a:t>
            </a:r>
          </a:p>
          <a:p>
            <a:pPr lvl="1">
              <a:buFont typeface="Wingdings" pitchFamily="2" charset="2"/>
              <a:buChar char="q"/>
            </a:pPr>
            <a:r>
              <a:rPr lang="en-Z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for:</a:t>
            </a:r>
          </a:p>
          <a:p>
            <a:pPr lvl="2">
              <a:buFont typeface="Wingdings" pitchFamily="2" charset="2"/>
              <a:buChar char="Ø"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 the individual</a:t>
            </a:r>
          </a:p>
          <a:p>
            <a:pPr lvl="2">
              <a:buFont typeface="Wingdings" pitchFamily="2" charset="2"/>
              <a:buChar char="Ø"/>
            </a:pPr>
            <a:r>
              <a:rPr lang="en-ZA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structuring of treatment situation</a:t>
            </a:r>
          </a:p>
          <a:p>
            <a:pPr lvl="2">
              <a:buFont typeface="Wingdings" pitchFamily="2" charset="2"/>
              <a:buChar char="Ø"/>
            </a:pPr>
            <a:r>
              <a:rPr lang="en-ZA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of activity</a:t>
            </a:r>
          </a:p>
          <a:p>
            <a:pPr lvl="1">
              <a:buFont typeface="Wingdings" pitchFamily="2" charset="2"/>
              <a:buChar char="q"/>
            </a:pPr>
            <a:r>
              <a:rPr lang="en-Z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 requirements</a:t>
            </a:r>
          </a:p>
          <a:p>
            <a:pPr lvl="1">
              <a:buFont typeface="Wingdings" pitchFamily="2" charset="2"/>
              <a:buChar char="q"/>
            </a:pPr>
            <a:r>
              <a:rPr lang="en-Z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management and grading</a:t>
            </a:r>
          </a:p>
          <a:p>
            <a:pPr lvl="1">
              <a:buFont typeface="Wingdings" pitchFamily="2" charset="2"/>
              <a:buChar char="q"/>
            </a:pPr>
            <a:r>
              <a:rPr lang="en-Z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 content</a:t>
            </a:r>
          </a:p>
          <a:p>
            <a:pPr>
              <a:buFont typeface="Wingdings" pitchFamily="2" charset="2"/>
              <a:buChar char="v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Practical, user-friendly model, applicable in most</a:t>
            </a:r>
          </a:p>
          <a:p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treatment settings and diagnoses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762000"/>
          </a:xfrm>
        </p:spPr>
        <p:txBody>
          <a:bodyPr/>
          <a:lstStyle/>
          <a:p>
            <a:pPr algn="ctr"/>
            <a:r>
              <a:rPr lang="en-ZA" sz="5400" dirty="0" smtClean="0">
                <a:solidFill>
                  <a:srgbClr val="A1133C"/>
                </a:solidFill>
              </a:rPr>
              <a:t>Fundamental Concepts</a:t>
            </a:r>
            <a:endParaRPr lang="en-ZA" sz="5400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371600"/>
            <a:ext cx="8458200" cy="5486400"/>
          </a:xfrm>
        </p:spPr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CAPACITY 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creative potential of each individual (mental health, security, intelligence, personality, environmental opportunity)</a:t>
            </a:r>
          </a:p>
          <a:p>
            <a:r>
              <a:rPr lang="en-Z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RESPSONSE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positive attitudinal response - preparedness</a:t>
            </a:r>
          </a:p>
          <a:p>
            <a:r>
              <a:rPr lang="en-Z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PARTICIPATION 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process of being actively involved in everyday living</a:t>
            </a:r>
          </a:p>
          <a:p>
            <a:r>
              <a:rPr lang="en-Z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ACT 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Product producing end-point – result of creative response and creative participation</a:t>
            </a:r>
          </a:p>
          <a:p>
            <a:r>
              <a:rPr lang="en-Z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ABILITY  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Creative instinct / attitude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Inner drive / motivation – directs behaviour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Relational contact with materials, objects, people &amp; situations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 of the negative effects of anxiety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leading to end product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Exertion of maximum effort</a:t>
            </a:r>
          </a:p>
          <a:p>
            <a:pPr lvl="1">
              <a:buFont typeface="Wingdings" pitchFamily="2" charset="2"/>
              <a:buChar char="q"/>
            </a:pPr>
            <a:r>
              <a:rPr lang="en-ZA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Growth towards actualisation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524000"/>
          </a:xfrm>
        </p:spPr>
        <p:txBody>
          <a:bodyPr/>
          <a:lstStyle/>
          <a:p>
            <a:r>
              <a:rPr lang="en-ZA" sz="4800" dirty="0" smtClean="0">
                <a:solidFill>
                  <a:srgbClr val="A1133C"/>
                </a:solidFill>
              </a:rPr>
              <a:t>Diagrammatic representation of Development of Creative Ability</a:t>
            </a:r>
            <a:endParaRPr lang="en-ZA" sz="4800" dirty="0">
              <a:solidFill>
                <a:srgbClr val="A1133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600200" y="2133600"/>
            <a:ext cx="6238935" cy="4537685"/>
          </a:xfrm>
          <a:prstGeom prst="rect">
            <a:avLst/>
          </a:prstGeom>
          <a:ln cmpd="thickThin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7772400" cy="914400"/>
          </a:xfrm>
        </p:spPr>
        <p:txBody>
          <a:bodyPr/>
          <a:lstStyle/>
          <a:p>
            <a:pPr algn="ctr"/>
            <a:r>
              <a:rPr lang="en-ZA" dirty="0" smtClean="0">
                <a:solidFill>
                  <a:srgbClr val="A1133C"/>
                </a:solidFill>
              </a:rPr>
              <a:t>Fundamental Concepts</a:t>
            </a:r>
            <a:endParaRPr lang="en-ZA" dirty="0">
              <a:solidFill>
                <a:srgbClr val="A1133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600200"/>
            <a:ext cx="8308848" cy="4953000"/>
          </a:xfrm>
        </p:spPr>
        <p:txBody>
          <a:bodyPr>
            <a:normAutofit lnSpcReduction="10000"/>
          </a:bodyPr>
          <a:lstStyle/>
          <a:p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 of Motivation:</a:t>
            </a: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Indicates what motivates a person</a:t>
            </a: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 of motivation</a:t>
            </a: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of development</a:t>
            </a:r>
          </a:p>
          <a:p>
            <a:r>
              <a:rPr lang="en-Z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 of Action:</a:t>
            </a: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Indicates exertion of motivation into  physical or mental effort</a:t>
            </a:r>
          </a:p>
          <a:p>
            <a:pPr lvl="2"/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Creation of tangible or intangible end product</a:t>
            </a:r>
          </a:p>
          <a:p>
            <a:pPr lvl="2"/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Font typeface="Wingdings" pitchFamily="2" charset="2"/>
              <a:buChar char="Ø"/>
            </a:pP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of skill and occupational behaviours</a:t>
            </a:r>
            <a:endParaRPr lang="en-Z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38600" y="5410200"/>
            <a:ext cx="457200" cy="3810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62400" y="4419600"/>
            <a:ext cx="457200" cy="3810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81600"/>
            <a:ext cx="8001000" cy="1524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Z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Volitional component governs action component</a:t>
            </a:r>
          </a:p>
          <a:p>
            <a:pPr>
              <a:buFont typeface="Wingdings" pitchFamily="2" charset="2"/>
              <a:buChar char="v"/>
            </a:pPr>
            <a:r>
              <a:rPr lang="en-Z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expresses volition</a:t>
            </a:r>
          </a:p>
          <a:p>
            <a:pPr>
              <a:buFont typeface="Wingdings" pitchFamily="2" charset="2"/>
              <a:buChar char="v"/>
            </a:pPr>
            <a:r>
              <a:rPr lang="en-Z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(results) feeds into volitional component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740664"/>
          </a:xfrm>
        </p:spPr>
        <p:txBody>
          <a:bodyPr/>
          <a:lstStyle/>
          <a:p>
            <a:pPr algn="ctr"/>
            <a:r>
              <a:rPr lang="en-ZA" dirty="0" smtClean="0">
                <a:solidFill>
                  <a:srgbClr val="A1133C"/>
                </a:solidFill>
              </a:rPr>
              <a:t>Fundamental Concepts</a:t>
            </a:r>
            <a:endParaRPr lang="en-ZA" dirty="0">
              <a:solidFill>
                <a:srgbClr val="A1133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2667000" cy="2466915"/>
          </a:xfrm>
          <a:prstGeom prst="ellipse">
            <a:avLst/>
          </a:prstGeom>
          <a:noFill/>
          <a:ln w="38100">
            <a:solidFill>
              <a:srgbClr val="A1133C"/>
            </a:solidFill>
          </a:ln>
        </p:spPr>
        <p:txBody>
          <a:bodyPr wrap="square" rtlCol="0">
            <a:spAutoFit/>
          </a:bodyPr>
          <a:lstStyle/>
          <a:p>
            <a:r>
              <a:rPr lang="en-ZA" dirty="0" smtClean="0"/>
              <a:t>Volitional  component – initiates / directs  </a:t>
            </a:r>
            <a:r>
              <a:rPr lang="en-ZA" dirty="0" smtClean="0"/>
              <a:t>behaviour </a:t>
            </a:r>
            <a:r>
              <a:rPr lang="en-ZA" dirty="0" smtClean="0"/>
              <a:t>towards </a:t>
            </a:r>
            <a:r>
              <a:rPr lang="en-ZA" dirty="0" smtClean="0"/>
              <a:t>goal</a:t>
            </a:r>
            <a:endParaRPr lang="en-ZA" dirty="0" smtClean="0"/>
          </a:p>
          <a:p>
            <a:endParaRPr lang="en-ZA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1981201"/>
            <a:ext cx="3276600" cy="3245941"/>
          </a:xfrm>
          <a:prstGeom prst="ellipse">
            <a:avLst/>
          </a:prstGeom>
          <a:noFill/>
          <a:ln w="38100">
            <a:solidFill>
              <a:srgbClr val="A1133C"/>
            </a:solidFill>
          </a:ln>
        </p:spPr>
        <p:txBody>
          <a:bodyPr wrap="square" rtlCol="0">
            <a:spAutoFit/>
          </a:bodyPr>
          <a:lstStyle/>
          <a:p>
            <a:r>
              <a:rPr lang="en-ZA" dirty="0" smtClean="0"/>
              <a:t>Action component – exertion of motivation into mental and physical effort</a:t>
            </a:r>
          </a:p>
          <a:p>
            <a:endParaRPr lang="en-ZA" dirty="0"/>
          </a:p>
          <a:p>
            <a:r>
              <a:rPr lang="en-ZA" dirty="0" smtClean="0"/>
              <a:t>Tangible or intangible product</a:t>
            </a:r>
            <a:endParaRPr lang="en-ZA" dirty="0"/>
          </a:p>
        </p:txBody>
      </p:sp>
      <p:cxnSp>
        <p:nvCxnSpPr>
          <p:cNvPr id="10" name="Straight Arrow Connector 9"/>
          <p:cNvCxnSpPr>
            <a:stCxn id="5" idx="5"/>
          </p:cNvCxnSpPr>
          <p:nvPr/>
        </p:nvCxnSpPr>
        <p:spPr>
          <a:xfrm>
            <a:off x="3190827" y="3934444"/>
            <a:ext cx="1685973" cy="332756"/>
          </a:xfrm>
          <a:prstGeom prst="straightConnector1">
            <a:avLst/>
          </a:prstGeom>
          <a:ln w="57150">
            <a:solidFill>
              <a:srgbClr val="A1133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3657600" y="2438400"/>
            <a:ext cx="1600200" cy="381000"/>
          </a:xfrm>
          <a:prstGeom prst="straightConnector1">
            <a:avLst/>
          </a:prstGeom>
          <a:ln w="57150">
            <a:solidFill>
              <a:srgbClr val="A1133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own Arrow 12"/>
          <p:cNvSpPr/>
          <p:nvPr/>
        </p:nvSpPr>
        <p:spPr>
          <a:xfrm>
            <a:off x="6477000" y="3657600"/>
            <a:ext cx="304800" cy="3810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148</TotalTime>
  <Words>820</Words>
  <Application>Microsoft Office PowerPoint</Application>
  <PresentationFormat>On-screen Show (4:3)</PresentationFormat>
  <Paragraphs>208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The South African Model of Creative Participation</vt:lpstr>
      <vt:lpstr>Developed by Vona du Toit</vt:lpstr>
      <vt:lpstr>The Origin of the Model</vt:lpstr>
      <vt:lpstr>What, then, is the Model of Creative Participation?</vt:lpstr>
      <vt:lpstr>Slide 5</vt:lpstr>
      <vt:lpstr>Fundamental Concepts</vt:lpstr>
      <vt:lpstr>Diagrammatic representation of Development of Creative Ability</vt:lpstr>
      <vt:lpstr>Fundamental Concepts</vt:lpstr>
      <vt:lpstr>Fundamental Concepts</vt:lpstr>
      <vt:lpstr>Relationship between levels of:</vt:lpstr>
      <vt:lpstr>Each of the levels are further described in terms of:</vt:lpstr>
      <vt:lpstr>Contribution to Professional Practice</vt:lpstr>
      <vt:lpstr>Development of the Model within the Profession</vt:lpstr>
      <vt:lpstr>Reclassification of Stages into 3 Groups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South African Model of Creative Participation</dc:title>
  <dc:creator>Leanne</dc:creator>
  <cp:lastModifiedBy>Leanne</cp:lastModifiedBy>
  <cp:revision>17</cp:revision>
  <dcterms:created xsi:type="dcterms:W3CDTF">2012-03-07T17:53:12Z</dcterms:created>
  <dcterms:modified xsi:type="dcterms:W3CDTF">2012-03-08T07:47:12Z</dcterms:modified>
</cp:coreProperties>
</file>