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57" r:id="rId3"/>
    <p:sldId id="259" r:id="rId4"/>
    <p:sldId id="261" r:id="rId5"/>
    <p:sldId id="262" r:id="rId6"/>
    <p:sldId id="263" r:id="rId7"/>
    <p:sldId id="260" r:id="rId8"/>
    <p:sldId id="264" r:id="rId9"/>
    <p:sldId id="268" r:id="rId10"/>
    <p:sldId id="269" r:id="rId11"/>
    <p:sldId id="270" r:id="rId12"/>
    <p:sldId id="271" r:id="rId13"/>
    <p:sldId id="267" r:id="rId14"/>
    <p:sldId id="273" r:id="rId15"/>
    <p:sldId id="274" r:id="rId16"/>
    <p:sldId id="266" r:id="rId17"/>
    <p:sldId id="265"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1" r:id="rId3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10513AC-5E3E-4C37-8DC3-C48771002491}" type="datetimeFigureOut">
              <a:rPr lang="en-US"/>
              <a:pPr>
                <a:defRPr/>
              </a:pPr>
              <a:t>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21142E3-BF8E-4AB7-AFD5-DECD248856A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ZA"/>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9E2428-5B79-4646-8CE4-E70240A8651E}" type="slidenum">
              <a:rPr lang="en-ZA"/>
              <a:pPr fontAlgn="base">
                <a:spcBef>
                  <a:spcPct val="0"/>
                </a:spcBef>
                <a:spcAft>
                  <a:spcPct val="0"/>
                </a:spcAft>
              </a:pPr>
              <a:t>3</a:t>
            </a:fld>
            <a:endParaRPr lang="en-Z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AE8965-C6FF-451A-A295-A52AC1C4C663}" type="slidenum">
              <a:rPr lang="en-GB"/>
              <a:pPr fontAlgn="base">
                <a:spcBef>
                  <a:spcPct val="0"/>
                </a:spcBef>
                <a:spcAft>
                  <a:spcPct val="0"/>
                </a:spcAft>
              </a:pPr>
              <a:t>26</a:t>
            </a:fld>
            <a:endParaRPr lang="en-GB"/>
          </a:p>
        </p:txBody>
      </p:sp>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a:t>  GO through the colours again-</a:t>
            </a:r>
          </a:p>
          <a:p>
            <a:pPr>
              <a:spcBef>
                <a:spcPct val="0"/>
              </a:spcBef>
            </a:pPr>
            <a:endParaRPr lang="en-GB"/>
          </a:p>
          <a:p>
            <a:pPr>
              <a:spcBef>
                <a:spcPct val="0"/>
              </a:spcBef>
            </a:pPr>
            <a:r>
              <a:rPr lang="en-GB"/>
              <a:t>Self differentiation- toddler- 121 treatments on the ward- blue</a:t>
            </a:r>
          </a:p>
          <a:p>
            <a:pPr>
              <a:spcBef>
                <a:spcPct val="0"/>
              </a:spcBef>
            </a:pPr>
            <a:endParaRPr lang="en-GB"/>
          </a:p>
          <a:p>
            <a:pPr>
              <a:spcBef>
                <a:spcPct val="0"/>
              </a:spcBef>
            </a:pPr>
            <a:r>
              <a:rPr lang="en-GB"/>
              <a:t>Self presentation- school age- most of the patients-yellow</a:t>
            </a:r>
          </a:p>
          <a:p>
            <a:pPr>
              <a:spcBef>
                <a:spcPct val="0"/>
              </a:spcBef>
            </a:pPr>
            <a:endParaRPr lang="en-GB"/>
          </a:p>
          <a:p>
            <a:pPr>
              <a:spcBef>
                <a:spcPct val="0"/>
              </a:spcBef>
            </a:pPr>
            <a:r>
              <a:rPr lang="en-GB"/>
              <a:t>Passive participation- young teenagers- people nearer to discharge- green</a:t>
            </a:r>
          </a:p>
          <a:p>
            <a:pPr>
              <a:spcBef>
                <a:spcPct val="0"/>
              </a:spcBef>
            </a:pPr>
            <a:endParaRPr lang="en-GB"/>
          </a:p>
          <a:p>
            <a:pPr>
              <a:spcBef>
                <a:spcPct val="0"/>
              </a:spcBef>
            </a:pPr>
            <a:r>
              <a:rPr lang="en-GB"/>
              <a:t>The four occupational performance areas as outlined by the model of creative ability</a:t>
            </a:r>
          </a:p>
          <a:p>
            <a:pPr>
              <a:spcBef>
                <a:spcPct val="0"/>
              </a:spcBef>
            </a:pPr>
            <a:endParaRPr lang="en-GB"/>
          </a:p>
          <a:p>
            <a:pPr>
              <a:spcBef>
                <a:spcPct val="0"/>
              </a:spcBef>
            </a:pPr>
            <a:r>
              <a:rPr lang="en-GB"/>
              <a:t>Use of free time; planning and structuring the day</a:t>
            </a:r>
          </a:p>
          <a:p>
            <a:pPr>
              <a:spcBef>
                <a:spcPct val="0"/>
              </a:spcBef>
            </a:pPr>
            <a:endParaRPr lang="en-GB"/>
          </a:p>
          <a:p>
            <a:pPr>
              <a:spcBef>
                <a:spcPct val="0"/>
              </a:spcBef>
            </a:pPr>
            <a:r>
              <a:rPr lang="en-GB"/>
              <a:t>Personal management; personal care, bed space, finances</a:t>
            </a:r>
          </a:p>
          <a:p>
            <a:pPr>
              <a:spcBef>
                <a:spcPct val="0"/>
              </a:spcBef>
            </a:pPr>
            <a:endParaRPr lang="en-GB"/>
          </a:p>
          <a:p>
            <a:pPr>
              <a:spcBef>
                <a:spcPct val="0"/>
              </a:spcBef>
            </a:pPr>
            <a:r>
              <a:rPr lang="en-GB"/>
              <a:t>Work ability; an activity with an end product, so not work, could be taking the children to school or cooking a meal</a:t>
            </a:r>
          </a:p>
          <a:p>
            <a:pPr>
              <a:spcBef>
                <a:spcPct val="0"/>
              </a:spcBef>
            </a:pPr>
            <a:endParaRPr lang="en-GB"/>
          </a:p>
          <a:p>
            <a:pPr>
              <a:spcBef>
                <a:spcPct val="0"/>
              </a:spcBef>
            </a:pPr>
            <a:r>
              <a:rPr lang="en-GB"/>
              <a:t>Social ability; communication and interaction skills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F16D3A-E58F-417F-9230-584C3DF530D0}" type="slidenum">
              <a:rPr lang="en-GB"/>
              <a:pPr fontAlgn="base">
                <a:spcBef>
                  <a:spcPct val="0"/>
                </a:spcBef>
                <a:spcAft>
                  <a:spcPct val="0"/>
                </a:spcAft>
              </a:pPr>
              <a:t>27</a:t>
            </a:fld>
            <a:endParaRPr lang="en-GB"/>
          </a:p>
        </p:txBody>
      </p:sp>
      <p:sp>
        <p:nvSpPr>
          <p:cNvPr id="552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a:t>Typical weekly timetable</a:t>
            </a:r>
          </a:p>
          <a:p>
            <a:pPr>
              <a:spcBef>
                <a:spcPct val="0"/>
              </a:spcBef>
            </a:pPr>
            <a:endParaRPr lang="en-GB"/>
          </a:p>
          <a:p>
            <a:pPr>
              <a:spcBef>
                <a:spcPct val="0"/>
              </a:spcBef>
            </a:pPr>
            <a:r>
              <a:rPr lang="en-GB"/>
              <a:t>A yellow and green session most mornings and afternoons.  The white sessions are open to anyone and are relaxation and physical activities.  </a:t>
            </a:r>
          </a:p>
          <a:p>
            <a:pPr>
              <a:spcBef>
                <a:spcPct val="0"/>
              </a:spcBef>
            </a:pPr>
            <a:endParaRPr lang="en-GB"/>
          </a:p>
          <a:p>
            <a:pPr>
              <a:spcBef>
                <a:spcPct val="0"/>
              </a:spcBef>
            </a:pPr>
            <a:r>
              <a:rPr lang="en-GB"/>
              <a:t>We are able to do self differentiation/blue 121</a:t>
            </a:r>
            <a:r>
              <a:rPr lang="ja-JP" altLang="en-GB">
                <a:latin typeface="Arial" charset="0"/>
                <a:cs typeface="ＭＳ Ｐゴシック"/>
              </a:rPr>
              <a:t>’</a:t>
            </a:r>
            <a:r>
              <a:rPr lang="en-GB"/>
              <a:t>s on our own wards</a:t>
            </a:r>
          </a:p>
          <a:p>
            <a:pPr>
              <a:spcBef>
                <a:spcPct val="0"/>
              </a:spcBef>
            </a:pPr>
            <a:endParaRPr lang="en-GB"/>
          </a:p>
          <a:p>
            <a:pPr>
              <a:spcBef>
                <a:spcPct val="0"/>
              </a:spcBef>
            </a:pPr>
            <a:r>
              <a:rPr lang="en-GB"/>
              <a:t>Morning meeting- allowing to plan and facilitate structuring the day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B7435F-2410-4FA1-958F-68F82C2F4A7B}" type="slidenum">
              <a:rPr lang="en-GB"/>
              <a:pPr fontAlgn="base">
                <a:spcBef>
                  <a:spcPct val="0"/>
                </a:spcBef>
                <a:spcAft>
                  <a:spcPct val="0"/>
                </a:spcAft>
              </a:pPr>
              <a:t>28</a:t>
            </a:fld>
            <a:endParaRPr lang="en-GB"/>
          </a:p>
        </p:txBody>
      </p:sp>
      <p:sp>
        <p:nvSpPr>
          <p:cNvPr id="57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a:t>Introducing the group</a:t>
            </a:r>
          </a:p>
          <a:p>
            <a:pPr>
              <a:spcBef>
                <a:spcPct val="0"/>
              </a:spcBef>
            </a:pPr>
            <a:r>
              <a:rPr lang="en-GB"/>
              <a:t>Teaching boundaries and social norms but not necessarily expecting concordance with this</a:t>
            </a:r>
          </a:p>
          <a:p>
            <a:pPr>
              <a:spcBef>
                <a:spcPct val="0"/>
              </a:spcBef>
            </a:pPr>
            <a:r>
              <a:rPr lang="en-GB"/>
              <a:t> </a:t>
            </a:r>
          </a:p>
          <a:p>
            <a:pPr>
              <a:spcBef>
                <a:spcPct val="0"/>
              </a:spcBef>
            </a:pPr>
            <a:r>
              <a:rPr lang="en-GB"/>
              <a:t>On the left you have the session plan- the group will last for about 25-30 minutes and has a practical focus</a:t>
            </a:r>
          </a:p>
          <a:p>
            <a:pPr>
              <a:spcBef>
                <a:spcPct val="0"/>
              </a:spcBef>
            </a:pPr>
            <a:endParaRPr lang="en-GB"/>
          </a:p>
          <a:p>
            <a:pPr>
              <a:spcBef>
                <a:spcPct val="0"/>
              </a:spcBef>
            </a:pPr>
            <a:endParaRPr lang="en-GB"/>
          </a:p>
          <a:p>
            <a:pPr>
              <a:spcBef>
                <a:spcPct val="0"/>
              </a:spcBef>
            </a:pPr>
            <a:r>
              <a:rPr lang="en-GB"/>
              <a:t>On the right;</a:t>
            </a:r>
          </a:p>
          <a:p>
            <a:pPr>
              <a:spcBef>
                <a:spcPct val="0"/>
              </a:spcBef>
            </a:pPr>
            <a:endParaRPr lang="en-GB"/>
          </a:p>
          <a:p>
            <a:pPr>
              <a:spcBef>
                <a:spcPct val="0"/>
              </a:spcBef>
            </a:pPr>
            <a:r>
              <a:rPr lang="en-GB"/>
              <a:t>Improve self esteem and decrease anxiety by making finances manageable</a:t>
            </a:r>
          </a:p>
          <a:p>
            <a:pPr>
              <a:spcBef>
                <a:spcPct val="0"/>
              </a:spcBef>
            </a:pPr>
            <a:r>
              <a:rPr lang="en-GB"/>
              <a:t>Improve social awareness and communication via group discussion</a:t>
            </a:r>
          </a:p>
          <a:p>
            <a:pPr>
              <a:spcBef>
                <a:spcPct val="0"/>
              </a:spcBef>
            </a:pPr>
            <a:r>
              <a:rPr lang="en-GB"/>
              <a:t>Set boundaries and expectations to improve acceptable  behaviour</a:t>
            </a:r>
          </a:p>
          <a:p>
            <a:pPr>
              <a:spcBef>
                <a:spcPct val="0"/>
              </a:spcBef>
            </a:pPr>
            <a:r>
              <a:rPr lang="en-GB"/>
              <a:t>Experience fun and enjoyment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E6B2A7-AFD3-476B-82B5-0406DE6EEF05}" type="slidenum">
              <a:rPr lang="en-GB"/>
              <a:pPr fontAlgn="base">
                <a:spcBef>
                  <a:spcPct val="0"/>
                </a:spcBef>
                <a:spcAft>
                  <a:spcPct val="0"/>
                </a:spcAft>
              </a:pPr>
              <a:t>29</a:t>
            </a:fld>
            <a:endParaRPr lang="en-GB"/>
          </a:p>
        </p:txBody>
      </p:sp>
      <p:sp>
        <p:nvSpPr>
          <p:cNvPr id="593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a:t>Introduction to group; give our expectations of behaviour in the group and encourage that.  For example if someone wanted to go for a cigarette half way through a session I would be encouraging them to stay in the group.</a:t>
            </a:r>
          </a:p>
          <a:p>
            <a:pPr>
              <a:spcBef>
                <a:spcPct val="0"/>
              </a:spcBef>
            </a:pPr>
            <a:endParaRPr lang="en-GB"/>
          </a:p>
          <a:p>
            <a:pPr>
              <a:spcBef>
                <a:spcPct val="0"/>
              </a:spcBef>
            </a:pPr>
            <a:r>
              <a:rPr lang="en-GB"/>
              <a:t>On the left you have the group outline;</a:t>
            </a:r>
          </a:p>
          <a:p>
            <a:pPr>
              <a:spcBef>
                <a:spcPct val="0"/>
              </a:spcBef>
            </a:pPr>
            <a:r>
              <a:rPr lang="en-GB"/>
              <a:t>Discussing the importance of budgeting</a:t>
            </a:r>
          </a:p>
          <a:p>
            <a:pPr>
              <a:spcBef>
                <a:spcPct val="0"/>
              </a:spcBef>
            </a:pPr>
            <a:r>
              <a:rPr lang="en-GB"/>
              <a:t>Doing a general monthly budget (abstract) as a group</a:t>
            </a:r>
          </a:p>
          <a:p>
            <a:pPr>
              <a:spcBef>
                <a:spcPct val="0"/>
              </a:spcBef>
            </a:pPr>
            <a:r>
              <a:rPr lang="en-GB"/>
              <a:t>Facilitating and supporting them to do their own budget</a:t>
            </a:r>
          </a:p>
          <a:p>
            <a:pPr>
              <a:spcBef>
                <a:spcPct val="0"/>
              </a:spcBef>
            </a:pPr>
            <a:endParaRPr lang="en-GB"/>
          </a:p>
          <a:p>
            <a:pPr>
              <a:spcBef>
                <a:spcPct val="0"/>
              </a:spcBef>
            </a:pPr>
            <a:r>
              <a:rPr lang="en-GB"/>
              <a:t>On the right; treatment aims;</a:t>
            </a:r>
          </a:p>
          <a:p>
            <a:pPr>
              <a:spcBef>
                <a:spcPct val="0"/>
              </a:spcBef>
            </a:pPr>
            <a:r>
              <a:rPr lang="en-GB"/>
              <a:t>Improve personal management- in terms of community survival</a:t>
            </a:r>
          </a:p>
          <a:p>
            <a:pPr>
              <a:spcBef>
                <a:spcPct val="0"/>
              </a:spcBef>
            </a:pPr>
            <a:r>
              <a:rPr lang="en-GB"/>
              <a:t>Improve knowledge and skills</a:t>
            </a:r>
          </a:p>
          <a:p>
            <a:pPr>
              <a:spcBef>
                <a:spcPct val="0"/>
              </a:spcBef>
            </a:pPr>
            <a:r>
              <a:rPr lang="en-GB"/>
              <a:t>Improve socialisation through group discussion</a:t>
            </a:r>
          </a:p>
          <a:p>
            <a:pPr>
              <a:spcBef>
                <a:spcPct val="0"/>
              </a:spcBef>
            </a:pPr>
            <a:r>
              <a:rPr lang="en-GB"/>
              <a:t>Improve self esteem- working independently to manage finances</a:t>
            </a:r>
          </a:p>
          <a:p>
            <a:pPr>
              <a:spcBef>
                <a:spcPct val="0"/>
              </a:spcBef>
            </a:pPr>
            <a:r>
              <a:rPr lang="en-GB"/>
              <a:t>Improve work habits- planning and organising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0F8148-75BB-49C3-BD71-7308D5AA8664}" type="slidenum">
              <a:rPr lang="en-GB"/>
              <a:pPr fontAlgn="base">
                <a:spcBef>
                  <a:spcPct val="0"/>
                </a:spcBef>
                <a:spcAft>
                  <a:spcPct val="0"/>
                </a:spcAft>
              </a:pPr>
              <a:t>30</a:t>
            </a:fld>
            <a:endParaRPr lang="en-GB"/>
          </a:p>
        </p:txBody>
      </p:sp>
      <p:sp>
        <p:nvSpPr>
          <p:cNvPr id="614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z="1000"/>
              <a:t>Introduction to group- teaching social norms but not expecting them to adhere to them.</a:t>
            </a:r>
          </a:p>
          <a:p>
            <a:pPr>
              <a:spcBef>
                <a:spcPct val="0"/>
              </a:spcBef>
            </a:pPr>
            <a:endParaRPr lang="en-GB" sz="1000"/>
          </a:p>
          <a:p>
            <a:pPr>
              <a:spcBef>
                <a:spcPct val="0"/>
              </a:spcBef>
            </a:pPr>
            <a:r>
              <a:rPr lang="en-GB" sz="1000"/>
              <a:t>Flap jacks;</a:t>
            </a:r>
          </a:p>
          <a:p>
            <a:pPr>
              <a:spcBef>
                <a:spcPct val="0"/>
              </a:spcBef>
            </a:pPr>
            <a:r>
              <a:rPr lang="en-GB" sz="1000"/>
              <a:t>8 steps, structure environment, take some of the steps away, work in pairs</a:t>
            </a:r>
          </a:p>
          <a:p>
            <a:pPr>
              <a:spcBef>
                <a:spcPct val="0"/>
              </a:spcBef>
            </a:pPr>
            <a:endParaRPr lang="en-GB" sz="1000"/>
          </a:p>
          <a:p>
            <a:pPr>
              <a:spcBef>
                <a:spcPct val="0"/>
              </a:spcBef>
            </a:pPr>
            <a:r>
              <a:rPr lang="en-GB" sz="1000"/>
              <a:t>On the right; treatment aims;</a:t>
            </a:r>
          </a:p>
          <a:p>
            <a:pPr>
              <a:spcBef>
                <a:spcPct val="0"/>
              </a:spcBef>
            </a:pPr>
            <a:r>
              <a:rPr lang="en-GB" sz="1000"/>
              <a:t>Improve self esteem (flop proof)</a:t>
            </a:r>
          </a:p>
          <a:p>
            <a:pPr>
              <a:spcBef>
                <a:spcPct val="0"/>
              </a:spcBef>
            </a:pPr>
            <a:r>
              <a:rPr lang="en-GB" sz="1000"/>
              <a:t>Work in pairs to improve communication/social awareness</a:t>
            </a:r>
          </a:p>
          <a:p>
            <a:pPr>
              <a:spcBef>
                <a:spcPct val="0"/>
              </a:spcBef>
            </a:pPr>
            <a:r>
              <a:rPr lang="en-GB" sz="1000"/>
              <a:t>Introduce group by explaining expectations to improve acceptable behaviour/social norms</a:t>
            </a:r>
          </a:p>
          <a:p>
            <a:pPr>
              <a:spcBef>
                <a:spcPct val="0"/>
              </a:spcBef>
            </a:pPr>
            <a:r>
              <a:rPr lang="en-GB" sz="1000"/>
              <a:t>Improve basic tool handling</a:t>
            </a:r>
          </a:p>
          <a:p>
            <a:pPr>
              <a:spcBef>
                <a:spcPct val="0"/>
              </a:spcBef>
            </a:pPr>
            <a:r>
              <a:rPr lang="en-GB" sz="1000"/>
              <a:t>Improve awareness of effect of self on environment</a:t>
            </a:r>
          </a:p>
          <a:p>
            <a:pPr>
              <a:spcBef>
                <a:spcPct val="0"/>
              </a:spcBef>
            </a:pPr>
            <a:r>
              <a:rPr lang="en-GB" sz="1000"/>
              <a:t>Experience fun and enjoyment</a:t>
            </a:r>
          </a:p>
          <a:p>
            <a:pPr>
              <a:spcBef>
                <a:spcPct val="0"/>
              </a:spcBef>
            </a:pPr>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A9E909-7569-48B0-9D02-91950190168E}" type="slidenum">
              <a:rPr lang="en-GB"/>
              <a:pPr fontAlgn="base">
                <a:spcBef>
                  <a:spcPct val="0"/>
                </a:spcBef>
                <a:spcAft>
                  <a:spcPct val="0"/>
                </a:spcAft>
              </a:pPr>
              <a:t>31</a:t>
            </a:fld>
            <a:endParaRPr lang="en-GB"/>
          </a:p>
        </p:txBody>
      </p:sp>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a:t>Again, introduce the group with social norms and expected behaviours</a:t>
            </a:r>
          </a:p>
          <a:p>
            <a:pPr>
              <a:spcBef>
                <a:spcPct val="0"/>
              </a:spcBef>
            </a:pPr>
            <a:endParaRPr lang="en-GB"/>
          </a:p>
          <a:p>
            <a:pPr>
              <a:spcBef>
                <a:spcPct val="0"/>
              </a:spcBef>
            </a:pPr>
            <a:r>
              <a:rPr lang="en-GB"/>
              <a:t>On the left;</a:t>
            </a:r>
          </a:p>
          <a:p>
            <a:pPr>
              <a:spcBef>
                <a:spcPct val="0"/>
              </a:spcBef>
            </a:pPr>
            <a:r>
              <a:rPr lang="en-GB"/>
              <a:t>Recipe for making a quiche Lorraine.  We choose meals such as soups, pasta meals that use everyday ingredients that the patients can afford</a:t>
            </a:r>
          </a:p>
          <a:p>
            <a:pPr>
              <a:spcBef>
                <a:spcPct val="0"/>
              </a:spcBef>
            </a:pPr>
            <a:endParaRPr lang="en-GB"/>
          </a:p>
          <a:p>
            <a:pPr>
              <a:spcBef>
                <a:spcPct val="0"/>
              </a:spcBef>
            </a:pPr>
            <a:r>
              <a:rPr lang="en-GB"/>
              <a:t>On the right; treatment aims;</a:t>
            </a:r>
          </a:p>
          <a:p>
            <a:pPr>
              <a:spcBef>
                <a:spcPct val="0"/>
              </a:spcBef>
            </a:pPr>
            <a:endParaRPr lang="en-GB"/>
          </a:p>
          <a:p>
            <a:pPr>
              <a:spcBef>
                <a:spcPct val="0"/>
              </a:spcBef>
            </a:pPr>
            <a:r>
              <a:rPr lang="en-GB"/>
              <a:t>Improve domestic aspect of personal management (in charge of own work space)</a:t>
            </a:r>
          </a:p>
          <a:p>
            <a:pPr>
              <a:spcBef>
                <a:spcPct val="0"/>
              </a:spcBef>
            </a:pPr>
            <a:r>
              <a:rPr lang="en-GB"/>
              <a:t>Improve knowledge and skill for product</a:t>
            </a:r>
          </a:p>
          <a:p>
            <a:pPr>
              <a:spcBef>
                <a:spcPct val="0"/>
              </a:spcBef>
            </a:pPr>
            <a:r>
              <a:rPr lang="en-GB"/>
              <a:t>Improve socialisation by working within a group</a:t>
            </a:r>
          </a:p>
          <a:p>
            <a:pPr>
              <a:spcBef>
                <a:spcPct val="0"/>
              </a:spcBef>
            </a:pPr>
            <a:r>
              <a:rPr lang="en-GB"/>
              <a:t>Improve self esteem by making an edible product</a:t>
            </a:r>
          </a:p>
          <a:p>
            <a:pPr>
              <a:spcBef>
                <a:spcPct val="0"/>
              </a:spcBef>
            </a:pPr>
            <a:r>
              <a:rPr lang="en-GB"/>
              <a:t>Improve work habits (planning and organising)</a:t>
            </a:r>
          </a:p>
          <a:p>
            <a:pPr>
              <a:spcBef>
                <a:spcPct val="0"/>
              </a:spcBef>
            </a:pPr>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B9521F-DC24-40FC-9BF8-82E9219DB0A1}" type="slidenum">
              <a:rPr lang="en-GB"/>
              <a:pPr fontAlgn="base">
                <a:spcBef>
                  <a:spcPct val="0"/>
                </a:spcBef>
                <a:spcAft>
                  <a:spcPct val="0"/>
                </a:spcAft>
              </a:pPr>
              <a:t>32</a:t>
            </a:fld>
            <a:endParaRPr lang="en-GB"/>
          </a:p>
        </p:txBody>
      </p:sp>
      <p:sp>
        <p:nvSpPr>
          <p:cNvPr id="655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a:t>Creative participation tool after each treatment session</a:t>
            </a:r>
          </a:p>
          <a:p>
            <a:pPr>
              <a:spcBef>
                <a:spcPct val="0"/>
              </a:spcBef>
            </a:pPr>
            <a:endParaRPr lang="en-GB"/>
          </a:p>
          <a:p>
            <a:pPr>
              <a:spcBef>
                <a:spcPct val="0"/>
              </a:spcBef>
            </a:pPr>
            <a:r>
              <a:rPr lang="en-GB"/>
              <a:t>Feeds in to the weekly reviews so we can see change in functioning each week.  We are now linking this to the clustering/ HONOS so hopefully after a few months we should be able to provide data to show peoples cluster and the OT treatments they require for a safe discharge.</a:t>
            </a:r>
          </a:p>
          <a:p>
            <a:pPr>
              <a:spcBef>
                <a:spcPct val="0"/>
              </a:spcBef>
            </a:pPr>
            <a:endParaRPr lang="en-GB"/>
          </a:p>
          <a:p>
            <a:pPr>
              <a:spcBef>
                <a:spcPct val="0"/>
              </a:spcBef>
            </a:pPr>
            <a:r>
              <a:rPr lang="en-GB"/>
              <a:t>APOM- we did this on admission and we complete this again upon discharge to measure over all change in a persons functioning from admission to discharge.</a:t>
            </a:r>
          </a:p>
          <a:p>
            <a:pPr>
              <a:spcBef>
                <a:spcPct val="0"/>
              </a:spcBef>
            </a:pPr>
            <a:endParaRPr lang="en-GB"/>
          </a:p>
          <a:p>
            <a:pPr>
              <a:spcBef>
                <a:spcPct val="0"/>
              </a:spcBef>
            </a:pPr>
            <a:r>
              <a:rPr lang="en-GB"/>
              <a:t>Right, that is the end of my presentation, hopefully you will have all gained some understanding of the adult acute inpatient service here at the berry wood, a very brief overview of the model of creative ability and how we use it in our OT care pathway here at the Berrywood.  There will be some time for questions in a minute but if you would like to know further details on the model you can visit the website on the next page.</a:t>
            </a:r>
          </a:p>
          <a:p>
            <a:pPr>
              <a:spcBef>
                <a:spcPct val="0"/>
              </a:spcBef>
            </a:pPr>
            <a:endParaRPr lang="en-GB"/>
          </a:p>
          <a:p>
            <a:pPr>
              <a:spcBef>
                <a:spcPct val="0"/>
              </a:spcBef>
            </a:pPr>
            <a:r>
              <a:rPr lang="en-GB"/>
              <a:t>Thank you</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ZA"/>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E9A6F1-7102-4BC1-A310-9EB3695AB3DF}" type="slidenum">
              <a:rPr lang="en-ZA"/>
              <a:pPr fontAlgn="base">
                <a:spcBef>
                  <a:spcPct val="0"/>
                </a:spcBef>
                <a:spcAft>
                  <a:spcPct val="0"/>
                </a:spcAft>
              </a:pPr>
              <a:t>33</a:t>
            </a:fld>
            <a:endParaRPr lang="en-Z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ZA"/>
              <a:t>Ask what motivates you to get up each day – if poorly …….</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ED5122-8784-4AA3-B994-3730F11C00D9}" type="slidenum">
              <a:rPr lang="en-ZA"/>
              <a:pPr fontAlgn="base">
                <a:spcBef>
                  <a:spcPct val="0"/>
                </a:spcBef>
                <a:spcAft>
                  <a:spcPct val="0"/>
                </a:spcAft>
              </a:pPr>
              <a:t>4</a:t>
            </a:fld>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ZA"/>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2E4BA8-3D5C-4A77-AF59-A0662612C4A2}" type="slidenum">
              <a:rPr lang="en-ZA"/>
              <a:pPr fontAlgn="base">
                <a:spcBef>
                  <a:spcPct val="0"/>
                </a:spcBef>
                <a:spcAft>
                  <a:spcPct val="0"/>
                </a:spcAft>
              </a:pPr>
              <a:t>5</a:t>
            </a:fld>
            <a:endParaRPr lang="en-Z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719E71-5BA5-44E2-A47C-44196660F2BD}" type="slidenum">
              <a:rPr lang="en-GB"/>
              <a:pPr fontAlgn="base">
                <a:spcBef>
                  <a:spcPct val="0"/>
                </a:spcBef>
                <a:spcAft>
                  <a:spcPct val="0"/>
                </a:spcAft>
              </a:pPr>
              <a:t>7</a:t>
            </a:fld>
            <a:endParaRPr lang="en-GB"/>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pPr>
            <a:r>
              <a:rPr lang="en-GB" sz="800"/>
              <a:t>The model describes 9 levels of motivation (based upon the developmental model) and links this with action. Through observation, we can see someone's action and therefore determine what is motivating them.  In this acute setting, we only see people who are between levels 1 and 5.</a:t>
            </a:r>
          </a:p>
          <a:p>
            <a:pPr>
              <a:lnSpc>
                <a:spcPct val="80000"/>
              </a:lnSpc>
              <a:spcBef>
                <a:spcPct val="0"/>
              </a:spcBef>
            </a:pPr>
            <a:endParaRPr lang="en-GB" sz="800"/>
          </a:p>
          <a:p>
            <a:pPr>
              <a:lnSpc>
                <a:spcPct val="80000"/>
              </a:lnSpc>
              <a:spcBef>
                <a:spcPct val="0"/>
              </a:spcBef>
            </a:pPr>
            <a:r>
              <a:rPr lang="en-GB" sz="800"/>
              <a:t>Level 1 – tone</a:t>
            </a:r>
          </a:p>
          <a:p>
            <a:pPr>
              <a:lnSpc>
                <a:spcPct val="80000"/>
              </a:lnSpc>
              <a:spcBef>
                <a:spcPct val="0"/>
              </a:spcBef>
            </a:pPr>
            <a:r>
              <a:rPr lang="en-GB" sz="800"/>
              <a:t>Imagine a new born baby and its action.  Their motivation is purely to exist and to have their most basic needs met. Someone at this level may have been admitted with end stage dementia, severe learning disabilities or are catatonic.  In the hospital they would require 24 hour care from nursing staff to feed them and attend to personal care.  They would spend the majority of their time in their bed space and we would take our treatment to them on a 121 basis- trying to establish minimal contact.</a:t>
            </a:r>
          </a:p>
          <a:p>
            <a:pPr>
              <a:lnSpc>
                <a:spcPct val="80000"/>
              </a:lnSpc>
              <a:spcBef>
                <a:spcPct val="0"/>
              </a:spcBef>
            </a:pPr>
            <a:endParaRPr lang="en-GB" sz="800"/>
          </a:p>
          <a:p>
            <a:pPr>
              <a:lnSpc>
                <a:spcPct val="80000"/>
              </a:lnSpc>
              <a:spcBef>
                <a:spcPct val="0"/>
              </a:spcBef>
            </a:pPr>
            <a:r>
              <a:rPr lang="en-GB" sz="800"/>
              <a:t>Level 2- self differentiation BLUE</a:t>
            </a:r>
          </a:p>
          <a:p>
            <a:pPr>
              <a:lnSpc>
                <a:spcPct val="80000"/>
              </a:lnSpc>
              <a:spcBef>
                <a:spcPct val="0"/>
              </a:spcBef>
            </a:pPr>
            <a:r>
              <a:rPr lang="en-GB" sz="800"/>
              <a:t>Next we move on to level 2.  People at this level would have the motivational level similar to a toddler.  A toddlers motivation is around distinguishing themselves from others and the environment.  In the hospital, people who are floridly psychotic would present with this level of motivation.  They would be the patients who knock regularly on the office door and want their needs (cigarette, mobile phone) there and then. In terms of OT treatment, we would not expect patients at this level to attend OT sessions, rather we would take 121 activities, usually of a physical or sensory nature to them.  We would attempt to engage them for around 5-10 minutes in a practical basic task.</a:t>
            </a:r>
          </a:p>
          <a:p>
            <a:pPr>
              <a:lnSpc>
                <a:spcPct val="80000"/>
              </a:lnSpc>
              <a:spcBef>
                <a:spcPct val="0"/>
              </a:spcBef>
            </a:pPr>
            <a:endParaRPr lang="en-GB" sz="800"/>
          </a:p>
          <a:p>
            <a:pPr>
              <a:lnSpc>
                <a:spcPct val="80000"/>
              </a:lnSpc>
              <a:spcBef>
                <a:spcPct val="0"/>
              </a:spcBef>
            </a:pPr>
            <a:r>
              <a:rPr lang="en-GB" sz="800"/>
              <a:t>Level 3- self presentation YELLOW</a:t>
            </a:r>
          </a:p>
          <a:p>
            <a:pPr>
              <a:lnSpc>
                <a:spcPct val="80000"/>
              </a:lnSpc>
              <a:spcBef>
                <a:spcPct val="0"/>
              </a:spcBef>
            </a:pPr>
            <a:r>
              <a:rPr lang="en-GB" sz="800"/>
              <a:t>Describes the motivation of a school age child up until the age of around 8.  Motivation is to start to form relationships, understand their likes and dislikes and explore their environment.  Most of the patients we have in the adult acute services are at this level of motivation.  They are able to concentrate for around 20 minutes if a task has a practical basis and has around 3-4 steps.  The tasks must be flop proof so there is no sense of failure and social norms are taught so there is an awareness, but there is no expectation that people at this level will be able to adhere to them.  We provide two yellow treatment sessions daily.</a:t>
            </a:r>
          </a:p>
          <a:p>
            <a:pPr>
              <a:lnSpc>
                <a:spcPct val="80000"/>
              </a:lnSpc>
              <a:spcBef>
                <a:spcPct val="0"/>
              </a:spcBef>
            </a:pPr>
            <a:endParaRPr lang="en-GB" sz="800"/>
          </a:p>
          <a:p>
            <a:pPr>
              <a:lnSpc>
                <a:spcPct val="80000"/>
              </a:lnSpc>
              <a:spcBef>
                <a:spcPct val="0"/>
              </a:spcBef>
            </a:pPr>
            <a:r>
              <a:rPr lang="en-GB" sz="800"/>
              <a:t>Level 4- passive participation GREEN</a:t>
            </a:r>
          </a:p>
          <a:p>
            <a:pPr>
              <a:lnSpc>
                <a:spcPct val="80000"/>
              </a:lnSpc>
              <a:spcBef>
                <a:spcPct val="0"/>
              </a:spcBef>
            </a:pPr>
            <a:r>
              <a:rPr lang="en-GB" sz="800"/>
              <a:t>Imagine you are a young teenager (8-14 what would your motivation be? To fit in.  You would be conscious of how you came across, you might be a quiet person in a group, listening and judging what the expected response from yourself might be.  People at this level in the hospital are typically granted leave from the ward, they are expected to structure their own time more effectively and independently and access the community more regularly as they will be nearing discharge.  Concentration can be maintained for around 45 minutes and task can be around 5-7 steps in complexity.  We run two green groups nearly every day.</a:t>
            </a:r>
          </a:p>
          <a:p>
            <a:pPr>
              <a:lnSpc>
                <a:spcPct val="80000"/>
              </a:lnSpc>
              <a:spcBef>
                <a:spcPct val="0"/>
              </a:spcBef>
            </a:pPr>
            <a:endParaRPr lang="en-GB" sz="800"/>
          </a:p>
          <a:p>
            <a:pPr>
              <a:lnSpc>
                <a:spcPct val="80000"/>
              </a:lnSpc>
              <a:spcBef>
                <a:spcPct val="0"/>
              </a:spcBef>
            </a:pPr>
            <a:endParaRPr lang="en-GB" sz="8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ZA"/>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159835-46D3-4D5D-AA99-EAA4CBE4B66B}" type="slidenum">
              <a:rPr lang="en-ZA"/>
              <a:pPr fontAlgn="base">
                <a:spcBef>
                  <a:spcPct val="0"/>
                </a:spcBef>
                <a:spcAft>
                  <a:spcPct val="0"/>
                </a:spcAft>
              </a:pPr>
              <a:t>8</a:t>
            </a:fld>
            <a:endParaRPr lang="en-Z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CA – persons ability to participate in meaningful activity * define ability</a:t>
            </a:r>
          </a:p>
          <a:p>
            <a:pPr>
              <a:spcBef>
                <a:spcPct val="0"/>
              </a:spcBef>
            </a:pPr>
            <a:r>
              <a:rPr lang="en-US"/>
              <a:t>Motivation: internal or external * define </a:t>
            </a:r>
          </a:p>
          <a:p>
            <a:pPr>
              <a:spcBef>
                <a:spcPct val="0"/>
              </a:spcBef>
            </a:pPr>
            <a:r>
              <a:rPr lang="en-US"/>
              <a:t>Task concept: describe the task concept for making a cup of tea on 4 levels –physical, cognitive, psychological, social</a:t>
            </a:r>
          </a:p>
          <a:p>
            <a:pPr>
              <a:spcBef>
                <a:spcPct val="0"/>
              </a:spcBef>
            </a:pPr>
            <a:r>
              <a:rPr lang="en-US"/>
              <a:t>Concept formation: levels of concept formation</a:t>
            </a:r>
          </a:p>
          <a:p>
            <a:pPr>
              <a:spcBef>
                <a:spcPct val="0"/>
              </a:spcBef>
            </a:pPr>
            <a:endParaRPr lang="en-US"/>
          </a:p>
          <a:p>
            <a:pPr>
              <a:spcBef>
                <a:spcPct val="0"/>
              </a:spcBef>
            </a:pPr>
            <a:endParaRPr lang="en-US"/>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94927A-F862-442C-9534-C4E6E29B24DE}" type="slidenum">
              <a:rPr lang="en-GB"/>
              <a:pPr fontAlgn="base">
                <a:spcBef>
                  <a:spcPct val="0"/>
                </a:spcBef>
                <a:spcAft>
                  <a:spcPct val="0"/>
                </a:spcAft>
              </a:pPr>
              <a:t>13</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ZA"/>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865A80-5F76-48D1-B20A-B751383A717D}" type="slidenum">
              <a:rPr lang="en-ZA"/>
              <a:pPr fontAlgn="base">
                <a:spcBef>
                  <a:spcPct val="0"/>
                </a:spcBef>
                <a:spcAft>
                  <a:spcPct val="0"/>
                </a:spcAft>
              </a:pPr>
              <a:t>14</a:t>
            </a:fld>
            <a:endParaRPr lang="en-Z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3B1BDF-5E2D-4D9A-871B-7FC4C36B3AB8}" type="slidenum">
              <a:rPr lang="en-GB"/>
              <a:pPr fontAlgn="base">
                <a:spcBef>
                  <a:spcPct val="0"/>
                </a:spcBef>
                <a:spcAft>
                  <a:spcPct val="0"/>
                </a:spcAft>
              </a:pPr>
              <a:t>16</a:t>
            </a:fld>
            <a:endParaRPr lang="en-GB"/>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GB"/>
              <a:t>Once a person has been observed in a task, a </a:t>
            </a:r>
            <a:r>
              <a:rPr lang="en-GB" b="1" u="sng"/>
              <a:t>creative participation tool</a:t>
            </a:r>
            <a:r>
              <a:rPr lang="en-GB"/>
              <a:t> is completed.  It has the first five levels of the model in columns and we mark each person on twelve different aspects of a task;</a:t>
            </a:r>
          </a:p>
          <a:p>
            <a:pPr>
              <a:lnSpc>
                <a:spcPct val="90000"/>
              </a:lnSpc>
              <a:spcBef>
                <a:spcPct val="0"/>
              </a:spcBef>
            </a:pPr>
            <a:r>
              <a:rPr lang="en-GB"/>
              <a:t>Action</a:t>
            </a:r>
          </a:p>
          <a:p>
            <a:pPr>
              <a:lnSpc>
                <a:spcPct val="90000"/>
              </a:lnSpc>
              <a:spcBef>
                <a:spcPct val="0"/>
              </a:spcBef>
            </a:pPr>
            <a:r>
              <a:rPr lang="en-GB"/>
              <a:t>Motivation</a:t>
            </a:r>
          </a:p>
          <a:p>
            <a:pPr>
              <a:lnSpc>
                <a:spcPct val="90000"/>
              </a:lnSpc>
              <a:spcBef>
                <a:spcPct val="0"/>
              </a:spcBef>
            </a:pPr>
            <a:r>
              <a:rPr lang="en-GB"/>
              <a:t>Handling tools</a:t>
            </a:r>
          </a:p>
          <a:p>
            <a:pPr>
              <a:lnSpc>
                <a:spcPct val="90000"/>
              </a:lnSpc>
              <a:spcBef>
                <a:spcPct val="0"/>
              </a:spcBef>
            </a:pPr>
            <a:r>
              <a:rPr lang="en-GB"/>
              <a:t>Relating to people</a:t>
            </a:r>
          </a:p>
          <a:p>
            <a:pPr>
              <a:lnSpc>
                <a:spcPct val="90000"/>
              </a:lnSpc>
              <a:spcBef>
                <a:spcPct val="0"/>
              </a:spcBef>
            </a:pPr>
            <a:r>
              <a:rPr lang="en-GB"/>
              <a:t>Handle situations</a:t>
            </a:r>
          </a:p>
          <a:p>
            <a:pPr>
              <a:lnSpc>
                <a:spcPct val="90000"/>
              </a:lnSpc>
              <a:spcBef>
                <a:spcPct val="0"/>
              </a:spcBef>
            </a:pPr>
            <a:r>
              <a:rPr lang="en-GB"/>
              <a:t>Task concept</a:t>
            </a:r>
          </a:p>
          <a:p>
            <a:pPr>
              <a:lnSpc>
                <a:spcPct val="90000"/>
              </a:lnSpc>
              <a:spcBef>
                <a:spcPct val="0"/>
              </a:spcBef>
            </a:pPr>
            <a:r>
              <a:rPr lang="en-GB"/>
              <a:t>Product</a:t>
            </a:r>
          </a:p>
          <a:p>
            <a:pPr>
              <a:lnSpc>
                <a:spcPct val="90000"/>
              </a:lnSpc>
              <a:spcBef>
                <a:spcPct val="0"/>
              </a:spcBef>
            </a:pPr>
            <a:r>
              <a:rPr lang="en-GB"/>
              <a:t>Supervision</a:t>
            </a:r>
          </a:p>
          <a:p>
            <a:pPr>
              <a:lnSpc>
                <a:spcPct val="90000"/>
              </a:lnSpc>
              <a:spcBef>
                <a:spcPct val="0"/>
              </a:spcBef>
            </a:pPr>
            <a:r>
              <a:rPr lang="en-GB"/>
              <a:t>Behaviour</a:t>
            </a:r>
          </a:p>
          <a:p>
            <a:pPr>
              <a:lnSpc>
                <a:spcPct val="90000"/>
              </a:lnSpc>
              <a:spcBef>
                <a:spcPct val="0"/>
              </a:spcBef>
            </a:pPr>
            <a:r>
              <a:rPr lang="en-GB"/>
              <a:t>Norm awareness</a:t>
            </a:r>
          </a:p>
          <a:p>
            <a:pPr>
              <a:lnSpc>
                <a:spcPct val="90000"/>
              </a:lnSpc>
              <a:spcBef>
                <a:spcPct val="0"/>
              </a:spcBef>
            </a:pPr>
            <a:r>
              <a:rPr lang="en-GB"/>
              <a:t>Emotional responses</a:t>
            </a:r>
          </a:p>
          <a:p>
            <a:pPr>
              <a:lnSpc>
                <a:spcPct val="90000"/>
              </a:lnSpc>
              <a:spcBef>
                <a:spcPct val="0"/>
              </a:spcBef>
            </a:pPr>
            <a:r>
              <a:rPr lang="en-GB"/>
              <a:t>Initiative and effort</a:t>
            </a:r>
          </a:p>
          <a:p>
            <a:pPr>
              <a:lnSpc>
                <a:spcPct val="90000"/>
              </a:lnSpc>
              <a:spcBef>
                <a:spcPct val="0"/>
              </a:spcBef>
            </a:pPr>
            <a:endParaRPr lang="en-GB"/>
          </a:p>
          <a:p>
            <a:pPr>
              <a:lnSpc>
                <a:spcPct val="90000"/>
              </a:lnSpc>
              <a:spcBef>
                <a:spcPct val="0"/>
              </a:spcBef>
            </a:pPr>
            <a:r>
              <a:rPr lang="en-GB"/>
              <a:t>We then tally the scores at the bottom of the sheet and are able to work out someone's level of motivation, their level of creative ability from this.</a:t>
            </a:r>
          </a:p>
          <a:p>
            <a:pPr>
              <a:lnSpc>
                <a:spcPct val="90000"/>
              </a:lnSpc>
              <a:spcBef>
                <a:spcPct val="0"/>
              </a:spcBef>
            </a:pPr>
            <a:endParaRPr lang="en-GB"/>
          </a:p>
          <a:p>
            <a:pPr>
              <a:lnSpc>
                <a:spcPct val="90000"/>
              </a:lnSpc>
              <a:spcBef>
                <a:spcPct val="0"/>
              </a:spcBef>
            </a:pPr>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A038B4-392A-41DF-9F79-F53206A90BB6}" type="slidenum">
              <a:rPr lang="en-GB"/>
              <a:pPr fontAlgn="base">
                <a:spcBef>
                  <a:spcPct val="0"/>
                </a:spcBef>
                <a:spcAft>
                  <a:spcPct val="0"/>
                </a:spcAft>
              </a:pPr>
              <a:t>17</a:t>
            </a:fld>
            <a:endParaRPr lang="en-GB"/>
          </a:p>
        </p:txBody>
      </p:sp>
      <p:sp>
        <p:nvSpPr>
          <p:cNvPr id="43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a:t>A task assessment is a task that lends itself to being adapted to suit a range of the MoCA levels.  The task assessments we complete at the berrywood can be completed individually or within groups and are usually 2-5 steps.  The assessments are usually art or food based.</a:t>
            </a:r>
          </a:p>
          <a:p>
            <a:pPr>
              <a:spcBef>
                <a:spcPct val="0"/>
              </a:spcBef>
            </a:pPr>
            <a:endParaRPr lang="en-GB"/>
          </a:p>
          <a:p>
            <a:pPr>
              <a:spcBef>
                <a:spcPct val="0"/>
              </a:spcBef>
            </a:pPr>
            <a:r>
              <a:rPr lang="en-GB"/>
              <a:t>You can see from the picture of the coil pot task assessment that pictorial instructions are given.  If you break the activity down in to steps you have</a:t>
            </a:r>
          </a:p>
          <a:p>
            <a:pPr>
              <a:spcBef>
                <a:spcPct val="0"/>
              </a:spcBef>
            </a:pPr>
            <a:r>
              <a:rPr lang="en-GB"/>
              <a:t>Rolling the clay in to a ball</a:t>
            </a:r>
          </a:p>
          <a:p>
            <a:pPr>
              <a:spcBef>
                <a:spcPct val="0"/>
              </a:spcBef>
            </a:pPr>
            <a:r>
              <a:rPr lang="en-GB"/>
              <a:t>Flattening the ball out</a:t>
            </a:r>
          </a:p>
          <a:p>
            <a:pPr>
              <a:spcBef>
                <a:spcPct val="0"/>
              </a:spcBef>
            </a:pPr>
            <a:r>
              <a:rPr lang="en-GB"/>
              <a:t>Rolling out clay sausages</a:t>
            </a:r>
          </a:p>
          <a:p>
            <a:pPr>
              <a:spcBef>
                <a:spcPct val="0"/>
              </a:spcBef>
            </a:pPr>
            <a:r>
              <a:rPr lang="en-GB"/>
              <a:t>Making a slip and </a:t>
            </a:r>
          </a:p>
          <a:p>
            <a:pPr>
              <a:spcBef>
                <a:spcPct val="0"/>
              </a:spcBef>
            </a:pPr>
            <a:r>
              <a:rPr lang="en-GB"/>
              <a:t>Building the pot up gradually.</a:t>
            </a:r>
          </a:p>
          <a:p>
            <a:pPr>
              <a:spcBef>
                <a:spcPct val="0"/>
              </a:spcBef>
            </a:pPr>
            <a:endParaRPr lang="en-GB"/>
          </a:p>
          <a:p>
            <a:pPr>
              <a:spcBef>
                <a:spcPct val="0"/>
              </a:spcBef>
            </a:pPr>
            <a:r>
              <a:rPr lang="en-GB"/>
              <a:t>For someone at a low level this can be adapted so for example the sausages could already be rolled out.  Or you could take away the instructions and use the clay as a sensory object.  It could also be adapted for the higher levels.  Often when I have used this assessment in the past you will have someone at a green level approaching you the next day and asking if their pot has been fired yet as they want to paint it.  Using art based tasks such as pottery allows for this individualism to occur.</a:t>
            </a:r>
          </a:p>
          <a:p>
            <a:pPr>
              <a:spcBef>
                <a:spcPct val="0"/>
              </a:spcBef>
            </a:pPr>
            <a:endParaRPr lang="en-GB"/>
          </a:p>
          <a:p>
            <a:pPr>
              <a:spcBef>
                <a:spcPct val="0"/>
              </a:spcBef>
            </a:pPr>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5292212-2166-4F26-A07C-F6A230B4BBAC}" type="datetimeFigureOut">
              <a:rPr lang="en-US"/>
              <a:pPr>
                <a:defRPr/>
              </a:pPr>
              <a:t>2/1/2020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B16791-3789-4D43-B3B6-78FF76E2013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34187455-A9E7-4E82-8956-376BF867CD6D}" type="datetimeFigureOut">
              <a:rPr lang="en-US"/>
              <a:pPr>
                <a:defRPr/>
              </a:pPr>
              <a:t>2/1/2020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B0C12D-1AFB-41A3-B56B-E98AEC779B2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FCA39060-E9E4-45F6-9A14-F446E6F1772F}" type="datetimeFigureOut">
              <a:rPr lang="en-US"/>
              <a:pPr>
                <a:defRPr/>
              </a:pPr>
              <a:t>2/1/2020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272FF1-F17C-456F-9F5F-2FA63FCBD34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GB"/>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quarter" idx="2"/>
          </p:nvPr>
        </p:nvSpPr>
        <p:spPr>
          <a:xfrm>
            <a:off x="5102225" y="1827213"/>
            <a:ext cx="3581400" cy="198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4"/>
          <p:cNvSpPr>
            <a:spLocks noGrp="1"/>
          </p:cNvSpPr>
          <p:nvPr>
            <p:ph sz="quarter" idx="3"/>
          </p:nvPr>
        </p:nvSpPr>
        <p:spPr>
          <a:xfrm>
            <a:off x="5102225" y="3960813"/>
            <a:ext cx="3581400" cy="198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pPr>
              <a:defRPr/>
            </a:pPr>
            <a:endParaRPr lang="en-GB"/>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en-GB"/>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pPr>
              <a:defRPr/>
            </a:pPr>
            <a:fld id="{4C0657EC-A135-41DA-A37B-3AAEDA0352DD}"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40AB29E1-311B-4140-A16F-46F62C2C5CDA}" type="datetimeFigureOut">
              <a:rPr lang="en-US"/>
              <a:pPr>
                <a:defRPr/>
              </a:pPr>
              <a:t>2/1/2020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2B878C-6963-405A-A5E4-9D02B035E36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B5309E12-50CE-479B-BBCD-3FAE072207C5}" type="datetimeFigureOut">
              <a:rPr lang="en-US"/>
              <a:pPr>
                <a:defRPr/>
              </a:pPr>
              <a:t>2/1/2020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B1CB04-3613-4EE5-AE6E-F9D00585ACA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1FC1E790-D88E-44AA-82F2-65D120F64986}" type="datetimeFigureOut">
              <a:rPr lang="en-US"/>
              <a:pPr>
                <a:defRPr/>
              </a:pPr>
              <a:t>2/1/2020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B7E863-CFC7-42CB-A71E-CB654AE81AA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7824D101-26F5-4DD2-ADA8-E17892B68033}" type="datetimeFigureOut">
              <a:rPr lang="en-US"/>
              <a:pPr>
                <a:defRPr/>
              </a:pPr>
              <a:t>2/1/2020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52A926A-0C70-42D5-8E68-8A69A5E18FA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0FD087E-AB51-4C53-AF7C-6DCB7A3AC6B0}" type="datetimeFigureOut">
              <a:rPr lang="en-US"/>
              <a:pPr>
                <a:defRPr/>
              </a:pPr>
              <a:t>2/1/2020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5172126-795D-459E-BDFA-F56F8F36AC8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0B66288-55C5-4CA4-9FDE-FFE11E617C0F}" type="datetimeFigureOut">
              <a:rPr lang="en-US"/>
              <a:pPr>
                <a:defRPr/>
              </a:pPr>
              <a:t>2/1/2020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E740C4C-FE55-4C68-A12B-FE551CB971D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67B598B1-4186-44D9-9396-8099BCE978FC}" type="datetimeFigureOut">
              <a:rPr lang="en-US"/>
              <a:pPr>
                <a:defRPr/>
              </a:pPr>
              <a:t>2/1/2020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590DFD-D596-4876-95C6-24390C53800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5460068F-5C3D-430F-B66E-0DB5491105B4}" type="datetimeFigureOut">
              <a:rPr lang="en-US"/>
              <a:pPr>
                <a:defRPr/>
              </a:pPr>
              <a:t>2/1/2020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62E975-A9EA-4136-805B-61D1D2FDDBE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3329151C-C31D-4BE8-A9BC-F2D2DF4A85E6}" type="datetimeFigureOut">
              <a:rPr lang="en-US"/>
              <a:pPr>
                <a:defRPr/>
              </a:pPr>
              <a:t>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89F8353-1566-4AF8-8A49-422DE227F4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r>
              <a:rPr lang="en-GB">
                <a:latin typeface="Verdana" pitchFamily="34" charset="0"/>
              </a:rPr>
              <a:t>The Vona Du Toit Model of Creative Ability</a:t>
            </a:r>
            <a:endParaRPr lang="en-US"/>
          </a:p>
        </p:txBody>
      </p:sp>
      <p:sp>
        <p:nvSpPr>
          <p:cNvPr id="3" name="Subtitle 2"/>
          <p:cNvSpPr>
            <a:spLocks noGrp="1"/>
          </p:cNvSpPr>
          <p:nvPr>
            <p:ph type="subTitle" idx="1"/>
          </p:nvPr>
        </p:nvSpPr>
        <p:spPr/>
        <p:txBody>
          <a:bodyPr rtlCol="0">
            <a:normAutofit/>
          </a:bodyPr>
          <a:lstStyle/>
          <a:p>
            <a:pPr fontAlgn="auto">
              <a:spcAft>
                <a:spcPts val="0"/>
              </a:spcAft>
              <a:buFont typeface="Arial"/>
              <a:buNone/>
              <a:defRPr/>
            </a:pPr>
            <a:r>
              <a:rPr lang="en-US" dirty="0"/>
              <a:t>An introduction to the model and its use in practice</a:t>
            </a:r>
          </a:p>
          <a:p>
            <a:pPr fontAlgn="auto">
              <a:spcAft>
                <a:spcPts val="0"/>
              </a:spcAft>
              <a:buFont typeface="Arial"/>
              <a:buNone/>
              <a:defRPr/>
            </a:pPr>
            <a:r>
              <a:rPr lang="en-US" sz="1500" dirty="0"/>
              <a:t>Alison Kane</a:t>
            </a:r>
          </a:p>
          <a:p>
            <a:pPr fontAlgn="auto">
              <a:spcAft>
                <a:spcPts val="0"/>
              </a:spcAft>
              <a:buFont typeface="Arial"/>
              <a:buNone/>
              <a:defRPr/>
            </a:pPr>
            <a:r>
              <a:rPr lang="en-US" sz="1500" dirty="0" err="1"/>
              <a:t>Roshni</a:t>
            </a:r>
            <a:r>
              <a:rPr lang="en-US" sz="1500" dirty="0"/>
              <a:t> </a:t>
            </a:r>
            <a:r>
              <a:rPr lang="en-US" sz="1500" dirty="0" err="1"/>
              <a:t>Khatri</a:t>
            </a:r>
            <a:r>
              <a:rPr lang="en-US" sz="1500" dirty="0"/>
              <a:t> </a:t>
            </a:r>
          </a:p>
        </p:txBody>
      </p:sp>
      <p:pic>
        <p:nvPicPr>
          <p:cNvPr id="15363" name="Picture 5"/>
          <p:cNvPicPr>
            <a:picLocks noChangeAspect="1" noChangeArrowheads="1"/>
          </p:cNvPicPr>
          <p:nvPr/>
        </p:nvPicPr>
        <p:blipFill>
          <a:blip r:embed="rId2"/>
          <a:srcRect/>
          <a:stretch>
            <a:fillRect/>
          </a:stretch>
        </p:blipFill>
        <p:spPr bwMode="auto">
          <a:xfrm>
            <a:off x="8388350" y="5949950"/>
            <a:ext cx="482600" cy="669925"/>
          </a:xfrm>
          <a:prstGeom prst="rect">
            <a:avLst/>
          </a:prstGeom>
          <a:noFill/>
          <a:ln w="9525">
            <a:noFill/>
            <a:miter lim="800000"/>
            <a:headEnd/>
            <a:tailEnd/>
          </a:ln>
        </p:spPr>
      </p:pic>
      <p:pic>
        <p:nvPicPr>
          <p:cNvPr id="15364" name="Picture 6"/>
          <p:cNvPicPr>
            <a:picLocks noChangeAspect="1" noChangeArrowheads="1"/>
          </p:cNvPicPr>
          <p:nvPr/>
        </p:nvPicPr>
        <p:blipFill>
          <a:blip r:embed="rId3"/>
          <a:srcRect/>
          <a:stretch>
            <a:fillRect/>
          </a:stretch>
        </p:blipFill>
        <p:spPr bwMode="auto">
          <a:xfrm>
            <a:off x="6659563" y="260350"/>
            <a:ext cx="2335212" cy="3937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GB"/>
              <a:t>*Task concept</a:t>
            </a:r>
          </a:p>
        </p:txBody>
      </p:sp>
      <p:sp>
        <p:nvSpPr>
          <p:cNvPr id="29698" name="Content Placeholder 2"/>
          <p:cNvSpPr>
            <a:spLocks noGrp="1"/>
          </p:cNvSpPr>
          <p:nvPr>
            <p:ph idx="1"/>
          </p:nvPr>
        </p:nvSpPr>
        <p:spPr>
          <a:xfrm>
            <a:off x="0" y="1600200"/>
            <a:ext cx="8991600" cy="4343400"/>
          </a:xfrm>
        </p:spPr>
        <p:txBody>
          <a:bodyPr/>
          <a:lstStyle/>
          <a:p>
            <a:r>
              <a:rPr lang="en-GB"/>
              <a:t>Task selection</a:t>
            </a:r>
          </a:p>
          <a:p>
            <a:r>
              <a:rPr lang="en-GB"/>
              <a:t>Task execution</a:t>
            </a:r>
          </a:p>
          <a:p>
            <a:r>
              <a:rPr lang="en-GB"/>
              <a:t>Task completion</a:t>
            </a:r>
          </a:p>
          <a:p>
            <a:r>
              <a:rPr lang="en-GB"/>
              <a:t>Task evaluation</a:t>
            </a:r>
          </a:p>
          <a:p>
            <a:r>
              <a:rPr lang="en-GB"/>
              <a:t>Task satisfaction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a:t>Concept Formation</a:t>
            </a:r>
          </a:p>
        </p:txBody>
      </p:sp>
      <p:sp>
        <p:nvSpPr>
          <p:cNvPr id="30722" name="Content Placeholder 2"/>
          <p:cNvSpPr>
            <a:spLocks noGrp="1"/>
          </p:cNvSpPr>
          <p:nvPr>
            <p:ph idx="1"/>
          </p:nvPr>
        </p:nvSpPr>
        <p:spPr/>
        <p:txBody>
          <a:bodyPr/>
          <a:lstStyle/>
          <a:p>
            <a:r>
              <a:rPr lang="en-US"/>
              <a:t>Basic</a:t>
            </a:r>
          </a:p>
          <a:p>
            <a:r>
              <a:rPr lang="en-US"/>
              <a:t>Elementary</a:t>
            </a:r>
          </a:p>
          <a:p>
            <a:endParaRPr lang="en-US"/>
          </a:p>
          <a:p>
            <a:r>
              <a:rPr lang="en-US"/>
              <a:t>Abstract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GB"/>
              <a:t>Performance Components</a:t>
            </a:r>
          </a:p>
        </p:txBody>
      </p:sp>
      <p:sp>
        <p:nvSpPr>
          <p:cNvPr id="31746" name="Content Placeholder 2"/>
          <p:cNvSpPr>
            <a:spLocks noGrp="1"/>
          </p:cNvSpPr>
          <p:nvPr>
            <p:ph idx="1"/>
          </p:nvPr>
        </p:nvSpPr>
        <p:spPr/>
        <p:txBody>
          <a:bodyPr/>
          <a:lstStyle/>
          <a:p>
            <a:r>
              <a:rPr lang="en-GB"/>
              <a:t>Physical</a:t>
            </a:r>
          </a:p>
          <a:p>
            <a:r>
              <a:rPr lang="en-GB"/>
              <a:t>Sensory</a:t>
            </a:r>
          </a:p>
          <a:p>
            <a:r>
              <a:rPr lang="en-GB"/>
              <a:t>Cognitive</a:t>
            </a:r>
          </a:p>
          <a:p>
            <a:r>
              <a:rPr lang="en-GB"/>
              <a:t>Perceptual</a:t>
            </a:r>
          </a:p>
          <a:p>
            <a:r>
              <a:rPr lang="en-GB"/>
              <a:t>Psychological</a:t>
            </a:r>
          </a:p>
          <a:p>
            <a:r>
              <a:rPr lang="en-GB"/>
              <a:t>Social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4"/>
          <p:cNvSpPr>
            <a:spLocks noGrp="1"/>
          </p:cNvSpPr>
          <p:nvPr>
            <p:ph type="ctrTitle"/>
          </p:nvPr>
        </p:nvSpPr>
        <p:spPr>
          <a:xfrm>
            <a:off x="762000" y="381000"/>
            <a:ext cx="7772400" cy="1470025"/>
          </a:xfrm>
        </p:spPr>
        <p:txBody>
          <a:bodyPr/>
          <a:lstStyle/>
          <a:p>
            <a:r>
              <a:rPr lang="en-US" u="sng"/>
              <a:t>Key Elements </a:t>
            </a:r>
          </a:p>
        </p:txBody>
      </p:sp>
      <p:sp>
        <p:nvSpPr>
          <p:cNvPr id="18435" name="Subtitle 5"/>
          <p:cNvSpPr>
            <a:spLocks noGrp="1"/>
          </p:cNvSpPr>
          <p:nvPr>
            <p:ph type="subTitle" idx="1"/>
          </p:nvPr>
        </p:nvSpPr>
        <p:spPr>
          <a:xfrm>
            <a:off x="142875" y="1905000"/>
            <a:ext cx="8643938" cy="3452813"/>
          </a:xfrm>
        </p:spPr>
        <p:txBody>
          <a:bodyPr rtlCol="0">
            <a:noAutofit/>
          </a:bodyPr>
          <a:lstStyle/>
          <a:p>
            <a:pPr algn="l" fontAlgn="auto">
              <a:spcAft>
                <a:spcPts val="0"/>
              </a:spcAft>
              <a:buSzPct val="50000"/>
              <a:buFontTx/>
              <a:buChar char="•"/>
              <a:defRPr/>
            </a:pPr>
            <a:r>
              <a:rPr lang="en-US" sz="4400" dirty="0">
                <a:solidFill>
                  <a:schemeClr val="tx1">
                    <a:lumMod val="65000"/>
                    <a:lumOff val="35000"/>
                  </a:schemeClr>
                </a:solidFill>
              </a:rPr>
              <a:t> Creative Ability</a:t>
            </a:r>
          </a:p>
          <a:p>
            <a:pPr algn="l" fontAlgn="auto">
              <a:spcAft>
                <a:spcPts val="0"/>
              </a:spcAft>
              <a:buSzPct val="50000"/>
              <a:buFontTx/>
              <a:buChar char="•"/>
              <a:defRPr/>
            </a:pPr>
            <a:r>
              <a:rPr lang="en-US" sz="4400" dirty="0">
                <a:solidFill>
                  <a:schemeClr val="tx1">
                    <a:lumMod val="65000"/>
                    <a:lumOff val="35000"/>
                  </a:schemeClr>
                </a:solidFill>
              </a:rPr>
              <a:t> Motivation</a:t>
            </a:r>
          </a:p>
          <a:p>
            <a:pPr algn="l" fontAlgn="auto">
              <a:spcAft>
                <a:spcPts val="0"/>
              </a:spcAft>
              <a:buSzPct val="50000"/>
              <a:buFontTx/>
              <a:buChar char="•"/>
              <a:defRPr/>
            </a:pPr>
            <a:r>
              <a:rPr lang="en-US" sz="4400" dirty="0">
                <a:solidFill>
                  <a:schemeClr val="tx1">
                    <a:lumMod val="65000"/>
                    <a:lumOff val="35000"/>
                  </a:schemeClr>
                </a:solidFill>
              </a:rPr>
              <a:t> Task Concept</a:t>
            </a:r>
          </a:p>
          <a:p>
            <a:pPr algn="l" fontAlgn="auto">
              <a:spcAft>
                <a:spcPts val="0"/>
              </a:spcAft>
              <a:buSzPct val="50000"/>
              <a:buFontTx/>
              <a:buChar char="•"/>
              <a:defRPr/>
            </a:pPr>
            <a:r>
              <a:rPr lang="en-US" sz="4400" dirty="0">
                <a:solidFill>
                  <a:schemeClr val="tx1">
                    <a:lumMod val="65000"/>
                    <a:lumOff val="35000"/>
                  </a:schemeClr>
                </a:solidFill>
              </a:rPr>
              <a:t> Concept formation</a:t>
            </a:r>
          </a:p>
          <a:p>
            <a:pPr algn="l" fontAlgn="auto">
              <a:spcAft>
                <a:spcPts val="0"/>
              </a:spcAft>
              <a:buSzPct val="50000"/>
              <a:buFontTx/>
              <a:buChar char="•"/>
              <a:defRPr/>
            </a:pPr>
            <a:endParaRPr lang="en-US" sz="4400" dirty="0">
              <a:solidFill>
                <a:schemeClr val="tx1">
                  <a:lumMod val="65000"/>
                  <a:lumOff val="3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214313" y="285750"/>
            <a:ext cx="8715375" cy="949325"/>
          </a:xfrm>
        </p:spPr>
        <p:txBody>
          <a:bodyPr/>
          <a:lstStyle/>
          <a:p>
            <a:r>
              <a:rPr lang="en-US"/>
              <a:t>Assessment:</a:t>
            </a:r>
          </a:p>
        </p:txBody>
      </p:sp>
      <p:sp>
        <p:nvSpPr>
          <p:cNvPr id="19459" name="Rectangle 3"/>
          <p:cNvSpPr>
            <a:spLocks noGrp="1" noChangeArrowheads="1"/>
          </p:cNvSpPr>
          <p:nvPr>
            <p:ph idx="1"/>
          </p:nvPr>
        </p:nvSpPr>
        <p:spPr>
          <a:xfrm>
            <a:off x="0" y="1600200"/>
            <a:ext cx="9144000" cy="5257800"/>
          </a:xfrm>
        </p:spPr>
        <p:txBody>
          <a:bodyPr rtlCol="0">
            <a:normAutofit fontScale="85000" lnSpcReduction="20000"/>
          </a:bodyPr>
          <a:lstStyle/>
          <a:p>
            <a:pPr marL="571500" indent="-571500" fontAlgn="auto">
              <a:lnSpc>
                <a:spcPct val="150000"/>
              </a:lnSpc>
              <a:spcAft>
                <a:spcPts val="0"/>
              </a:spcAft>
              <a:buFont typeface="Wingdings" pitchFamily="2" charset="2"/>
              <a:buAutoNum type="arabicPeriod"/>
              <a:defRPr/>
            </a:pPr>
            <a:r>
              <a:rPr lang="en-US" dirty="0">
                <a:latin typeface="Verdana"/>
                <a:cs typeface="Verdana"/>
              </a:rPr>
              <a:t>Evaluate client’s current skills and abilities in occupational performance areas: work, social, constructive use of free time, personal management</a:t>
            </a:r>
          </a:p>
          <a:p>
            <a:pPr marL="571500" indent="-571500" fontAlgn="auto">
              <a:lnSpc>
                <a:spcPct val="150000"/>
              </a:lnSpc>
              <a:spcAft>
                <a:spcPts val="0"/>
              </a:spcAft>
              <a:buFont typeface="Wingdings" pitchFamily="2" charset="2"/>
              <a:buAutoNum type="arabicPeriod"/>
              <a:defRPr/>
            </a:pPr>
            <a:r>
              <a:rPr lang="en-US" dirty="0">
                <a:latin typeface="Verdana"/>
                <a:cs typeface="Verdana"/>
              </a:rPr>
              <a:t>Types of assessment include: Familiar and unfamiliar tasks and Observation</a:t>
            </a:r>
          </a:p>
          <a:p>
            <a:pPr marL="571500" indent="-571500" fontAlgn="auto">
              <a:lnSpc>
                <a:spcPct val="150000"/>
              </a:lnSpc>
              <a:spcAft>
                <a:spcPts val="0"/>
              </a:spcAft>
              <a:buFont typeface="Wingdings" pitchFamily="2" charset="2"/>
              <a:buAutoNum type="arabicPeriod"/>
              <a:defRPr/>
            </a:pPr>
            <a:r>
              <a:rPr lang="en-US" dirty="0">
                <a:latin typeface="Verdana"/>
                <a:cs typeface="Verdana"/>
              </a:rPr>
              <a:t>Establish level of action</a:t>
            </a:r>
          </a:p>
          <a:p>
            <a:pPr marL="571500" indent="-571500" fontAlgn="auto">
              <a:lnSpc>
                <a:spcPct val="150000"/>
              </a:lnSpc>
              <a:spcAft>
                <a:spcPts val="0"/>
              </a:spcAft>
              <a:buFont typeface="Wingdings" pitchFamily="2" charset="2"/>
              <a:buAutoNum type="arabicPeriod"/>
              <a:defRPr/>
            </a:pPr>
            <a:r>
              <a:rPr lang="en-US" dirty="0">
                <a:latin typeface="Verdana"/>
                <a:cs typeface="Verdana"/>
              </a:rPr>
              <a:t>Draw a conclusion about level of motivation from level of action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9" name="Object 3"/>
          <p:cNvGraphicFramePr>
            <a:graphicFrameLocks noChangeAspect="1"/>
          </p:cNvGraphicFramePr>
          <p:nvPr>
            <p:extLst>
              <p:ext uri="{D42A27DB-BD31-4B8C-83A1-F6EECF244321}">
                <p14:modId xmlns:p14="http://schemas.microsoft.com/office/powerpoint/2010/main" val="1591070294"/>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9221" name="Document" r:id="rId3" imgW="23771429" imgH="12139683" progId="Word.Document.12">
                  <p:link updateAutomatic="1"/>
                </p:oleObj>
              </mc:Choice>
              <mc:Fallback>
                <p:oleObj name="Document" r:id="rId3" imgW="23771429" imgH="12139683" progId="Word.Document.12">
                  <p:link updateAutomatic="1"/>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rtlCol="0">
            <a:normAutofit fontScale="90000"/>
          </a:bodyPr>
          <a:lstStyle/>
          <a:p>
            <a:pPr fontAlgn="auto">
              <a:spcAft>
                <a:spcPts val="0"/>
              </a:spcAft>
              <a:defRPr/>
            </a:pPr>
            <a:r>
              <a:rPr lang="en-GB"/>
              <a:t>Assessment </a:t>
            </a:r>
            <a:br>
              <a:rPr lang="en-GB"/>
            </a:br>
            <a:r>
              <a:rPr lang="en-GB"/>
              <a:t>tool</a:t>
            </a:r>
          </a:p>
        </p:txBody>
      </p:sp>
      <p:sp>
        <p:nvSpPr>
          <p:cNvPr id="57349" name="Rectangle 5"/>
          <p:cNvSpPr>
            <a:spLocks noGrp="1" noChangeArrowheads="1"/>
          </p:cNvSpPr>
          <p:nvPr>
            <p:ph type="body" sz="half" idx="1"/>
          </p:nvPr>
        </p:nvSpPr>
        <p:spPr>
          <a:xfrm>
            <a:off x="900113" y="1700213"/>
            <a:ext cx="3579812" cy="4114800"/>
          </a:xfrm>
        </p:spPr>
        <p:txBody>
          <a:bodyPr rtlCol="0">
            <a:normAutofit lnSpcReduction="10000"/>
          </a:bodyPr>
          <a:lstStyle/>
          <a:p>
            <a:pPr fontAlgn="auto">
              <a:lnSpc>
                <a:spcPct val="80000"/>
              </a:lnSpc>
              <a:spcAft>
                <a:spcPts val="0"/>
              </a:spcAft>
              <a:buFont typeface="Arial"/>
              <a:buChar char="•"/>
              <a:defRPr/>
            </a:pPr>
            <a:r>
              <a:rPr lang="en-GB" sz="2400"/>
              <a:t>Action</a:t>
            </a:r>
          </a:p>
          <a:p>
            <a:pPr fontAlgn="auto">
              <a:lnSpc>
                <a:spcPct val="80000"/>
              </a:lnSpc>
              <a:spcAft>
                <a:spcPts val="0"/>
              </a:spcAft>
              <a:buFont typeface="Arial"/>
              <a:buChar char="•"/>
              <a:defRPr/>
            </a:pPr>
            <a:r>
              <a:rPr lang="en-GB" sz="2400"/>
              <a:t>Motivation</a:t>
            </a:r>
          </a:p>
          <a:p>
            <a:pPr fontAlgn="auto">
              <a:lnSpc>
                <a:spcPct val="80000"/>
              </a:lnSpc>
              <a:spcAft>
                <a:spcPts val="0"/>
              </a:spcAft>
              <a:buFont typeface="Arial"/>
              <a:buChar char="•"/>
              <a:defRPr/>
            </a:pPr>
            <a:r>
              <a:rPr lang="en-GB" sz="2400"/>
              <a:t>Handling tools</a:t>
            </a:r>
          </a:p>
          <a:p>
            <a:pPr fontAlgn="auto">
              <a:lnSpc>
                <a:spcPct val="80000"/>
              </a:lnSpc>
              <a:spcAft>
                <a:spcPts val="0"/>
              </a:spcAft>
              <a:buFont typeface="Arial"/>
              <a:buChar char="•"/>
              <a:defRPr/>
            </a:pPr>
            <a:r>
              <a:rPr lang="en-GB" sz="2400"/>
              <a:t>Relating to people</a:t>
            </a:r>
          </a:p>
          <a:p>
            <a:pPr fontAlgn="auto">
              <a:lnSpc>
                <a:spcPct val="80000"/>
              </a:lnSpc>
              <a:spcAft>
                <a:spcPts val="0"/>
              </a:spcAft>
              <a:buFont typeface="Arial"/>
              <a:buChar char="•"/>
              <a:defRPr/>
            </a:pPr>
            <a:r>
              <a:rPr lang="en-GB" sz="2400"/>
              <a:t>Handle situations</a:t>
            </a:r>
          </a:p>
          <a:p>
            <a:pPr fontAlgn="auto">
              <a:lnSpc>
                <a:spcPct val="80000"/>
              </a:lnSpc>
              <a:spcAft>
                <a:spcPts val="0"/>
              </a:spcAft>
              <a:buFont typeface="Arial"/>
              <a:buChar char="•"/>
              <a:defRPr/>
            </a:pPr>
            <a:r>
              <a:rPr lang="en-GB" sz="2400"/>
              <a:t>Task concept</a:t>
            </a:r>
          </a:p>
          <a:p>
            <a:pPr fontAlgn="auto">
              <a:lnSpc>
                <a:spcPct val="80000"/>
              </a:lnSpc>
              <a:spcAft>
                <a:spcPts val="0"/>
              </a:spcAft>
              <a:buFont typeface="Arial"/>
              <a:buChar char="•"/>
              <a:defRPr/>
            </a:pPr>
            <a:r>
              <a:rPr lang="en-GB" sz="2400"/>
              <a:t>Product</a:t>
            </a:r>
          </a:p>
          <a:p>
            <a:pPr fontAlgn="auto">
              <a:lnSpc>
                <a:spcPct val="80000"/>
              </a:lnSpc>
              <a:spcAft>
                <a:spcPts val="0"/>
              </a:spcAft>
              <a:buFont typeface="Arial"/>
              <a:buChar char="•"/>
              <a:defRPr/>
            </a:pPr>
            <a:r>
              <a:rPr lang="en-GB" sz="2400"/>
              <a:t>Supervision</a:t>
            </a:r>
          </a:p>
          <a:p>
            <a:pPr fontAlgn="auto">
              <a:lnSpc>
                <a:spcPct val="80000"/>
              </a:lnSpc>
              <a:spcAft>
                <a:spcPts val="0"/>
              </a:spcAft>
              <a:buFont typeface="Arial"/>
              <a:buChar char="•"/>
              <a:defRPr/>
            </a:pPr>
            <a:r>
              <a:rPr lang="en-GB" sz="2400"/>
              <a:t>Behaviour</a:t>
            </a:r>
          </a:p>
          <a:p>
            <a:pPr fontAlgn="auto">
              <a:lnSpc>
                <a:spcPct val="80000"/>
              </a:lnSpc>
              <a:spcAft>
                <a:spcPts val="0"/>
              </a:spcAft>
              <a:buFont typeface="Arial"/>
              <a:buChar char="•"/>
              <a:defRPr/>
            </a:pPr>
            <a:r>
              <a:rPr lang="en-GB" sz="2400"/>
              <a:t>Norm awareness</a:t>
            </a:r>
          </a:p>
          <a:p>
            <a:pPr fontAlgn="auto">
              <a:lnSpc>
                <a:spcPct val="80000"/>
              </a:lnSpc>
              <a:spcAft>
                <a:spcPts val="0"/>
              </a:spcAft>
              <a:buFont typeface="Arial"/>
              <a:buChar char="•"/>
              <a:defRPr/>
            </a:pPr>
            <a:r>
              <a:rPr lang="en-GB" sz="2400"/>
              <a:t>Emotional responses</a:t>
            </a:r>
          </a:p>
          <a:p>
            <a:pPr fontAlgn="auto">
              <a:lnSpc>
                <a:spcPct val="80000"/>
              </a:lnSpc>
              <a:spcAft>
                <a:spcPts val="0"/>
              </a:spcAft>
              <a:buFont typeface="Arial"/>
              <a:buChar char="•"/>
              <a:defRPr/>
            </a:pPr>
            <a:r>
              <a:rPr lang="en-GB" sz="2400"/>
              <a:t>Initiative/effort</a:t>
            </a:r>
          </a:p>
        </p:txBody>
      </p:sp>
      <p:sp>
        <p:nvSpPr>
          <p:cNvPr id="38915" name="Rectangle 6"/>
          <p:cNvSpPr>
            <a:spLocks noGrp="1" noChangeArrowheads="1"/>
          </p:cNvSpPr>
          <p:nvPr>
            <p:ph type="body" sz="half" idx="2"/>
          </p:nvPr>
        </p:nvSpPr>
        <p:spPr/>
        <p:txBody>
          <a:bodyPr/>
          <a:lstStyle/>
          <a:p>
            <a:pPr>
              <a:lnSpc>
                <a:spcPct val="80000"/>
              </a:lnSpc>
            </a:pPr>
            <a:endParaRPr lang="en-GB" sz="2100"/>
          </a:p>
        </p:txBody>
      </p:sp>
      <p:pic>
        <p:nvPicPr>
          <p:cNvPr id="38916" name="Picture 4"/>
          <p:cNvPicPr>
            <a:picLocks noChangeAspect="1" noChangeArrowheads="1"/>
          </p:cNvPicPr>
          <p:nvPr/>
        </p:nvPicPr>
        <p:blipFill>
          <a:blip r:embed="rId3"/>
          <a:srcRect/>
          <a:stretch>
            <a:fillRect/>
          </a:stretch>
        </p:blipFill>
        <p:spPr bwMode="auto">
          <a:xfrm>
            <a:off x="4427538" y="520700"/>
            <a:ext cx="4227512" cy="63373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GB"/>
              <a:t>Task assessment</a:t>
            </a:r>
          </a:p>
        </p:txBody>
      </p:sp>
      <p:sp>
        <p:nvSpPr>
          <p:cNvPr id="41986" name="Rectangle 3"/>
          <p:cNvSpPr>
            <a:spLocks noGrp="1" noChangeArrowheads="1"/>
          </p:cNvSpPr>
          <p:nvPr>
            <p:ph type="body" idx="1"/>
          </p:nvPr>
        </p:nvSpPr>
        <p:spPr/>
        <p:txBody>
          <a:bodyPr/>
          <a:lstStyle/>
          <a:p>
            <a:pPr>
              <a:buFont typeface="Wingdings" pitchFamily="2" charset="2"/>
              <a:buNone/>
            </a:pPr>
            <a:endParaRPr lang="en-GB"/>
          </a:p>
        </p:txBody>
      </p:sp>
      <p:pic>
        <p:nvPicPr>
          <p:cNvPr id="41987" name="Picture 4"/>
          <p:cNvPicPr>
            <a:picLocks noChangeAspect="1" noChangeArrowheads="1"/>
          </p:cNvPicPr>
          <p:nvPr/>
        </p:nvPicPr>
        <p:blipFill>
          <a:blip r:embed="rId3"/>
          <a:srcRect/>
          <a:stretch>
            <a:fillRect/>
          </a:stretch>
        </p:blipFill>
        <p:spPr bwMode="auto">
          <a:xfrm>
            <a:off x="4859338" y="2403475"/>
            <a:ext cx="3849687" cy="2874963"/>
          </a:xfrm>
          <a:prstGeom prst="rect">
            <a:avLst/>
          </a:prstGeom>
          <a:noFill/>
          <a:ln w="9525">
            <a:noFill/>
            <a:miter lim="800000"/>
            <a:headEnd/>
            <a:tailEnd/>
          </a:ln>
        </p:spPr>
      </p:pic>
      <p:pic>
        <p:nvPicPr>
          <p:cNvPr id="41988" name="Picture 5"/>
          <p:cNvPicPr>
            <a:picLocks noChangeAspect="1" noChangeArrowheads="1"/>
          </p:cNvPicPr>
          <p:nvPr/>
        </p:nvPicPr>
        <p:blipFill>
          <a:blip r:embed="rId4"/>
          <a:srcRect/>
          <a:stretch>
            <a:fillRect/>
          </a:stretch>
        </p:blipFill>
        <p:spPr bwMode="auto">
          <a:xfrm>
            <a:off x="755650" y="3759200"/>
            <a:ext cx="3671888" cy="274161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GB"/>
              <a:t>Activity</a:t>
            </a:r>
          </a:p>
        </p:txBody>
      </p:sp>
      <p:sp>
        <p:nvSpPr>
          <p:cNvPr id="44034" name="Content Placeholder 2"/>
          <p:cNvSpPr>
            <a:spLocks noGrp="1"/>
          </p:cNvSpPr>
          <p:nvPr>
            <p:ph idx="1"/>
          </p:nvPr>
        </p:nvSpPr>
        <p:spPr>
          <a:xfrm>
            <a:off x="0" y="1600200"/>
            <a:ext cx="9144000" cy="4343400"/>
          </a:xfrm>
        </p:spPr>
        <p:txBody>
          <a:bodyPr/>
          <a:lstStyle/>
          <a:p>
            <a:r>
              <a:rPr lang="en-GB" sz="3600"/>
              <a:t>Read the Client Narrative </a:t>
            </a:r>
          </a:p>
          <a:p>
            <a:r>
              <a:rPr lang="en-GB" sz="3600"/>
              <a:t>Place him on the appropriate level in the areas of Personal Management, Productivity, Social Ability and Free time </a:t>
            </a:r>
          </a:p>
          <a:p>
            <a:endParaRPr lang="en-GB" sz="3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36675"/>
          </a:xfrm>
        </p:spPr>
        <p:txBody>
          <a:bodyPr rtlCol="0">
            <a:normAutofit fontScale="90000"/>
          </a:bodyPr>
          <a:lstStyle/>
          <a:p>
            <a:pPr>
              <a:defRPr/>
            </a:pPr>
            <a:r>
              <a:rPr lang="en-GB" sz="3200" dirty="0"/>
              <a:t>Level of Motivation: Self Differentiation</a:t>
            </a:r>
            <a:br>
              <a:rPr lang="en-GB" sz="3200" dirty="0"/>
            </a:br>
            <a:r>
              <a:rPr lang="en-GB" sz="3200" dirty="0"/>
              <a:t>Level of Action: </a:t>
            </a:r>
            <a:r>
              <a:rPr lang="en-GB" sz="3200" dirty="0">
                <a:latin typeface="Verdana" pitchFamily="34" charset="0"/>
                <a:cs typeface="Verdana"/>
              </a:rPr>
              <a:t>Destructive Action</a:t>
            </a:r>
            <a:br>
              <a:rPr lang="en-GB" sz="3200" dirty="0">
                <a:latin typeface="Verdana" pitchFamily="34" charset="0"/>
                <a:cs typeface="Verdana"/>
              </a:rPr>
            </a:br>
            <a:endParaRPr lang="en-GB" sz="3200" dirty="0"/>
          </a:p>
        </p:txBody>
      </p:sp>
      <p:sp>
        <p:nvSpPr>
          <p:cNvPr id="3" name="Content Placeholder 2"/>
          <p:cNvSpPr>
            <a:spLocks noGrp="1"/>
          </p:cNvSpPr>
          <p:nvPr>
            <p:ph idx="1"/>
          </p:nvPr>
        </p:nvSpPr>
        <p:spPr>
          <a:xfrm>
            <a:off x="0" y="1600200"/>
            <a:ext cx="9144000" cy="4343400"/>
          </a:xfrm>
        </p:spPr>
        <p:txBody>
          <a:bodyPr rtlCol="0">
            <a:normAutofit/>
          </a:bodyPr>
          <a:lstStyle/>
          <a:p>
            <a:pPr fontAlgn="auto">
              <a:spcAft>
                <a:spcPts val="0"/>
              </a:spcAft>
              <a:buFont typeface="Arial"/>
              <a:buChar char="•"/>
              <a:defRPr/>
            </a:pPr>
            <a:r>
              <a:rPr lang="en-GB" dirty="0">
                <a:solidFill>
                  <a:schemeClr val="tx1">
                    <a:lumMod val="50000"/>
                    <a:lumOff val="50000"/>
                  </a:schemeClr>
                </a:solidFill>
              </a:rPr>
              <a:t>Client has primitive interaction with the world</a:t>
            </a:r>
          </a:p>
          <a:p>
            <a:pPr fontAlgn="auto">
              <a:spcAft>
                <a:spcPts val="0"/>
              </a:spcAft>
              <a:buFont typeface="Arial"/>
              <a:buChar char="•"/>
              <a:defRPr/>
            </a:pPr>
            <a:r>
              <a:rPr lang="en-GB" dirty="0">
                <a:solidFill>
                  <a:schemeClr val="tx1">
                    <a:lumMod val="50000"/>
                    <a:lumOff val="50000"/>
                  </a:schemeClr>
                </a:solidFill>
              </a:rPr>
              <a:t>Handles materials and objects destructively</a:t>
            </a:r>
          </a:p>
          <a:p>
            <a:pPr fontAlgn="auto">
              <a:spcAft>
                <a:spcPts val="0"/>
              </a:spcAft>
              <a:buFont typeface="Arial"/>
              <a:buChar char="•"/>
              <a:defRPr/>
            </a:pPr>
            <a:r>
              <a:rPr lang="en-GB" dirty="0">
                <a:solidFill>
                  <a:schemeClr val="tx1">
                    <a:lumMod val="50000"/>
                    <a:lumOff val="50000"/>
                  </a:schemeClr>
                </a:solidFill>
              </a:rPr>
              <a:t>Not intentional – but lack ability</a:t>
            </a:r>
          </a:p>
          <a:p>
            <a:pPr fontAlgn="auto">
              <a:spcAft>
                <a:spcPts val="0"/>
              </a:spcAft>
              <a:buFont typeface="Arial"/>
              <a:buChar char="•"/>
              <a:defRPr/>
            </a:pPr>
            <a:r>
              <a:rPr lang="en-GB" dirty="0">
                <a:solidFill>
                  <a:schemeClr val="tx1">
                    <a:lumMod val="50000"/>
                    <a:lumOff val="50000"/>
                  </a:schemeClr>
                </a:solidFill>
              </a:rPr>
              <a:t>Do respond to external stimuli</a:t>
            </a:r>
          </a:p>
          <a:p>
            <a:pPr fontAlgn="auto">
              <a:spcAft>
                <a:spcPts val="0"/>
              </a:spcAft>
              <a:buFont typeface="Arial"/>
              <a:buChar char="•"/>
              <a:defRPr/>
            </a:pPr>
            <a:r>
              <a:rPr lang="en-GB" dirty="0">
                <a:solidFill>
                  <a:schemeClr val="tx1">
                    <a:lumMod val="50000"/>
                    <a:lumOff val="50000"/>
                  </a:schemeClr>
                </a:solidFill>
              </a:rPr>
              <a:t>Action is of short duration and non constructive</a:t>
            </a:r>
          </a:p>
          <a:p>
            <a:pPr fontAlgn="auto">
              <a:spcAft>
                <a:spcPts val="0"/>
              </a:spcAft>
              <a:buFont typeface="Arial"/>
              <a:buChar char="•"/>
              <a:defRPr/>
            </a:pPr>
            <a:r>
              <a:rPr lang="en-GB" dirty="0">
                <a:solidFill>
                  <a:schemeClr val="tx1">
                    <a:lumMod val="50000"/>
                    <a:lumOff val="50000"/>
                  </a:schemeClr>
                </a:solidFill>
              </a:rPr>
              <a:t>Interaction is unplanned and non specific</a:t>
            </a:r>
          </a:p>
          <a:p>
            <a:pPr fontAlgn="auto">
              <a:spcAft>
                <a:spcPts val="0"/>
              </a:spcAft>
              <a:buFont typeface="Arial"/>
              <a:buChar char="•"/>
              <a:defRPr/>
            </a:pPr>
            <a:r>
              <a:rPr lang="en-GB" dirty="0">
                <a:solidFill>
                  <a:schemeClr val="tx1">
                    <a:lumMod val="50000"/>
                    <a:lumOff val="50000"/>
                  </a:schemeClr>
                </a:solidFill>
              </a:rPr>
              <a:t>Still dependent and defenceless</a:t>
            </a:r>
          </a:p>
          <a:p>
            <a:pPr fontAlgn="auto">
              <a:spcAft>
                <a:spcPts val="0"/>
              </a:spcAft>
              <a:buFont typeface="Arial"/>
              <a:buChar char="•"/>
              <a:defRPr/>
            </a:pPr>
            <a:endParaRPr lang="en-GB" dirty="0">
              <a:solidFill>
                <a:schemeClr val="tx1">
                  <a:lumMod val="50000"/>
                  <a:lumOff val="50000"/>
                </a:schemeClr>
              </a:solidFill>
            </a:endParaRPr>
          </a:p>
          <a:p>
            <a:pPr fontAlgn="auto">
              <a:spcAft>
                <a:spcPts val="0"/>
              </a:spcAft>
              <a:buFont typeface="Arial"/>
              <a:buChar char="•"/>
              <a:defRPr/>
            </a:pPr>
            <a:endParaRPr lang="en-GB" dirty="0">
              <a:solidFill>
                <a:schemeClr val="tx1">
                  <a:lumMod val="50000"/>
                  <a:lumOff val="50000"/>
                </a:schemeClr>
              </a:solidFill>
            </a:endParaRPr>
          </a:p>
          <a:p>
            <a:pPr fontAlgn="auto">
              <a:spcAft>
                <a:spcPts val="0"/>
              </a:spcAft>
              <a:buFont typeface="Arial"/>
              <a:buChar char="•"/>
              <a:defRPr/>
            </a:pPr>
            <a:endParaRPr lang="en-GB" dirty="0">
              <a:solidFill>
                <a:schemeClr val="tx1">
                  <a:lumMod val="50000"/>
                  <a:lumOff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dirty="0">
                <a:solidFill>
                  <a:srgbClr val="9933FF"/>
                </a:solidFill>
              </a:rPr>
              <a:t>History of the </a:t>
            </a:r>
            <a:r>
              <a:rPr lang="en-GB" dirty="0" err="1">
                <a:solidFill>
                  <a:srgbClr val="9933FF"/>
                </a:solidFill>
              </a:rPr>
              <a:t>VdT</a:t>
            </a:r>
            <a:r>
              <a:rPr lang="en-GB" dirty="0">
                <a:solidFill>
                  <a:srgbClr val="9933FF"/>
                </a:solidFill>
              </a:rPr>
              <a:t> Model of Creative Ability</a:t>
            </a:r>
            <a:br>
              <a:rPr lang="en-GB" dirty="0">
                <a:solidFill>
                  <a:srgbClr val="9933FF"/>
                </a:solidFill>
              </a:rPr>
            </a:br>
            <a:endParaRPr lang="en-US" dirty="0"/>
          </a:p>
        </p:txBody>
      </p:sp>
      <p:sp>
        <p:nvSpPr>
          <p:cNvPr id="5" name="Rectangle 3"/>
          <p:cNvSpPr>
            <a:spLocks noGrp="1" noChangeArrowheads="1"/>
          </p:cNvSpPr>
          <p:nvPr>
            <p:ph idx="1"/>
          </p:nvPr>
        </p:nvSpPr>
        <p:spPr>
          <a:xfrm>
            <a:off x="147638" y="1600200"/>
            <a:ext cx="8996362" cy="4525963"/>
          </a:xfrm>
        </p:spPr>
        <p:txBody>
          <a:bodyPr rtlCol="0">
            <a:normAutofit/>
          </a:bodyPr>
          <a:lstStyle/>
          <a:p>
            <a:pPr fontAlgn="auto">
              <a:spcAft>
                <a:spcPts val="0"/>
              </a:spcAft>
              <a:buFont typeface="Wingdings" charset="0"/>
              <a:buNone/>
              <a:defRPr/>
            </a:pPr>
            <a:r>
              <a:rPr lang="en-GB" sz="2500" dirty="0">
                <a:solidFill>
                  <a:srgbClr val="00CC66"/>
                </a:solidFill>
              </a:rPr>
              <a:t>Developed in the 1960’s and early 1970</a:t>
            </a:r>
            <a:r>
              <a:rPr lang="ja-JP" altLang="en-GB" sz="2500" dirty="0">
                <a:solidFill>
                  <a:srgbClr val="00CC66"/>
                </a:solidFill>
                <a:latin typeface="Arial"/>
              </a:rPr>
              <a:t>’</a:t>
            </a:r>
            <a:r>
              <a:rPr lang="en-GB" sz="2500" dirty="0">
                <a:solidFill>
                  <a:srgbClr val="00CC66"/>
                </a:solidFill>
              </a:rPr>
              <a:t>s in South Africa</a:t>
            </a:r>
          </a:p>
          <a:p>
            <a:pPr fontAlgn="auto">
              <a:spcAft>
                <a:spcPts val="0"/>
              </a:spcAft>
              <a:buFont typeface="Wingdings" charset="0"/>
              <a:buNone/>
              <a:defRPr/>
            </a:pPr>
            <a:endParaRPr lang="en-GB" sz="2500" dirty="0">
              <a:solidFill>
                <a:srgbClr val="00CC66"/>
              </a:solidFill>
            </a:endParaRPr>
          </a:p>
          <a:p>
            <a:pPr fontAlgn="auto">
              <a:spcAft>
                <a:spcPts val="0"/>
              </a:spcAft>
              <a:buFont typeface="Wingdings" charset="0"/>
              <a:buNone/>
              <a:defRPr/>
            </a:pPr>
            <a:r>
              <a:rPr lang="en-GB" sz="2500" dirty="0">
                <a:solidFill>
                  <a:srgbClr val="9933FF"/>
                </a:solidFill>
              </a:rPr>
              <a:t>Based on the developmental model and the theory of motivation and action</a:t>
            </a:r>
          </a:p>
          <a:p>
            <a:pPr fontAlgn="auto">
              <a:spcAft>
                <a:spcPts val="0"/>
              </a:spcAft>
              <a:buFont typeface="Wingdings" charset="0"/>
              <a:buNone/>
              <a:defRPr/>
            </a:pPr>
            <a:endParaRPr lang="en-GB" sz="2500" dirty="0">
              <a:solidFill>
                <a:srgbClr val="9933FF"/>
              </a:solidFill>
            </a:endParaRPr>
          </a:p>
          <a:p>
            <a:pPr fontAlgn="auto">
              <a:spcAft>
                <a:spcPts val="0"/>
              </a:spcAft>
              <a:buFont typeface="Wingdings" charset="0"/>
              <a:buNone/>
              <a:defRPr/>
            </a:pPr>
            <a:r>
              <a:rPr lang="en-GB" sz="2500" dirty="0">
                <a:solidFill>
                  <a:srgbClr val="3333FF"/>
                </a:solidFill>
              </a:rPr>
              <a:t>Creative ability our ability to grow and develop in response to the</a:t>
            </a:r>
          </a:p>
          <a:p>
            <a:pPr fontAlgn="auto">
              <a:spcAft>
                <a:spcPts val="0"/>
              </a:spcAft>
              <a:buFont typeface="Wingdings" charset="0"/>
              <a:buNone/>
              <a:defRPr/>
            </a:pPr>
            <a:r>
              <a:rPr lang="en-GB" sz="2500" dirty="0">
                <a:solidFill>
                  <a:srgbClr val="3333FF"/>
                </a:solidFill>
              </a:rPr>
              <a:t>demands of the world around us.</a:t>
            </a:r>
          </a:p>
          <a:p>
            <a:pPr fontAlgn="auto">
              <a:spcAft>
                <a:spcPts val="0"/>
              </a:spcAft>
              <a:buFont typeface="Wingdings" charset="0"/>
              <a:buNone/>
              <a:defRPr/>
            </a:pPr>
            <a:r>
              <a:rPr lang="en-GB" sz="2500" dirty="0">
                <a:solidFill>
                  <a:srgbClr val="3333FF"/>
                </a:solidFill>
              </a:rPr>
              <a:t> not in sense of being artistic and producing beautiful end products</a:t>
            </a:r>
          </a:p>
          <a:p>
            <a:pPr fontAlgn="auto">
              <a:spcAft>
                <a:spcPts val="0"/>
              </a:spcAft>
              <a:buFont typeface="Wingdings" charset="0"/>
              <a:buNone/>
              <a:defRPr/>
            </a:pPr>
            <a:endParaRPr lang="en-GB" sz="2500" dirty="0">
              <a:solidFill>
                <a:srgbClr val="3333FF"/>
              </a:solidFill>
            </a:endParaRPr>
          </a:p>
          <a:p>
            <a:pPr marL="0" indent="0" fontAlgn="auto">
              <a:spcAft>
                <a:spcPts val="0"/>
              </a:spcAft>
              <a:buFont typeface="Arial"/>
              <a:buNone/>
              <a:defRPr/>
            </a:pPr>
            <a:endParaRPr lang="en-GB" sz="2500" dirty="0"/>
          </a:p>
          <a:p>
            <a:pPr fontAlgn="auto">
              <a:spcAft>
                <a:spcPts val="0"/>
              </a:spcAft>
              <a:buFont typeface="Arial"/>
              <a:buChar char="•"/>
              <a:defRPr/>
            </a:pPr>
            <a:endParaRPr lang="en-GB" sz="2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82650"/>
          </a:xfrm>
        </p:spPr>
        <p:txBody>
          <a:bodyPr rtlCol="0">
            <a:normAutofit fontScale="90000"/>
          </a:bodyPr>
          <a:lstStyle/>
          <a:p>
            <a:pPr fontAlgn="auto">
              <a:spcAft>
                <a:spcPts val="0"/>
              </a:spcAft>
              <a:defRPr/>
            </a:pPr>
            <a:r>
              <a:rPr lang="en-GB" dirty="0"/>
              <a:t>Treatment: Self Differentiation - Destructive</a:t>
            </a:r>
          </a:p>
        </p:txBody>
      </p:sp>
      <p:sp>
        <p:nvSpPr>
          <p:cNvPr id="46082" name="Content Placeholder 2"/>
          <p:cNvSpPr>
            <a:spLocks noGrp="1"/>
          </p:cNvSpPr>
          <p:nvPr>
            <p:ph idx="1"/>
          </p:nvPr>
        </p:nvSpPr>
        <p:spPr>
          <a:xfrm>
            <a:off x="0" y="1600200"/>
            <a:ext cx="9144000" cy="4876800"/>
          </a:xfrm>
        </p:spPr>
        <p:txBody>
          <a:bodyPr/>
          <a:lstStyle/>
          <a:p>
            <a:pPr>
              <a:buFont typeface="Arial" charset="0"/>
              <a:buNone/>
            </a:pPr>
            <a:r>
              <a:rPr lang="en-GB"/>
              <a:t>Principle of treatment: </a:t>
            </a:r>
          </a:p>
          <a:p>
            <a:r>
              <a:rPr lang="en-GB"/>
              <a:t>Stimulate body awareness esp. boundaries</a:t>
            </a:r>
          </a:p>
          <a:p>
            <a:r>
              <a:rPr lang="en-GB"/>
              <a:t>Stimulate awareness of self and others and objects</a:t>
            </a:r>
          </a:p>
          <a:p>
            <a:r>
              <a:rPr lang="en-GB"/>
              <a:t>Improve attention span</a:t>
            </a:r>
          </a:p>
          <a:p>
            <a:r>
              <a:rPr lang="en-GB"/>
              <a:t>Improve physical ability</a:t>
            </a:r>
          </a:p>
          <a:p>
            <a:r>
              <a:rPr lang="en-GB"/>
              <a:t>Improve psychological ability</a:t>
            </a:r>
          </a:p>
          <a:p>
            <a:r>
              <a:rPr lang="en-GB"/>
              <a:t>Needs consistent approach</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4572000"/>
          </a:xfrm>
        </p:spPr>
        <p:txBody>
          <a:bodyPr rtlCol="0">
            <a:normAutofit lnSpcReduction="10000"/>
          </a:bodyPr>
          <a:lstStyle/>
          <a:p>
            <a:pPr fontAlgn="auto">
              <a:spcAft>
                <a:spcPts val="0"/>
              </a:spcAft>
              <a:buFont typeface="Arial"/>
              <a:buNone/>
              <a:defRPr/>
            </a:pPr>
            <a:r>
              <a:rPr lang="en-GB" dirty="0">
                <a:solidFill>
                  <a:srgbClr val="7F7F7F"/>
                </a:solidFill>
              </a:rPr>
              <a:t>Activity Requirements:</a:t>
            </a:r>
          </a:p>
          <a:p>
            <a:pPr fontAlgn="auto">
              <a:spcAft>
                <a:spcPts val="0"/>
              </a:spcAft>
              <a:buFont typeface="Arial"/>
              <a:buChar char="•"/>
              <a:defRPr/>
            </a:pPr>
            <a:r>
              <a:rPr lang="en-GB" dirty="0">
                <a:solidFill>
                  <a:srgbClr val="7F7F7F"/>
                </a:solidFill>
              </a:rPr>
              <a:t>Encourage destructive action</a:t>
            </a:r>
          </a:p>
          <a:p>
            <a:pPr fontAlgn="auto">
              <a:spcAft>
                <a:spcPts val="0"/>
              </a:spcAft>
              <a:buFont typeface="Arial"/>
              <a:buChar char="•"/>
              <a:defRPr/>
            </a:pPr>
            <a:r>
              <a:rPr lang="en-GB" dirty="0">
                <a:solidFill>
                  <a:srgbClr val="7F7F7F"/>
                </a:solidFill>
              </a:rPr>
              <a:t>Continue to improve basic concept formation</a:t>
            </a:r>
          </a:p>
          <a:p>
            <a:pPr fontAlgn="auto">
              <a:spcAft>
                <a:spcPts val="0"/>
              </a:spcAft>
              <a:buFont typeface="Arial"/>
              <a:buChar char="•"/>
              <a:defRPr/>
            </a:pPr>
            <a:r>
              <a:rPr lang="en-GB" dirty="0">
                <a:solidFill>
                  <a:srgbClr val="7F7F7F"/>
                </a:solidFill>
              </a:rPr>
              <a:t>Use edible, non toxic, safe materials</a:t>
            </a:r>
          </a:p>
          <a:p>
            <a:pPr fontAlgn="auto">
              <a:spcAft>
                <a:spcPts val="0"/>
              </a:spcAft>
              <a:buFont typeface="Arial"/>
              <a:buChar char="•"/>
              <a:defRPr/>
            </a:pPr>
            <a:r>
              <a:rPr lang="en-GB" dirty="0">
                <a:solidFill>
                  <a:srgbClr val="7F7F7F"/>
                </a:solidFill>
              </a:rPr>
              <a:t>Should not expect any knowledge of activity</a:t>
            </a:r>
          </a:p>
          <a:p>
            <a:pPr fontAlgn="auto">
              <a:spcAft>
                <a:spcPts val="0"/>
              </a:spcAft>
              <a:buFont typeface="Arial"/>
              <a:buChar char="•"/>
              <a:defRPr/>
            </a:pPr>
            <a:r>
              <a:rPr lang="en-GB" dirty="0">
                <a:solidFill>
                  <a:srgbClr val="7F7F7F"/>
                </a:solidFill>
              </a:rPr>
              <a:t>Should be part of clients environment</a:t>
            </a:r>
          </a:p>
          <a:p>
            <a:pPr fontAlgn="auto">
              <a:spcAft>
                <a:spcPts val="0"/>
              </a:spcAft>
              <a:buFont typeface="Arial"/>
              <a:buChar char="•"/>
              <a:defRPr/>
            </a:pPr>
            <a:r>
              <a:rPr lang="en-GB" dirty="0">
                <a:solidFill>
                  <a:srgbClr val="7F7F7F"/>
                </a:solidFill>
              </a:rPr>
              <a:t>Use non resisted physical activity</a:t>
            </a:r>
          </a:p>
          <a:p>
            <a:pPr fontAlgn="auto">
              <a:spcAft>
                <a:spcPts val="0"/>
              </a:spcAft>
              <a:buFont typeface="Arial"/>
              <a:buChar char="•"/>
              <a:defRPr/>
            </a:pPr>
            <a:r>
              <a:rPr lang="en-GB" dirty="0">
                <a:solidFill>
                  <a:srgbClr val="7F7F7F"/>
                </a:solidFill>
              </a:rPr>
              <a:t>Avoid skilled tasks that require fine coordination</a:t>
            </a:r>
          </a:p>
        </p:txBody>
      </p:sp>
      <p:sp>
        <p:nvSpPr>
          <p:cNvPr id="4" name="Title 1"/>
          <p:cNvSpPr txBox="1">
            <a:spLocks/>
          </p:cNvSpPr>
          <p:nvPr/>
        </p:nvSpPr>
        <p:spPr>
          <a:xfrm>
            <a:off x="0" y="381000"/>
            <a:ext cx="9144000" cy="882650"/>
          </a:xfrm>
          <a:prstGeom prst="rect">
            <a:avLst/>
          </a:prstGeom>
        </p:spPr>
        <p:txBody>
          <a:bodyPr anchor="b"/>
          <a:lstStyle/>
          <a:p>
            <a:pPr algn="ctr" defTabSz="914400" fontAlgn="auto">
              <a:spcAft>
                <a:spcPts val="0"/>
              </a:spcAft>
              <a:defRPr/>
            </a:pPr>
            <a:r>
              <a:rPr lang="en-GB" sz="4400" dirty="0">
                <a:solidFill>
                  <a:schemeClr val="accent1"/>
                </a:solidFill>
                <a:latin typeface="+mj-lt"/>
                <a:ea typeface="+mj-ea"/>
                <a:cs typeface="+mj-cs"/>
              </a:rPr>
              <a:t>Treatment: Self Differentiation - Destructive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0" y="107950"/>
            <a:ext cx="9144000" cy="1336675"/>
          </a:xfrm>
        </p:spPr>
        <p:txBody>
          <a:bodyPr/>
          <a:lstStyle/>
          <a:p>
            <a:r>
              <a:rPr lang="en-GB" sz="3200"/>
              <a:t>Level of Motivation: Self Differentiation</a:t>
            </a:r>
            <a:br>
              <a:rPr lang="en-GB" sz="3200"/>
            </a:br>
            <a:r>
              <a:rPr lang="en-GB" sz="3200"/>
              <a:t>Level of Action: Incidental</a:t>
            </a:r>
          </a:p>
        </p:txBody>
      </p:sp>
      <p:sp>
        <p:nvSpPr>
          <p:cNvPr id="3" name="Content Placeholder 2"/>
          <p:cNvSpPr>
            <a:spLocks noGrp="1"/>
          </p:cNvSpPr>
          <p:nvPr>
            <p:ph idx="1"/>
          </p:nvPr>
        </p:nvSpPr>
        <p:spPr>
          <a:xfrm>
            <a:off x="0" y="1600200"/>
            <a:ext cx="9144000" cy="4343400"/>
          </a:xfrm>
        </p:spPr>
        <p:txBody>
          <a:bodyPr rtlCol="0">
            <a:normAutofit fontScale="92500"/>
          </a:bodyPr>
          <a:lstStyle/>
          <a:p>
            <a:pPr fontAlgn="auto">
              <a:spcAft>
                <a:spcPts val="0"/>
              </a:spcAft>
              <a:buFont typeface="Arial"/>
              <a:buChar char="•"/>
              <a:defRPr/>
            </a:pPr>
            <a:r>
              <a:rPr lang="en-GB" dirty="0">
                <a:solidFill>
                  <a:srgbClr val="7F7F7F"/>
                </a:solidFill>
              </a:rPr>
              <a:t>Unplanned action</a:t>
            </a:r>
          </a:p>
          <a:p>
            <a:pPr fontAlgn="auto">
              <a:spcAft>
                <a:spcPts val="0"/>
              </a:spcAft>
              <a:buFont typeface="Arial"/>
              <a:buChar char="•"/>
              <a:defRPr/>
            </a:pPr>
            <a:r>
              <a:rPr lang="en-GB" dirty="0">
                <a:solidFill>
                  <a:srgbClr val="7F7F7F"/>
                </a:solidFill>
              </a:rPr>
              <a:t>Unintentional action</a:t>
            </a:r>
          </a:p>
          <a:p>
            <a:pPr fontAlgn="auto">
              <a:spcAft>
                <a:spcPts val="0"/>
              </a:spcAft>
              <a:buFont typeface="Arial"/>
              <a:buChar char="•"/>
              <a:defRPr/>
            </a:pPr>
            <a:r>
              <a:rPr lang="en-GB" dirty="0">
                <a:solidFill>
                  <a:srgbClr val="7F7F7F"/>
                </a:solidFill>
              </a:rPr>
              <a:t>Constructive action resulting in recognisable end product</a:t>
            </a:r>
          </a:p>
          <a:p>
            <a:pPr fontAlgn="auto">
              <a:spcAft>
                <a:spcPts val="0"/>
              </a:spcAft>
              <a:buFont typeface="Arial"/>
              <a:buChar char="•"/>
              <a:defRPr/>
            </a:pPr>
            <a:r>
              <a:rPr lang="en-GB" dirty="0">
                <a:solidFill>
                  <a:srgbClr val="7F7F7F"/>
                </a:solidFill>
              </a:rPr>
              <a:t>One task activity</a:t>
            </a:r>
          </a:p>
          <a:p>
            <a:pPr fontAlgn="auto">
              <a:spcAft>
                <a:spcPts val="0"/>
              </a:spcAft>
              <a:buFont typeface="Arial"/>
              <a:buChar char="•"/>
              <a:defRPr/>
            </a:pPr>
            <a:r>
              <a:rPr lang="en-GB" dirty="0">
                <a:solidFill>
                  <a:srgbClr val="7F7F7F"/>
                </a:solidFill>
              </a:rPr>
              <a:t>Starting to develop part whole concept</a:t>
            </a:r>
          </a:p>
          <a:p>
            <a:pPr fontAlgn="auto">
              <a:spcAft>
                <a:spcPts val="0"/>
              </a:spcAft>
              <a:buFont typeface="Arial"/>
              <a:buChar char="•"/>
              <a:defRPr/>
            </a:pPr>
            <a:r>
              <a:rPr lang="en-GB" dirty="0">
                <a:solidFill>
                  <a:srgbClr val="7F7F7F"/>
                </a:solidFill>
              </a:rPr>
              <a:t>Cannot judge performance</a:t>
            </a:r>
          </a:p>
          <a:p>
            <a:pPr fontAlgn="auto">
              <a:spcAft>
                <a:spcPts val="0"/>
              </a:spcAft>
              <a:buFont typeface="Arial"/>
              <a:buChar char="•"/>
              <a:defRPr/>
            </a:pPr>
            <a:r>
              <a:rPr lang="en-GB" dirty="0">
                <a:solidFill>
                  <a:srgbClr val="7F7F7F"/>
                </a:solidFill>
              </a:rPr>
              <a:t>Will repeat activity in same situation and environment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0" y="533400"/>
            <a:ext cx="9144000" cy="806450"/>
          </a:xfrm>
        </p:spPr>
        <p:txBody>
          <a:bodyPr/>
          <a:lstStyle/>
          <a:p>
            <a:r>
              <a:rPr lang="en-GB" sz="4000"/>
              <a:t>Treatment: Self Differentiation - Incidental </a:t>
            </a:r>
          </a:p>
        </p:txBody>
      </p:sp>
      <p:sp>
        <p:nvSpPr>
          <p:cNvPr id="49154" name="Content Placeholder 2"/>
          <p:cNvSpPr>
            <a:spLocks noGrp="1"/>
          </p:cNvSpPr>
          <p:nvPr>
            <p:ph idx="1"/>
          </p:nvPr>
        </p:nvSpPr>
        <p:spPr>
          <a:xfrm>
            <a:off x="0" y="1371600"/>
            <a:ext cx="9144000" cy="4648200"/>
          </a:xfrm>
        </p:spPr>
        <p:txBody>
          <a:bodyPr/>
          <a:lstStyle/>
          <a:p>
            <a:r>
              <a:rPr lang="en-GB"/>
              <a:t>Consolidation of Body concept</a:t>
            </a:r>
          </a:p>
          <a:p>
            <a:r>
              <a:rPr lang="en-GB"/>
              <a:t>Use of sensory stimulation and processing through daily activity</a:t>
            </a:r>
          </a:p>
          <a:p>
            <a:r>
              <a:rPr lang="en-GB"/>
              <a:t>Increase awareness of others in the environment through judgement of self and others</a:t>
            </a:r>
          </a:p>
          <a:p>
            <a:r>
              <a:rPr lang="en-GB"/>
              <a:t>Small group sessions</a:t>
            </a:r>
          </a:p>
          <a:p>
            <a:r>
              <a:rPr lang="en-GB"/>
              <a:t>Orientation to person, place and time</a:t>
            </a:r>
          </a:p>
          <a:p>
            <a:r>
              <a:rPr lang="en-GB"/>
              <a:t>Consolidate basic self care skills</a:t>
            </a:r>
          </a:p>
          <a:p>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2"/>
          <p:cNvSpPr>
            <a:spLocks noGrp="1"/>
          </p:cNvSpPr>
          <p:nvPr>
            <p:ph idx="1"/>
          </p:nvPr>
        </p:nvSpPr>
        <p:spPr>
          <a:xfrm>
            <a:off x="0" y="1295400"/>
            <a:ext cx="9144000" cy="4572000"/>
          </a:xfrm>
        </p:spPr>
        <p:txBody>
          <a:bodyPr/>
          <a:lstStyle/>
          <a:p>
            <a:pPr marL="0" indent="0">
              <a:lnSpc>
                <a:spcPct val="150000"/>
              </a:lnSpc>
              <a:spcBef>
                <a:spcPct val="0"/>
              </a:spcBef>
              <a:buFont typeface="Arial" charset="0"/>
              <a:buNone/>
            </a:pPr>
            <a:r>
              <a:rPr lang="en-GB">
                <a:solidFill>
                  <a:srgbClr val="7F7F7F"/>
                </a:solidFill>
              </a:rPr>
              <a:t>Activity Requirements:</a:t>
            </a:r>
          </a:p>
          <a:p>
            <a:pPr marL="0" indent="0">
              <a:lnSpc>
                <a:spcPct val="150000"/>
              </a:lnSpc>
              <a:spcBef>
                <a:spcPct val="0"/>
              </a:spcBef>
            </a:pPr>
            <a:r>
              <a:rPr lang="en-GB">
                <a:solidFill>
                  <a:srgbClr val="7F7F7F"/>
                </a:solidFill>
              </a:rPr>
              <a:t>Plan, prepare and structure activity for the client</a:t>
            </a:r>
          </a:p>
          <a:p>
            <a:pPr marL="0" indent="0">
              <a:lnSpc>
                <a:spcPct val="150000"/>
              </a:lnSpc>
              <a:spcBef>
                <a:spcPct val="0"/>
              </a:spcBef>
            </a:pPr>
            <a:r>
              <a:rPr lang="en-GB">
                <a:solidFill>
                  <a:srgbClr val="7F7F7F"/>
                </a:solidFill>
              </a:rPr>
              <a:t>Only expectation should be interaction with materials</a:t>
            </a:r>
          </a:p>
          <a:p>
            <a:pPr marL="0" indent="0">
              <a:lnSpc>
                <a:spcPct val="150000"/>
              </a:lnSpc>
              <a:spcBef>
                <a:spcPct val="0"/>
              </a:spcBef>
              <a:buFont typeface="Arial" charset="0"/>
              <a:buNone/>
            </a:pPr>
            <a:r>
              <a:rPr lang="en-GB">
                <a:solidFill>
                  <a:srgbClr val="7F7F7F"/>
                </a:solidFill>
              </a:rPr>
              <a:t>  and objects</a:t>
            </a:r>
          </a:p>
          <a:p>
            <a:pPr marL="0" indent="0">
              <a:lnSpc>
                <a:spcPct val="150000"/>
              </a:lnSpc>
              <a:spcBef>
                <a:spcPct val="0"/>
              </a:spcBef>
            </a:pPr>
            <a:r>
              <a:rPr lang="en-GB">
                <a:solidFill>
                  <a:srgbClr val="7F7F7F"/>
                </a:solidFill>
              </a:rPr>
              <a:t>Still need to give immediate gratification</a:t>
            </a:r>
          </a:p>
          <a:p>
            <a:pPr marL="0" indent="0">
              <a:lnSpc>
                <a:spcPct val="150000"/>
              </a:lnSpc>
              <a:spcBef>
                <a:spcPct val="0"/>
              </a:spcBef>
            </a:pPr>
            <a:r>
              <a:rPr lang="en-GB">
                <a:solidFill>
                  <a:srgbClr val="7F7F7F"/>
                </a:solidFill>
              </a:rPr>
              <a:t>Edible end products have good results</a:t>
            </a:r>
          </a:p>
          <a:p>
            <a:pPr marL="0" indent="0">
              <a:lnSpc>
                <a:spcPct val="150000"/>
              </a:lnSpc>
              <a:spcBef>
                <a:spcPct val="0"/>
              </a:spcBef>
            </a:pPr>
            <a:r>
              <a:rPr lang="en-GB">
                <a:solidFill>
                  <a:srgbClr val="7F7F7F"/>
                </a:solidFill>
              </a:rPr>
              <a:t>Can use 2-3 steps to indicate part whole perception</a:t>
            </a:r>
          </a:p>
          <a:p>
            <a:pPr marL="0" indent="0">
              <a:lnSpc>
                <a:spcPct val="150000"/>
              </a:lnSpc>
              <a:spcBef>
                <a:spcPct val="0"/>
              </a:spcBef>
            </a:pPr>
            <a:r>
              <a:rPr lang="en-GB">
                <a:solidFill>
                  <a:srgbClr val="7F7F7F"/>
                </a:solidFill>
              </a:rPr>
              <a:t>Relate to body movements </a:t>
            </a:r>
          </a:p>
          <a:p>
            <a:pPr marL="0" indent="0">
              <a:lnSpc>
                <a:spcPct val="150000"/>
              </a:lnSpc>
              <a:spcBef>
                <a:spcPct val="0"/>
              </a:spcBef>
            </a:pPr>
            <a:r>
              <a:rPr lang="en-GB">
                <a:solidFill>
                  <a:srgbClr val="7F7F7F"/>
                </a:solidFill>
              </a:rPr>
              <a:t>Should facilitate knowledge of body control</a:t>
            </a:r>
          </a:p>
          <a:p>
            <a:pPr marL="0" indent="0">
              <a:lnSpc>
                <a:spcPct val="150000"/>
              </a:lnSpc>
              <a:spcBef>
                <a:spcPct val="0"/>
              </a:spcBef>
            </a:pPr>
            <a:r>
              <a:rPr lang="en-GB">
                <a:solidFill>
                  <a:srgbClr val="7F7F7F"/>
                </a:solidFill>
              </a:rPr>
              <a:t>Should have basic self care skills</a:t>
            </a:r>
          </a:p>
        </p:txBody>
      </p:sp>
      <p:sp>
        <p:nvSpPr>
          <p:cNvPr id="4" name="Title 1"/>
          <p:cNvSpPr txBox="1">
            <a:spLocks/>
          </p:cNvSpPr>
          <p:nvPr/>
        </p:nvSpPr>
        <p:spPr>
          <a:xfrm>
            <a:off x="0" y="533400"/>
            <a:ext cx="9144000" cy="806450"/>
          </a:xfrm>
          <a:prstGeom prst="rect">
            <a:avLst/>
          </a:prstGeom>
        </p:spPr>
        <p:txBody>
          <a:bodyPr anchor="b"/>
          <a:lstStyle/>
          <a:p>
            <a:pPr algn="ctr" defTabSz="914400" fontAlgn="auto">
              <a:spcAft>
                <a:spcPts val="0"/>
              </a:spcAft>
              <a:defRPr/>
            </a:pPr>
            <a:r>
              <a:rPr lang="en-GB" sz="4000">
                <a:solidFill>
                  <a:schemeClr val="accent1"/>
                </a:solidFill>
                <a:latin typeface="+mj-lt"/>
                <a:ea typeface="+mj-ea"/>
                <a:cs typeface="+mj-cs"/>
              </a:rPr>
              <a:t>Treatment: Self Differentiation - Incidental </a:t>
            </a:r>
            <a:endParaRPr lang="en-GB" sz="4000" dirty="0">
              <a:solidFill>
                <a:schemeClr val="accent1"/>
              </a:solidFill>
              <a:latin typeface="+mj-lt"/>
              <a:ea typeface="+mj-ea"/>
              <a:cs typeface="+mj-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4"/>
          <p:cNvPicPr>
            <a:picLocks noChangeAspect="1"/>
          </p:cNvPicPr>
          <p:nvPr/>
        </p:nvPicPr>
        <p:blipFill>
          <a:blip r:embed="rId2"/>
          <a:srcRect/>
          <a:stretch>
            <a:fillRect/>
          </a:stretch>
        </p:blipFill>
        <p:spPr bwMode="auto">
          <a:xfrm>
            <a:off x="0" y="0"/>
            <a:ext cx="3276600" cy="2287588"/>
          </a:xfrm>
          <a:prstGeom prst="rect">
            <a:avLst/>
          </a:prstGeom>
          <a:noFill/>
          <a:ln w="9525">
            <a:noFill/>
            <a:miter lim="800000"/>
            <a:headEnd/>
            <a:tailEnd/>
          </a:ln>
        </p:spPr>
      </p:pic>
      <p:pic>
        <p:nvPicPr>
          <p:cNvPr id="51202" name="Picture 5"/>
          <p:cNvPicPr>
            <a:picLocks noChangeAspect="1"/>
          </p:cNvPicPr>
          <p:nvPr/>
        </p:nvPicPr>
        <p:blipFill>
          <a:blip r:embed="rId3"/>
          <a:srcRect/>
          <a:stretch>
            <a:fillRect/>
          </a:stretch>
        </p:blipFill>
        <p:spPr bwMode="auto">
          <a:xfrm>
            <a:off x="7556500" y="0"/>
            <a:ext cx="1587500" cy="3273425"/>
          </a:xfrm>
          <a:prstGeom prst="rect">
            <a:avLst/>
          </a:prstGeom>
          <a:noFill/>
          <a:ln w="9525">
            <a:noFill/>
            <a:miter lim="800000"/>
            <a:headEnd/>
            <a:tailEnd/>
          </a:ln>
        </p:spPr>
      </p:pic>
      <p:pic>
        <p:nvPicPr>
          <p:cNvPr id="51203" name="Picture 11"/>
          <p:cNvPicPr>
            <a:picLocks noChangeAspect="1"/>
          </p:cNvPicPr>
          <p:nvPr/>
        </p:nvPicPr>
        <p:blipFill>
          <a:blip r:embed="rId4"/>
          <a:srcRect/>
          <a:stretch>
            <a:fillRect/>
          </a:stretch>
        </p:blipFill>
        <p:spPr bwMode="auto">
          <a:xfrm>
            <a:off x="4114800" y="152400"/>
            <a:ext cx="3124200" cy="2870200"/>
          </a:xfrm>
          <a:prstGeom prst="rect">
            <a:avLst/>
          </a:prstGeom>
          <a:noFill/>
          <a:ln w="9525">
            <a:noFill/>
            <a:miter lim="800000"/>
            <a:headEnd/>
            <a:tailEnd/>
          </a:ln>
        </p:spPr>
      </p:pic>
      <p:pic>
        <p:nvPicPr>
          <p:cNvPr id="51204" name="Picture 8"/>
          <p:cNvPicPr>
            <a:picLocks noChangeAspect="1"/>
          </p:cNvPicPr>
          <p:nvPr/>
        </p:nvPicPr>
        <p:blipFill>
          <a:blip r:embed="rId5"/>
          <a:srcRect/>
          <a:stretch>
            <a:fillRect/>
          </a:stretch>
        </p:blipFill>
        <p:spPr bwMode="auto">
          <a:xfrm>
            <a:off x="0" y="2133600"/>
            <a:ext cx="4343400" cy="4724400"/>
          </a:xfrm>
          <a:prstGeom prst="rect">
            <a:avLst/>
          </a:prstGeom>
          <a:noFill/>
          <a:ln w="9525">
            <a:noFill/>
            <a:miter lim="800000"/>
            <a:headEnd/>
            <a:tailEnd/>
          </a:ln>
        </p:spPr>
      </p:pic>
      <p:pic>
        <p:nvPicPr>
          <p:cNvPr id="51205" name="Picture 13"/>
          <p:cNvPicPr>
            <a:picLocks noChangeAspect="1"/>
          </p:cNvPicPr>
          <p:nvPr/>
        </p:nvPicPr>
        <p:blipFill>
          <a:blip r:embed="rId6"/>
          <a:srcRect/>
          <a:stretch>
            <a:fillRect/>
          </a:stretch>
        </p:blipFill>
        <p:spPr bwMode="auto">
          <a:xfrm>
            <a:off x="3581400" y="2971800"/>
            <a:ext cx="3632200" cy="3886200"/>
          </a:xfrm>
          <a:prstGeom prst="rect">
            <a:avLst/>
          </a:prstGeom>
          <a:noFill/>
          <a:ln w="9525">
            <a:noFill/>
            <a:miter lim="800000"/>
            <a:headEnd/>
            <a:tailEnd/>
          </a:ln>
        </p:spPr>
      </p:pic>
      <p:pic>
        <p:nvPicPr>
          <p:cNvPr id="51206" name="Picture 12"/>
          <p:cNvPicPr>
            <a:picLocks noChangeAspect="1"/>
          </p:cNvPicPr>
          <p:nvPr/>
        </p:nvPicPr>
        <p:blipFill>
          <a:blip r:embed="rId7"/>
          <a:srcRect/>
          <a:stretch>
            <a:fillRect/>
          </a:stretch>
        </p:blipFill>
        <p:spPr bwMode="auto">
          <a:xfrm>
            <a:off x="6718300" y="2971800"/>
            <a:ext cx="2425700" cy="38862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GB"/>
              <a:t>Treatment</a:t>
            </a:r>
          </a:p>
        </p:txBody>
      </p:sp>
      <p:sp>
        <p:nvSpPr>
          <p:cNvPr id="52226" name="Rectangle 3"/>
          <p:cNvSpPr>
            <a:spLocks noGrp="1" noChangeArrowheads="1"/>
          </p:cNvSpPr>
          <p:nvPr>
            <p:ph type="body" sz="half" idx="1"/>
          </p:nvPr>
        </p:nvSpPr>
        <p:spPr/>
        <p:txBody>
          <a:bodyPr/>
          <a:lstStyle/>
          <a:p>
            <a:pPr>
              <a:buFont typeface="Wingdings" pitchFamily="2" charset="2"/>
              <a:buNone/>
            </a:pPr>
            <a:endParaRPr lang="en-GB" sz="2500"/>
          </a:p>
          <a:p>
            <a:endParaRPr lang="en-GB" sz="2500"/>
          </a:p>
        </p:txBody>
      </p:sp>
      <p:grpSp>
        <p:nvGrpSpPr>
          <p:cNvPr id="52227" name="Group 8"/>
          <p:cNvGrpSpPr>
            <a:grpSpLocks noChangeAspect="1"/>
          </p:cNvGrpSpPr>
          <p:nvPr/>
        </p:nvGrpSpPr>
        <p:grpSpPr bwMode="auto">
          <a:xfrm>
            <a:off x="2195513" y="908050"/>
            <a:ext cx="8712200" cy="4752975"/>
            <a:chOff x="2089" y="1704"/>
            <a:chExt cx="1538" cy="860"/>
          </a:xfrm>
        </p:grpSpPr>
        <p:sp>
          <p:nvSpPr>
            <p:cNvPr id="52239" name="AutoShape 7"/>
            <p:cNvSpPr>
              <a:spLocks noChangeAspect="1" noChangeArrowheads="1" noTextEdit="1"/>
            </p:cNvSpPr>
            <p:nvPr/>
          </p:nvSpPr>
          <p:spPr bwMode="auto">
            <a:xfrm>
              <a:off x="2089" y="1704"/>
              <a:ext cx="1538" cy="860"/>
            </a:xfrm>
            <a:prstGeom prst="rect">
              <a:avLst/>
            </a:prstGeom>
            <a:noFill/>
            <a:ln w="9525">
              <a:noFill/>
              <a:miter lim="800000"/>
              <a:headEnd/>
              <a:tailEnd/>
            </a:ln>
          </p:spPr>
          <p:txBody>
            <a:bodyPr/>
            <a:lstStyle/>
            <a:p>
              <a:endParaRPr lang="en-US"/>
            </a:p>
          </p:txBody>
        </p:sp>
        <p:sp>
          <p:nvSpPr>
            <p:cNvPr id="52240" name="_s5138"/>
            <p:cNvSpPr>
              <a:spLocks noChangeShapeType="1"/>
            </p:cNvSpPr>
            <p:nvPr/>
          </p:nvSpPr>
          <p:spPr bwMode="auto">
            <a:xfrm flipH="1">
              <a:off x="2642" y="2134"/>
              <a:ext cx="109" cy="0"/>
            </a:xfrm>
            <a:prstGeom prst="line">
              <a:avLst/>
            </a:prstGeom>
            <a:noFill/>
            <a:ln w="28575">
              <a:solidFill>
                <a:schemeClr val="tx1"/>
              </a:solidFill>
              <a:round/>
              <a:headEnd/>
              <a:tailEnd/>
            </a:ln>
          </p:spPr>
          <p:txBody>
            <a:bodyPr lIns="0" tIns="0" rIns="0" bIns="0" anchor="ctr"/>
            <a:lstStyle/>
            <a:p>
              <a:endParaRPr lang="en-US"/>
            </a:p>
          </p:txBody>
        </p:sp>
        <p:sp>
          <p:nvSpPr>
            <p:cNvPr id="52241" name="_s5137"/>
            <p:cNvSpPr>
              <a:spLocks noChangeArrowheads="1"/>
            </p:cNvSpPr>
            <p:nvPr/>
          </p:nvSpPr>
          <p:spPr bwMode="auto">
            <a:xfrm>
              <a:off x="2428" y="2027"/>
              <a:ext cx="215" cy="215"/>
            </a:xfrm>
            <a:prstGeom prst="ellipse">
              <a:avLst/>
            </a:prstGeom>
            <a:solidFill>
              <a:srgbClr val="CCFFFF"/>
            </a:solidFill>
            <a:ln w="9525">
              <a:solidFill>
                <a:schemeClr val="tx1"/>
              </a:solidFill>
              <a:round/>
              <a:headEnd/>
              <a:tailEnd/>
            </a:ln>
          </p:spPr>
          <p:txBody>
            <a:bodyPr wrap="none" lIns="0" tIns="0" rIns="0" bIns="0" anchor="ctr"/>
            <a:lstStyle/>
            <a:p>
              <a:pPr algn="ctr"/>
              <a:r>
                <a:rPr lang="en-GB" sz="1300">
                  <a:latin typeface="Calibri" pitchFamily="34" charset="0"/>
                </a:rPr>
                <a:t>Social</a:t>
              </a:r>
            </a:p>
            <a:p>
              <a:pPr algn="ctr"/>
              <a:r>
                <a:rPr lang="en-GB" sz="1300">
                  <a:latin typeface="Calibri" pitchFamily="34" charset="0"/>
                </a:rPr>
                <a:t>ability</a:t>
              </a:r>
            </a:p>
          </p:txBody>
        </p:sp>
        <p:sp>
          <p:nvSpPr>
            <p:cNvPr id="52242" name="_s5135"/>
            <p:cNvSpPr>
              <a:spLocks noChangeShapeType="1"/>
            </p:cNvSpPr>
            <p:nvPr/>
          </p:nvSpPr>
          <p:spPr bwMode="auto">
            <a:xfrm>
              <a:off x="2858" y="2241"/>
              <a:ext cx="0" cy="109"/>
            </a:xfrm>
            <a:prstGeom prst="line">
              <a:avLst/>
            </a:prstGeom>
            <a:noFill/>
            <a:ln w="28575">
              <a:solidFill>
                <a:schemeClr val="tx1"/>
              </a:solidFill>
              <a:round/>
              <a:headEnd/>
              <a:tailEnd/>
            </a:ln>
          </p:spPr>
          <p:txBody>
            <a:bodyPr lIns="0" tIns="0" rIns="0" bIns="0" anchor="ctr"/>
            <a:lstStyle/>
            <a:p>
              <a:endParaRPr lang="en-US"/>
            </a:p>
          </p:txBody>
        </p:sp>
        <p:sp>
          <p:nvSpPr>
            <p:cNvPr id="52243" name="_s5134"/>
            <p:cNvSpPr>
              <a:spLocks noChangeArrowheads="1"/>
            </p:cNvSpPr>
            <p:nvPr/>
          </p:nvSpPr>
          <p:spPr bwMode="auto">
            <a:xfrm>
              <a:off x="2751" y="2350"/>
              <a:ext cx="215" cy="215"/>
            </a:xfrm>
            <a:prstGeom prst="ellipse">
              <a:avLst/>
            </a:prstGeom>
            <a:solidFill>
              <a:schemeClr val="accent1"/>
            </a:solidFill>
            <a:ln w="9525">
              <a:solidFill>
                <a:schemeClr val="tx1"/>
              </a:solidFill>
              <a:round/>
              <a:headEnd/>
              <a:tailEnd/>
            </a:ln>
          </p:spPr>
          <p:txBody>
            <a:bodyPr wrap="none" lIns="0" tIns="0" rIns="0" bIns="0" anchor="ctr"/>
            <a:lstStyle/>
            <a:p>
              <a:pPr algn="ctr"/>
              <a:r>
                <a:rPr lang="en-GB" sz="1300">
                  <a:latin typeface="Calibri" pitchFamily="34" charset="0"/>
                </a:rPr>
                <a:t>Work</a:t>
              </a:r>
            </a:p>
            <a:p>
              <a:pPr algn="ctr"/>
              <a:r>
                <a:rPr lang="en-GB" sz="1300">
                  <a:latin typeface="Calibri" pitchFamily="34" charset="0"/>
                </a:rPr>
                <a:t>Ability</a:t>
              </a:r>
            </a:p>
            <a:p>
              <a:pPr algn="ctr"/>
              <a:endParaRPr lang="en-GB" sz="1300">
                <a:latin typeface="Calibri" pitchFamily="34" charset="0"/>
              </a:endParaRPr>
            </a:p>
          </p:txBody>
        </p:sp>
        <p:sp>
          <p:nvSpPr>
            <p:cNvPr id="52244" name="_s5133"/>
            <p:cNvSpPr>
              <a:spLocks noChangeShapeType="1"/>
            </p:cNvSpPr>
            <p:nvPr/>
          </p:nvSpPr>
          <p:spPr bwMode="auto">
            <a:xfrm>
              <a:off x="2965" y="2134"/>
              <a:ext cx="109" cy="0"/>
            </a:xfrm>
            <a:prstGeom prst="line">
              <a:avLst/>
            </a:prstGeom>
            <a:noFill/>
            <a:ln w="28575">
              <a:solidFill>
                <a:schemeClr val="tx1"/>
              </a:solidFill>
              <a:round/>
              <a:headEnd/>
              <a:tailEnd/>
            </a:ln>
          </p:spPr>
          <p:txBody>
            <a:bodyPr lIns="0" tIns="0" rIns="0" bIns="0" anchor="ctr"/>
            <a:lstStyle/>
            <a:p>
              <a:endParaRPr lang="en-US"/>
            </a:p>
          </p:txBody>
        </p:sp>
        <p:sp>
          <p:nvSpPr>
            <p:cNvPr id="52245" name="_s5132"/>
            <p:cNvSpPr>
              <a:spLocks noChangeArrowheads="1"/>
            </p:cNvSpPr>
            <p:nvPr/>
          </p:nvSpPr>
          <p:spPr bwMode="auto">
            <a:xfrm>
              <a:off x="3074" y="2027"/>
              <a:ext cx="215" cy="215"/>
            </a:xfrm>
            <a:prstGeom prst="ellipse">
              <a:avLst/>
            </a:prstGeom>
            <a:solidFill>
              <a:srgbClr val="99CCFF"/>
            </a:solidFill>
            <a:ln w="9525">
              <a:solidFill>
                <a:schemeClr val="tx1"/>
              </a:solidFill>
              <a:round/>
              <a:headEnd/>
              <a:tailEnd/>
            </a:ln>
          </p:spPr>
          <p:txBody>
            <a:bodyPr wrap="none" lIns="0" tIns="0" rIns="0" bIns="0" anchor="ctr"/>
            <a:lstStyle/>
            <a:p>
              <a:pPr algn="ctr"/>
              <a:r>
                <a:rPr lang="en-GB" sz="1300">
                  <a:latin typeface="Calibri" pitchFamily="34" charset="0"/>
                </a:rPr>
                <a:t>Personal </a:t>
              </a:r>
            </a:p>
            <a:p>
              <a:pPr algn="ctr"/>
              <a:r>
                <a:rPr lang="en-GB" sz="1300">
                  <a:latin typeface="Calibri" pitchFamily="34" charset="0"/>
                </a:rPr>
                <a:t>Management</a:t>
              </a:r>
            </a:p>
          </p:txBody>
        </p:sp>
        <p:sp>
          <p:nvSpPr>
            <p:cNvPr id="52246" name="_s5131"/>
            <p:cNvSpPr>
              <a:spLocks noChangeShapeType="1"/>
            </p:cNvSpPr>
            <p:nvPr/>
          </p:nvSpPr>
          <p:spPr bwMode="auto">
            <a:xfrm flipV="1">
              <a:off x="2858" y="1918"/>
              <a:ext cx="0" cy="109"/>
            </a:xfrm>
            <a:prstGeom prst="line">
              <a:avLst/>
            </a:prstGeom>
            <a:noFill/>
            <a:ln w="28575">
              <a:solidFill>
                <a:schemeClr val="tx1"/>
              </a:solidFill>
              <a:round/>
              <a:headEnd/>
              <a:tailEnd/>
            </a:ln>
          </p:spPr>
          <p:txBody>
            <a:bodyPr lIns="0" tIns="0" rIns="0" bIns="0" anchor="ctr"/>
            <a:lstStyle/>
            <a:p>
              <a:endParaRPr lang="en-US"/>
            </a:p>
          </p:txBody>
        </p:sp>
        <p:sp>
          <p:nvSpPr>
            <p:cNvPr id="52247" name="_s5130"/>
            <p:cNvSpPr>
              <a:spLocks noChangeArrowheads="1"/>
            </p:cNvSpPr>
            <p:nvPr/>
          </p:nvSpPr>
          <p:spPr bwMode="auto">
            <a:xfrm>
              <a:off x="2751" y="1704"/>
              <a:ext cx="215" cy="215"/>
            </a:xfrm>
            <a:prstGeom prst="ellipse">
              <a:avLst/>
            </a:prstGeom>
            <a:solidFill>
              <a:srgbClr val="CC99FF"/>
            </a:solidFill>
            <a:ln w="9525">
              <a:solidFill>
                <a:schemeClr val="tx1"/>
              </a:solidFill>
              <a:round/>
              <a:headEnd/>
              <a:tailEnd/>
            </a:ln>
          </p:spPr>
          <p:txBody>
            <a:bodyPr wrap="none" lIns="0" tIns="0" rIns="0" bIns="0" anchor="ctr"/>
            <a:lstStyle/>
            <a:p>
              <a:pPr algn="ctr"/>
              <a:r>
                <a:rPr lang="en-GB" sz="1300">
                  <a:latin typeface="Calibri" pitchFamily="34" charset="0"/>
                </a:rPr>
                <a:t>Use of free</a:t>
              </a:r>
            </a:p>
            <a:p>
              <a:pPr algn="ctr"/>
              <a:r>
                <a:rPr lang="en-GB" sz="1300">
                  <a:latin typeface="Calibri" pitchFamily="34" charset="0"/>
                </a:rPr>
                <a:t> time</a:t>
              </a:r>
            </a:p>
          </p:txBody>
        </p:sp>
        <p:sp>
          <p:nvSpPr>
            <p:cNvPr id="52248" name="_s5129"/>
            <p:cNvSpPr>
              <a:spLocks noChangeArrowheads="1"/>
            </p:cNvSpPr>
            <p:nvPr/>
          </p:nvSpPr>
          <p:spPr bwMode="auto">
            <a:xfrm>
              <a:off x="2751" y="2027"/>
              <a:ext cx="215" cy="215"/>
            </a:xfrm>
            <a:prstGeom prst="ellipse">
              <a:avLst/>
            </a:prstGeom>
            <a:solidFill>
              <a:srgbClr val="CCFFCC"/>
            </a:solidFill>
            <a:ln w="9525">
              <a:solidFill>
                <a:schemeClr val="tx1"/>
              </a:solidFill>
              <a:round/>
              <a:headEnd/>
              <a:tailEnd/>
            </a:ln>
          </p:spPr>
          <p:txBody>
            <a:bodyPr wrap="none" lIns="0" tIns="0" rIns="0" bIns="0" anchor="ctr"/>
            <a:lstStyle/>
            <a:p>
              <a:pPr algn="ctr"/>
              <a:r>
                <a:rPr lang="en-GB" sz="1300">
                  <a:latin typeface="Calibri" pitchFamily="34" charset="0"/>
                </a:rPr>
                <a:t>Occupational</a:t>
              </a:r>
            </a:p>
            <a:p>
              <a:pPr algn="ctr"/>
              <a:r>
                <a:rPr lang="en-GB" sz="1300">
                  <a:latin typeface="Calibri" pitchFamily="34" charset="0"/>
                </a:rPr>
                <a:t>Performance</a:t>
              </a:r>
            </a:p>
            <a:p>
              <a:pPr algn="ctr"/>
              <a:r>
                <a:rPr lang="en-GB" sz="1300">
                  <a:latin typeface="Calibri" pitchFamily="34" charset="0"/>
                </a:rPr>
                <a:t>Area</a:t>
              </a:r>
              <a:r>
                <a:rPr lang="ja-JP" altLang="en-GB" sz="1300">
                  <a:cs typeface="ＭＳ Ｐゴシック"/>
                </a:rPr>
                <a:t>’</a:t>
              </a:r>
              <a:r>
                <a:rPr lang="en-GB" sz="1300">
                  <a:latin typeface="Calibri" pitchFamily="34" charset="0"/>
                </a:rPr>
                <a:t>s</a:t>
              </a:r>
            </a:p>
          </p:txBody>
        </p:sp>
      </p:grpSp>
      <p:sp>
        <p:nvSpPr>
          <p:cNvPr id="52228" name="AutoShape 6"/>
          <p:cNvSpPr>
            <a:spLocks noChangeArrowheads="1"/>
          </p:cNvSpPr>
          <p:nvPr/>
        </p:nvSpPr>
        <p:spPr bwMode="auto">
          <a:xfrm>
            <a:off x="827088" y="2997200"/>
            <a:ext cx="2592387" cy="863600"/>
          </a:xfrm>
          <a:prstGeom prst="roundRect">
            <a:avLst>
              <a:gd name="adj" fmla="val 16667"/>
            </a:avLst>
          </a:prstGeom>
          <a:solidFill>
            <a:srgbClr val="FFCC00"/>
          </a:solidFill>
          <a:ln w="9525">
            <a:solidFill>
              <a:schemeClr val="tx1"/>
            </a:solidFill>
            <a:round/>
            <a:headEnd/>
            <a:tailEnd/>
          </a:ln>
        </p:spPr>
        <p:txBody>
          <a:bodyPr wrap="none" anchor="ctr"/>
          <a:lstStyle/>
          <a:p>
            <a:pPr algn="ctr">
              <a:buFont typeface="Wingdings" pitchFamily="2" charset="2"/>
              <a:buNone/>
            </a:pPr>
            <a:r>
              <a:rPr lang="en-GB">
                <a:latin typeface="Calibri" pitchFamily="34" charset="0"/>
              </a:rPr>
              <a:t>Treatments are skill</a:t>
            </a:r>
          </a:p>
          <a:p>
            <a:pPr algn="ctr">
              <a:buFont typeface="Wingdings" pitchFamily="2" charset="2"/>
              <a:buNone/>
            </a:pPr>
            <a:r>
              <a:rPr lang="en-GB">
                <a:latin typeface="Calibri" pitchFamily="34" charset="0"/>
              </a:rPr>
              <a:t> based</a:t>
            </a:r>
          </a:p>
        </p:txBody>
      </p:sp>
      <p:graphicFrame>
        <p:nvGraphicFramePr>
          <p:cNvPr id="5155" name="Group 35"/>
          <p:cNvGraphicFramePr>
            <a:graphicFrameLocks noGrp="1"/>
          </p:cNvGraphicFramePr>
          <p:nvPr>
            <p:ph sz="quarter" idx="3"/>
          </p:nvPr>
        </p:nvGraphicFramePr>
        <p:xfrm>
          <a:off x="1979613" y="4508500"/>
          <a:ext cx="3168650" cy="1982153"/>
        </p:xfrm>
        <a:graphic>
          <a:graphicData uri="http://schemas.openxmlformats.org/drawingml/2006/table">
            <a:tbl>
              <a:tblPr/>
              <a:tblGrid>
                <a:gridCol w="3168650">
                  <a:extLst>
                    <a:ext uri="{9D8B030D-6E8A-4147-A177-3AD203B41FA5}">
                      <a16:colId xmlns:a16="http://schemas.microsoft.com/office/drawing/2014/main" val="20000"/>
                    </a:ext>
                  </a:extLst>
                </a:gridCol>
              </a:tblGrid>
              <a:tr h="56515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GB" sz="2500" b="0" i="0" u="none" strike="noStrike" cap="none" normalizeH="0" baseline="0">
                          <a:ln>
                            <a:noFill/>
                          </a:ln>
                          <a:solidFill>
                            <a:schemeClr val="tx1"/>
                          </a:solidFill>
                          <a:effectLst/>
                          <a:latin typeface="Verdana" charset="0"/>
                          <a:ea typeface="ＭＳ Ｐゴシック" charset="0"/>
                        </a:rPr>
                        <a:t>Self differentiation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extLst>
                  <a:ext uri="{0D108BD9-81ED-4DB2-BD59-A6C34878D82A}">
                    <a16:rowId xmlns:a16="http://schemas.microsoft.com/office/drawing/2014/main" val="10000"/>
                  </a:ext>
                </a:extLst>
              </a:tr>
              <a:tr h="5635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GB" sz="2500" b="0" i="0" u="none" strike="noStrike" cap="none" normalizeH="0" baseline="0">
                          <a:ln>
                            <a:noFill/>
                          </a:ln>
                          <a:solidFill>
                            <a:schemeClr val="tx1"/>
                          </a:solidFill>
                          <a:effectLst/>
                          <a:latin typeface="Verdana" charset="0"/>
                          <a:ea typeface="ＭＳ Ｐゴシック" charset="0"/>
                        </a:rPr>
                        <a:t>Self presentation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81597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GB" sz="2500" b="0" i="0" u="none" strike="noStrike" cap="none" normalizeH="0" baseline="0">
                          <a:ln>
                            <a:noFill/>
                          </a:ln>
                          <a:solidFill>
                            <a:schemeClr val="tx1"/>
                          </a:solidFill>
                          <a:effectLst/>
                          <a:latin typeface="Verdana" charset="0"/>
                          <a:ea typeface="ＭＳ Ｐゴシック" charset="0"/>
                        </a:rPr>
                        <a:t>Passive participation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33"/>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42988" y="260350"/>
            <a:ext cx="7313612" cy="1143000"/>
          </a:xfrm>
        </p:spPr>
        <p:txBody>
          <a:bodyPr rtlCol="0">
            <a:normAutofit fontScale="90000"/>
          </a:bodyPr>
          <a:lstStyle/>
          <a:p>
            <a:pPr fontAlgn="auto">
              <a:spcAft>
                <a:spcPts val="0"/>
              </a:spcAft>
              <a:defRPr/>
            </a:pPr>
            <a:r>
              <a:rPr lang="en-GB"/>
              <a:t>Weekly Timetable</a:t>
            </a:r>
            <a:br>
              <a:rPr lang="en-GB"/>
            </a:br>
            <a:endParaRPr lang="en-GB"/>
          </a:p>
        </p:txBody>
      </p:sp>
      <p:sp>
        <p:nvSpPr>
          <p:cNvPr id="54274" name="Rectangle 3"/>
          <p:cNvSpPr>
            <a:spLocks noGrp="1" noChangeArrowheads="1"/>
          </p:cNvSpPr>
          <p:nvPr>
            <p:ph type="body" idx="1"/>
          </p:nvPr>
        </p:nvSpPr>
        <p:spPr/>
        <p:txBody>
          <a:bodyPr/>
          <a:lstStyle/>
          <a:p>
            <a:pPr>
              <a:buFont typeface="Wingdings" pitchFamily="2" charset="2"/>
              <a:buNone/>
            </a:pPr>
            <a:endParaRPr lang="en-GB"/>
          </a:p>
        </p:txBody>
      </p:sp>
      <p:pic>
        <p:nvPicPr>
          <p:cNvPr id="54275" name="Picture 5"/>
          <p:cNvPicPr>
            <a:picLocks noChangeAspect="1" noChangeArrowheads="1"/>
          </p:cNvPicPr>
          <p:nvPr/>
        </p:nvPicPr>
        <p:blipFill>
          <a:blip r:embed="rId3"/>
          <a:srcRect/>
          <a:stretch>
            <a:fillRect/>
          </a:stretch>
        </p:blipFill>
        <p:spPr bwMode="auto">
          <a:xfrm>
            <a:off x="935038" y="1057275"/>
            <a:ext cx="8208962" cy="535146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rtlCol="0">
            <a:normAutofit fontScale="90000"/>
          </a:bodyPr>
          <a:lstStyle/>
          <a:p>
            <a:pPr fontAlgn="auto">
              <a:spcAft>
                <a:spcPts val="0"/>
              </a:spcAft>
              <a:defRPr/>
            </a:pPr>
            <a:r>
              <a:rPr lang="en-GB"/>
              <a:t>Self presentation skills session budgeting</a:t>
            </a:r>
          </a:p>
        </p:txBody>
      </p:sp>
      <p:sp>
        <p:nvSpPr>
          <p:cNvPr id="56322" name="Rectangle 5"/>
          <p:cNvSpPr>
            <a:spLocks noGrp="1" noChangeArrowheads="1"/>
          </p:cNvSpPr>
          <p:nvPr>
            <p:ph type="body" sz="half" idx="1"/>
          </p:nvPr>
        </p:nvSpPr>
        <p:spPr/>
        <p:txBody>
          <a:bodyPr/>
          <a:lstStyle/>
          <a:p>
            <a:pPr>
              <a:lnSpc>
                <a:spcPct val="80000"/>
              </a:lnSpc>
            </a:pPr>
            <a:endParaRPr lang="en-GB" sz="1900"/>
          </a:p>
        </p:txBody>
      </p:sp>
      <p:sp>
        <p:nvSpPr>
          <p:cNvPr id="56323" name="Rectangle 6"/>
          <p:cNvSpPr>
            <a:spLocks noGrp="1" noChangeArrowheads="1"/>
          </p:cNvSpPr>
          <p:nvPr>
            <p:ph type="body" sz="half" idx="2"/>
          </p:nvPr>
        </p:nvSpPr>
        <p:spPr>
          <a:xfrm>
            <a:off x="5364163" y="1844675"/>
            <a:ext cx="3581400" cy="4114800"/>
          </a:xfrm>
        </p:spPr>
        <p:txBody>
          <a:bodyPr/>
          <a:lstStyle/>
          <a:p>
            <a:pPr>
              <a:lnSpc>
                <a:spcPct val="90000"/>
              </a:lnSpc>
            </a:pPr>
            <a:r>
              <a:rPr lang="en-GB" sz="1900"/>
              <a:t>Improve self esteem and decrease anxiety </a:t>
            </a:r>
          </a:p>
          <a:p>
            <a:pPr>
              <a:lnSpc>
                <a:spcPct val="90000"/>
              </a:lnSpc>
            </a:pPr>
            <a:endParaRPr lang="en-GB" sz="1900"/>
          </a:p>
          <a:p>
            <a:pPr>
              <a:lnSpc>
                <a:spcPct val="90000"/>
              </a:lnSpc>
            </a:pPr>
            <a:r>
              <a:rPr lang="en-GB" sz="1900"/>
              <a:t>Improve social awareness and communication </a:t>
            </a:r>
          </a:p>
          <a:p>
            <a:pPr>
              <a:lnSpc>
                <a:spcPct val="90000"/>
              </a:lnSpc>
            </a:pPr>
            <a:endParaRPr lang="en-GB" sz="1900"/>
          </a:p>
          <a:p>
            <a:pPr>
              <a:lnSpc>
                <a:spcPct val="90000"/>
              </a:lnSpc>
            </a:pPr>
            <a:r>
              <a:rPr lang="en-GB" sz="1900"/>
              <a:t>Improve acceptable  behaviour</a:t>
            </a:r>
          </a:p>
          <a:p>
            <a:pPr>
              <a:lnSpc>
                <a:spcPct val="90000"/>
              </a:lnSpc>
            </a:pPr>
            <a:endParaRPr lang="en-GB" sz="1900"/>
          </a:p>
          <a:p>
            <a:pPr>
              <a:lnSpc>
                <a:spcPct val="90000"/>
              </a:lnSpc>
            </a:pPr>
            <a:r>
              <a:rPr lang="en-GB" sz="1900"/>
              <a:t>Experience fun and enjoyment</a:t>
            </a:r>
          </a:p>
          <a:p>
            <a:pPr>
              <a:lnSpc>
                <a:spcPct val="90000"/>
              </a:lnSpc>
            </a:pPr>
            <a:endParaRPr lang="en-GB" sz="2100"/>
          </a:p>
        </p:txBody>
      </p:sp>
      <p:pic>
        <p:nvPicPr>
          <p:cNvPr id="56324" name="Picture 8"/>
          <p:cNvPicPr>
            <a:picLocks noChangeAspect="1" noChangeArrowheads="1"/>
          </p:cNvPicPr>
          <p:nvPr/>
        </p:nvPicPr>
        <p:blipFill>
          <a:blip r:embed="rId3"/>
          <a:srcRect/>
          <a:stretch>
            <a:fillRect/>
          </a:stretch>
        </p:blipFill>
        <p:spPr bwMode="auto">
          <a:xfrm>
            <a:off x="457200" y="1679575"/>
            <a:ext cx="4465638" cy="42799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rtlCol="0">
            <a:normAutofit fontScale="90000"/>
          </a:bodyPr>
          <a:lstStyle/>
          <a:p>
            <a:pPr fontAlgn="auto">
              <a:spcAft>
                <a:spcPts val="0"/>
              </a:spcAft>
              <a:defRPr/>
            </a:pPr>
            <a:r>
              <a:rPr lang="en-GB"/>
              <a:t>Passive participation skills session</a:t>
            </a:r>
            <a:br>
              <a:rPr lang="en-GB"/>
            </a:br>
            <a:r>
              <a:rPr lang="en-GB"/>
              <a:t>budgeting</a:t>
            </a:r>
          </a:p>
        </p:txBody>
      </p:sp>
      <p:sp>
        <p:nvSpPr>
          <p:cNvPr id="58370" name="Rectangle 5"/>
          <p:cNvSpPr>
            <a:spLocks noGrp="1" noChangeArrowheads="1"/>
          </p:cNvSpPr>
          <p:nvPr>
            <p:ph type="body" sz="half" idx="1"/>
          </p:nvPr>
        </p:nvSpPr>
        <p:spPr/>
        <p:txBody>
          <a:bodyPr/>
          <a:lstStyle/>
          <a:p>
            <a:pPr>
              <a:lnSpc>
                <a:spcPct val="90000"/>
              </a:lnSpc>
            </a:pPr>
            <a:endParaRPr lang="en-GB" sz="2100"/>
          </a:p>
        </p:txBody>
      </p:sp>
      <p:sp>
        <p:nvSpPr>
          <p:cNvPr id="58371" name="Rectangle 6"/>
          <p:cNvSpPr>
            <a:spLocks noGrp="1" noChangeArrowheads="1"/>
          </p:cNvSpPr>
          <p:nvPr>
            <p:ph type="body" sz="half" idx="2"/>
          </p:nvPr>
        </p:nvSpPr>
        <p:spPr/>
        <p:txBody>
          <a:bodyPr/>
          <a:lstStyle/>
          <a:p>
            <a:pPr>
              <a:lnSpc>
                <a:spcPct val="90000"/>
              </a:lnSpc>
            </a:pPr>
            <a:r>
              <a:rPr lang="en-GB" sz="1900"/>
              <a:t>Improve personal management</a:t>
            </a:r>
          </a:p>
          <a:p>
            <a:pPr>
              <a:lnSpc>
                <a:spcPct val="90000"/>
              </a:lnSpc>
            </a:pPr>
            <a:endParaRPr lang="en-GB" sz="1900"/>
          </a:p>
          <a:p>
            <a:pPr>
              <a:lnSpc>
                <a:spcPct val="90000"/>
              </a:lnSpc>
            </a:pPr>
            <a:r>
              <a:rPr lang="en-GB" sz="1900"/>
              <a:t>Improve knowledge and skills</a:t>
            </a:r>
          </a:p>
          <a:p>
            <a:pPr>
              <a:lnSpc>
                <a:spcPct val="90000"/>
              </a:lnSpc>
            </a:pPr>
            <a:endParaRPr lang="en-GB" sz="1900"/>
          </a:p>
          <a:p>
            <a:pPr>
              <a:lnSpc>
                <a:spcPct val="90000"/>
              </a:lnSpc>
            </a:pPr>
            <a:r>
              <a:rPr lang="en-GB" sz="1900"/>
              <a:t>Improve socialisation </a:t>
            </a:r>
          </a:p>
          <a:p>
            <a:pPr>
              <a:lnSpc>
                <a:spcPct val="90000"/>
              </a:lnSpc>
            </a:pPr>
            <a:endParaRPr lang="en-GB" sz="1900"/>
          </a:p>
          <a:p>
            <a:pPr>
              <a:lnSpc>
                <a:spcPct val="90000"/>
              </a:lnSpc>
            </a:pPr>
            <a:r>
              <a:rPr lang="en-GB" sz="1900"/>
              <a:t>Improve self esteem</a:t>
            </a:r>
          </a:p>
          <a:p>
            <a:pPr>
              <a:lnSpc>
                <a:spcPct val="90000"/>
              </a:lnSpc>
              <a:buFont typeface="Wingdings" pitchFamily="2" charset="2"/>
              <a:buNone/>
            </a:pPr>
            <a:r>
              <a:rPr lang="en-GB" sz="1900"/>
              <a:t> </a:t>
            </a:r>
          </a:p>
          <a:p>
            <a:pPr>
              <a:lnSpc>
                <a:spcPct val="90000"/>
              </a:lnSpc>
            </a:pPr>
            <a:r>
              <a:rPr lang="en-GB" sz="1900"/>
              <a:t>Improve work habits</a:t>
            </a:r>
          </a:p>
        </p:txBody>
      </p:sp>
      <p:pic>
        <p:nvPicPr>
          <p:cNvPr id="58372" name="Picture 4"/>
          <p:cNvPicPr>
            <a:picLocks noChangeAspect="1" noChangeArrowheads="1"/>
          </p:cNvPicPr>
          <p:nvPr/>
        </p:nvPicPr>
        <p:blipFill>
          <a:blip r:embed="rId3"/>
          <a:srcRect/>
          <a:stretch>
            <a:fillRect/>
          </a:stretch>
        </p:blipFill>
        <p:spPr bwMode="auto">
          <a:xfrm>
            <a:off x="900113" y="1557338"/>
            <a:ext cx="3994150" cy="45815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Oval 4"/>
          <p:cNvSpPr>
            <a:spLocks noChangeArrowheads="1"/>
          </p:cNvSpPr>
          <p:nvPr/>
        </p:nvSpPr>
        <p:spPr bwMode="auto">
          <a:xfrm>
            <a:off x="1000125" y="360363"/>
            <a:ext cx="7632700" cy="4176712"/>
          </a:xfrm>
          <a:prstGeom prst="ellipse">
            <a:avLst/>
          </a:prstGeom>
          <a:noFill/>
          <a:ln w="9525">
            <a:solidFill>
              <a:schemeClr val="tx1"/>
            </a:solidFill>
            <a:round/>
            <a:headEnd/>
            <a:tailEnd/>
          </a:ln>
        </p:spPr>
        <p:txBody>
          <a:bodyPr wrap="none" anchor="ctr"/>
          <a:lstStyle/>
          <a:p>
            <a:endParaRPr lang="en-ZA">
              <a:latin typeface="Calibri" pitchFamily="34" charset="0"/>
            </a:endParaRPr>
          </a:p>
        </p:txBody>
      </p:sp>
      <p:sp>
        <p:nvSpPr>
          <p:cNvPr id="17410" name="Oval 5"/>
          <p:cNvSpPr>
            <a:spLocks noChangeArrowheads="1"/>
          </p:cNvSpPr>
          <p:nvPr/>
        </p:nvSpPr>
        <p:spPr bwMode="auto">
          <a:xfrm>
            <a:off x="1000125" y="571500"/>
            <a:ext cx="6551613" cy="3887788"/>
          </a:xfrm>
          <a:prstGeom prst="ellipse">
            <a:avLst/>
          </a:prstGeom>
          <a:solidFill>
            <a:schemeClr val="bg2"/>
          </a:solidFill>
          <a:ln w="9525">
            <a:solidFill>
              <a:schemeClr val="tx1"/>
            </a:solidFill>
            <a:round/>
            <a:headEnd/>
            <a:tailEnd/>
          </a:ln>
        </p:spPr>
        <p:txBody>
          <a:bodyPr wrap="none" anchor="ctr"/>
          <a:lstStyle/>
          <a:p>
            <a:endParaRPr lang="en-ZA">
              <a:latin typeface="Calibri" pitchFamily="34" charset="0"/>
            </a:endParaRPr>
          </a:p>
        </p:txBody>
      </p:sp>
      <p:sp>
        <p:nvSpPr>
          <p:cNvPr id="17411" name="Oval 6"/>
          <p:cNvSpPr>
            <a:spLocks noChangeArrowheads="1"/>
          </p:cNvSpPr>
          <p:nvPr/>
        </p:nvSpPr>
        <p:spPr bwMode="auto">
          <a:xfrm>
            <a:off x="1071563" y="1074738"/>
            <a:ext cx="5183187" cy="3024187"/>
          </a:xfrm>
          <a:prstGeom prst="ellipse">
            <a:avLst/>
          </a:prstGeom>
          <a:solidFill>
            <a:schemeClr val="accent1"/>
          </a:solidFill>
          <a:ln w="9525">
            <a:solidFill>
              <a:schemeClr val="tx1"/>
            </a:solidFill>
            <a:round/>
            <a:headEnd/>
            <a:tailEnd/>
          </a:ln>
        </p:spPr>
        <p:txBody>
          <a:bodyPr wrap="none" anchor="ctr"/>
          <a:lstStyle/>
          <a:p>
            <a:pPr algn="ctr"/>
            <a:r>
              <a:rPr lang="en-US" sz="1200">
                <a:latin typeface="Calibri" pitchFamily="34" charset="0"/>
              </a:rPr>
              <a:t>Current Level of Creative Ability </a:t>
            </a:r>
          </a:p>
          <a:p>
            <a:pPr algn="ctr"/>
            <a:endParaRPr lang="en-US" sz="1200">
              <a:latin typeface="Calibri" pitchFamily="34" charset="0"/>
            </a:endParaRPr>
          </a:p>
        </p:txBody>
      </p:sp>
      <p:sp>
        <p:nvSpPr>
          <p:cNvPr id="17412" name="Text Box 9"/>
          <p:cNvSpPr txBox="1">
            <a:spLocks noChangeArrowheads="1"/>
          </p:cNvSpPr>
          <p:nvPr/>
        </p:nvSpPr>
        <p:spPr bwMode="auto">
          <a:xfrm>
            <a:off x="6500813" y="2011363"/>
            <a:ext cx="827087" cy="646112"/>
          </a:xfrm>
          <a:prstGeom prst="rect">
            <a:avLst/>
          </a:prstGeom>
          <a:noFill/>
          <a:ln w="9525">
            <a:noFill/>
            <a:miter lim="800000"/>
            <a:headEnd/>
            <a:tailEnd/>
          </a:ln>
        </p:spPr>
        <p:txBody>
          <a:bodyPr wrap="none">
            <a:spAutoFit/>
          </a:bodyPr>
          <a:lstStyle/>
          <a:p>
            <a:r>
              <a:rPr lang="en-US" sz="1200">
                <a:latin typeface="Calibri" pitchFamily="34" charset="0"/>
              </a:rPr>
              <a:t>Maximal </a:t>
            </a:r>
          </a:p>
          <a:p>
            <a:r>
              <a:rPr lang="en-US" sz="1200">
                <a:latin typeface="Calibri" pitchFamily="34" charset="0"/>
              </a:rPr>
              <a:t>Creative </a:t>
            </a:r>
          </a:p>
          <a:p>
            <a:r>
              <a:rPr lang="en-US" sz="1200">
                <a:latin typeface="Calibri" pitchFamily="34" charset="0"/>
              </a:rPr>
              <a:t>Effort</a:t>
            </a:r>
          </a:p>
        </p:txBody>
      </p:sp>
      <p:sp>
        <p:nvSpPr>
          <p:cNvPr id="17413" name="Text Box 10"/>
          <p:cNvSpPr txBox="1">
            <a:spLocks noChangeArrowheads="1"/>
          </p:cNvSpPr>
          <p:nvPr/>
        </p:nvSpPr>
        <p:spPr bwMode="auto">
          <a:xfrm>
            <a:off x="7215188" y="2786063"/>
            <a:ext cx="1358900" cy="461962"/>
          </a:xfrm>
          <a:prstGeom prst="rect">
            <a:avLst/>
          </a:prstGeom>
          <a:noFill/>
          <a:ln w="9525">
            <a:noFill/>
            <a:miter lim="800000"/>
            <a:headEnd/>
            <a:tailEnd/>
          </a:ln>
        </p:spPr>
        <p:txBody>
          <a:bodyPr wrap="none">
            <a:spAutoFit/>
          </a:bodyPr>
          <a:lstStyle/>
          <a:p>
            <a:r>
              <a:rPr lang="en-US" sz="1200">
                <a:latin typeface="Calibri" pitchFamily="34" charset="0"/>
              </a:rPr>
              <a:t>New level of </a:t>
            </a:r>
          </a:p>
          <a:p>
            <a:r>
              <a:rPr lang="en-US" sz="1200">
                <a:latin typeface="Calibri" pitchFamily="34" charset="0"/>
              </a:rPr>
              <a:t>Creative Ability</a:t>
            </a:r>
          </a:p>
        </p:txBody>
      </p:sp>
      <p:sp>
        <p:nvSpPr>
          <p:cNvPr id="17414" name="Text Box 11"/>
          <p:cNvSpPr txBox="1">
            <a:spLocks noChangeArrowheads="1"/>
          </p:cNvSpPr>
          <p:nvPr/>
        </p:nvSpPr>
        <p:spPr bwMode="auto">
          <a:xfrm>
            <a:off x="8175625" y="1217613"/>
            <a:ext cx="827088" cy="461962"/>
          </a:xfrm>
          <a:prstGeom prst="rect">
            <a:avLst/>
          </a:prstGeom>
          <a:noFill/>
          <a:ln w="9525">
            <a:noFill/>
            <a:miter lim="800000"/>
            <a:headEnd/>
            <a:tailEnd/>
          </a:ln>
        </p:spPr>
        <p:txBody>
          <a:bodyPr wrap="none">
            <a:spAutoFit/>
          </a:bodyPr>
          <a:lstStyle/>
          <a:p>
            <a:r>
              <a:rPr lang="en-US" sz="1200">
                <a:latin typeface="Calibri" pitchFamily="34" charset="0"/>
              </a:rPr>
              <a:t>Creative</a:t>
            </a:r>
          </a:p>
          <a:p>
            <a:r>
              <a:rPr lang="en-US" sz="1200">
                <a:latin typeface="Calibri" pitchFamily="34" charset="0"/>
              </a:rPr>
              <a:t>capacity</a:t>
            </a:r>
          </a:p>
        </p:txBody>
      </p:sp>
      <p:sp>
        <p:nvSpPr>
          <p:cNvPr id="17415" name="Line 12"/>
          <p:cNvSpPr>
            <a:spLocks noChangeShapeType="1"/>
          </p:cNvSpPr>
          <p:nvPr/>
        </p:nvSpPr>
        <p:spPr bwMode="auto">
          <a:xfrm>
            <a:off x="4095750" y="1003300"/>
            <a:ext cx="1944688" cy="0"/>
          </a:xfrm>
          <a:prstGeom prst="line">
            <a:avLst/>
          </a:prstGeom>
          <a:noFill/>
          <a:ln w="9525">
            <a:solidFill>
              <a:schemeClr val="tx1"/>
            </a:solidFill>
            <a:round/>
            <a:headEnd/>
            <a:tailEnd type="triangle" w="med" len="med"/>
          </a:ln>
        </p:spPr>
        <p:txBody>
          <a:bodyPr/>
          <a:lstStyle/>
          <a:p>
            <a:endParaRPr lang="en-US"/>
          </a:p>
        </p:txBody>
      </p:sp>
      <p:sp>
        <p:nvSpPr>
          <p:cNvPr id="17416" name="Line 13"/>
          <p:cNvSpPr>
            <a:spLocks noChangeShapeType="1"/>
          </p:cNvSpPr>
          <p:nvPr/>
        </p:nvSpPr>
        <p:spPr bwMode="auto">
          <a:xfrm>
            <a:off x="5751513" y="1579563"/>
            <a:ext cx="1152525" cy="0"/>
          </a:xfrm>
          <a:prstGeom prst="line">
            <a:avLst/>
          </a:prstGeom>
          <a:noFill/>
          <a:ln w="9525">
            <a:solidFill>
              <a:schemeClr val="tx1"/>
            </a:solidFill>
            <a:round/>
            <a:headEnd/>
            <a:tailEnd type="triangle" w="med" len="med"/>
          </a:ln>
        </p:spPr>
        <p:txBody>
          <a:bodyPr/>
          <a:lstStyle/>
          <a:p>
            <a:endParaRPr lang="en-US"/>
          </a:p>
        </p:txBody>
      </p:sp>
      <p:sp>
        <p:nvSpPr>
          <p:cNvPr id="17417" name="Line 14"/>
          <p:cNvSpPr>
            <a:spLocks noChangeShapeType="1"/>
          </p:cNvSpPr>
          <p:nvPr/>
        </p:nvSpPr>
        <p:spPr bwMode="auto">
          <a:xfrm>
            <a:off x="6256338" y="2803525"/>
            <a:ext cx="1152525" cy="0"/>
          </a:xfrm>
          <a:prstGeom prst="line">
            <a:avLst/>
          </a:prstGeom>
          <a:noFill/>
          <a:ln w="9525">
            <a:solidFill>
              <a:schemeClr val="tx1"/>
            </a:solidFill>
            <a:round/>
            <a:headEnd/>
            <a:tailEnd type="triangle" w="med" len="med"/>
          </a:ln>
        </p:spPr>
        <p:txBody>
          <a:bodyPr/>
          <a:lstStyle/>
          <a:p>
            <a:endParaRPr lang="en-US"/>
          </a:p>
        </p:txBody>
      </p:sp>
      <p:sp>
        <p:nvSpPr>
          <p:cNvPr id="17418" name="Line 15"/>
          <p:cNvSpPr>
            <a:spLocks noChangeShapeType="1"/>
          </p:cNvSpPr>
          <p:nvPr/>
        </p:nvSpPr>
        <p:spPr bwMode="auto">
          <a:xfrm>
            <a:off x="5680075" y="3235325"/>
            <a:ext cx="1439863" cy="0"/>
          </a:xfrm>
          <a:prstGeom prst="line">
            <a:avLst/>
          </a:prstGeom>
          <a:noFill/>
          <a:ln w="9525">
            <a:solidFill>
              <a:schemeClr val="tx1"/>
            </a:solidFill>
            <a:round/>
            <a:headEnd/>
            <a:tailEnd type="triangle" w="med" len="med"/>
          </a:ln>
        </p:spPr>
        <p:txBody>
          <a:bodyPr/>
          <a:lstStyle/>
          <a:p>
            <a:endParaRPr lang="en-US"/>
          </a:p>
        </p:txBody>
      </p:sp>
      <p:sp>
        <p:nvSpPr>
          <p:cNvPr id="17419" name="Line 16"/>
          <p:cNvSpPr>
            <a:spLocks noChangeShapeType="1"/>
          </p:cNvSpPr>
          <p:nvPr/>
        </p:nvSpPr>
        <p:spPr bwMode="auto">
          <a:xfrm>
            <a:off x="4959350" y="3811588"/>
            <a:ext cx="1512888" cy="0"/>
          </a:xfrm>
          <a:prstGeom prst="line">
            <a:avLst/>
          </a:prstGeom>
          <a:noFill/>
          <a:ln w="9525">
            <a:solidFill>
              <a:schemeClr val="tx1"/>
            </a:solidFill>
            <a:round/>
            <a:headEnd/>
            <a:tailEnd type="triangle" w="med" len="med"/>
          </a:ln>
        </p:spPr>
        <p:txBody>
          <a:bodyPr/>
          <a:lstStyle/>
          <a:p>
            <a:endParaRPr lang="en-US"/>
          </a:p>
        </p:txBody>
      </p:sp>
      <p:sp>
        <p:nvSpPr>
          <p:cNvPr id="17420" name="Line 18"/>
          <p:cNvSpPr>
            <a:spLocks noChangeShapeType="1"/>
          </p:cNvSpPr>
          <p:nvPr/>
        </p:nvSpPr>
        <p:spPr bwMode="auto">
          <a:xfrm>
            <a:off x="5895975" y="2011363"/>
            <a:ext cx="1368425" cy="0"/>
          </a:xfrm>
          <a:prstGeom prst="line">
            <a:avLst/>
          </a:prstGeom>
          <a:noFill/>
          <a:ln w="9525">
            <a:solidFill>
              <a:schemeClr val="tx1"/>
            </a:solidFill>
            <a:round/>
            <a:headEnd/>
            <a:tailEnd type="triangle" w="med" len="med"/>
          </a:ln>
        </p:spPr>
        <p:txBody>
          <a:bodyPr/>
          <a:lstStyle/>
          <a:p>
            <a:endParaRPr lang="en-US"/>
          </a:p>
        </p:txBody>
      </p:sp>
      <p:sp>
        <p:nvSpPr>
          <p:cNvPr id="17421" name="TextBox 14"/>
          <p:cNvSpPr txBox="1">
            <a:spLocks noChangeArrowheads="1"/>
          </p:cNvSpPr>
          <p:nvPr/>
        </p:nvSpPr>
        <p:spPr bwMode="auto">
          <a:xfrm>
            <a:off x="3962400" y="5003800"/>
            <a:ext cx="4538663" cy="369888"/>
          </a:xfrm>
          <a:prstGeom prst="rect">
            <a:avLst/>
          </a:prstGeom>
          <a:noFill/>
          <a:ln w="9525">
            <a:noFill/>
            <a:miter lim="800000"/>
            <a:headEnd/>
            <a:tailEnd/>
          </a:ln>
        </p:spPr>
        <p:txBody>
          <a:bodyPr>
            <a:spAutoFit/>
          </a:bodyPr>
          <a:lstStyle/>
          <a:p>
            <a:r>
              <a:rPr lang="en-ZA">
                <a:latin typeface="Calibri" pitchFamily="34" charset="0"/>
              </a:rPr>
              <a:t>Based on diagram by de Wit (2005)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a:xfrm>
            <a:off x="1403350" y="260350"/>
            <a:ext cx="7313613" cy="608013"/>
          </a:xfrm>
        </p:spPr>
        <p:txBody>
          <a:bodyPr rtlCol="0">
            <a:normAutofit fontScale="90000"/>
          </a:bodyPr>
          <a:lstStyle/>
          <a:p>
            <a:pPr fontAlgn="auto">
              <a:spcAft>
                <a:spcPts val="0"/>
              </a:spcAft>
              <a:defRPr/>
            </a:pPr>
            <a:r>
              <a:rPr lang="en-GB"/>
              <a:t>Self presentation cooking skills</a:t>
            </a:r>
          </a:p>
        </p:txBody>
      </p:sp>
      <p:sp>
        <p:nvSpPr>
          <p:cNvPr id="60418" name="Rectangle 6"/>
          <p:cNvSpPr>
            <a:spLocks noGrp="1" noChangeArrowheads="1"/>
          </p:cNvSpPr>
          <p:nvPr>
            <p:ph type="body" sz="half" idx="2"/>
          </p:nvPr>
        </p:nvSpPr>
        <p:spPr>
          <a:xfrm>
            <a:off x="5148263" y="1557338"/>
            <a:ext cx="3581400" cy="4887912"/>
          </a:xfrm>
        </p:spPr>
        <p:txBody>
          <a:bodyPr/>
          <a:lstStyle/>
          <a:p>
            <a:pPr>
              <a:lnSpc>
                <a:spcPct val="80000"/>
              </a:lnSpc>
            </a:pPr>
            <a:r>
              <a:rPr lang="en-GB" sz="1900"/>
              <a:t>Improve self esteem (flop proof)</a:t>
            </a:r>
          </a:p>
          <a:p>
            <a:pPr>
              <a:lnSpc>
                <a:spcPct val="80000"/>
              </a:lnSpc>
            </a:pPr>
            <a:endParaRPr lang="en-GB" sz="1900"/>
          </a:p>
          <a:p>
            <a:pPr>
              <a:lnSpc>
                <a:spcPct val="80000"/>
              </a:lnSpc>
            </a:pPr>
            <a:r>
              <a:rPr lang="en-GB" sz="1900"/>
              <a:t>improve communication/social awareness</a:t>
            </a:r>
          </a:p>
          <a:p>
            <a:pPr>
              <a:lnSpc>
                <a:spcPct val="80000"/>
              </a:lnSpc>
            </a:pPr>
            <a:endParaRPr lang="en-GB" sz="1900"/>
          </a:p>
          <a:p>
            <a:pPr>
              <a:lnSpc>
                <a:spcPct val="80000"/>
              </a:lnSpc>
            </a:pPr>
            <a:r>
              <a:rPr lang="en-GB" sz="1900"/>
              <a:t>Improve acceptable behaviour/social norms</a:t>
            </a:r>
          </a:p>
          <a:p>
            <a:pPr>
              <a:lnSpc>
                <a:spcPct val="80000"/>
              </a:lnSpc>
            </a:pPr>
            <a:endParaRPr lang="en-GB" sz="1900"/>
          </a:p>
          <a:p>
            <a:pPr>
              <a:lnSpc>
                <a:spcPct val="80000"/>
              </a:lnSpc>
            </a:pPr>
            <a:r>
              <a:rPr lang="en-GB" sz="1900"/>
              <a:t>Improve basic tool handling</a:t>
            </a:r>
          </a:p>
          <a:p>
            <a:pPr>
              <a:lnSpc>
                <a:spcPct val="80000"/>
              </a:lnSpc>
            </a:pPr>
            <a:endParaRPr lang="en-GB" sz="1900"/>
          </a:p>
          <a:p>
            <a:pPr>
              <a:lnSpc>
                <a:spcPct val="80000"/>
              </a:lnSpc>
            </a:pPr>
            <a:r>
              <a:rPr lang="en-GB" sz="1900"/>
              <a:t>Improve awareness of effect of self on environment</a:t>
            </a:r>
          </a:p>
          <a:p>
            <a:pPr>
              <a:lnSpc>
                <a:spcPct val="80000"/>
              </a:lnSpc>
            </a:pPr>
            <a:endParaRPr lang="en-GB" sz="1900"/>
          </a:p>
          <a:p>
            <a:pPr>
              <a:lnSpc>
                <a:spcPct val="80000"/>
              </a:lnSpc>
            </a:pPr>
            <a:r>
              <a:rPr lang="en-GB" sz="1900"/>
              <a:t>Experience fun and enjoyment</a:t>
            </a:r>
          </a:p>
          <a:p>
            <a:pPr>
              <a:lnSpc>
                <a:spcPct val="80000"/>
              </a:lnSpc>
              <a:buFont typeface="Wingdings" pitchFamily="2" charset="2"/>
              <a:buNone/>
            </a:pPr>
            <a:endParaRPr lang="en-GB" sz="1900"/>
          </a:p>
          <a:p>
            <a:pPr>
              <a:lnSpc>
                <a:spcPct val="80000"/>
              </a:lnSpc>
            </a:pPr>
            <a:endParaRPr lang="en-GB" sz="1200"/>
          </a:p>
        </p:txBody>
      </p:sp>
      <p:sp>
        <p:nvSpPr>
          <p:cNvPr id="60419" name="Rectangle 8"/>
          <p:cNvSpPr>
            <a:spLocks noGrp="1" noChangeArrowheads="1"/>
          </p:cNvSpPr>
          <p:nvPr>
            <p:ph type="body" sz="half" idx="1"/>
          </p:nvPr>
        </p:nvSpPr>
        <p:spPr/>
        <p:txBody>
          <a:bodyPr/>
          <a:lstStyle/>
          <a:p>
            <a:pPr>
              <a:lnSpc>
                <a:spcPct val="80000"/>
              </a:lnSpc>
            </a:pPr>
            <a:endParaRPr lang="en-GB" sz="2100"/>
          </a:p>
        </p:txBody>
      </p:sp>
      <p:pic>
        <p:nvPicPr>
          <p:cNvPr id="60420" name="Picture 9"/>
          <p:cNvPicPr>
            <a:picLocks noChangeAspect="1" noChangeArrowheads="1"/>
          </p:cNvPicPr>
          <p:nvPr/>
        </p:nvPicPr>
        <p:blipFill>
          <a:blip r:embed="rId3"/>
          <a:srcRect/>
          <a:stretch>
            <a:fillRect/>
          </a:stretch>
        </p:blipFill>
        <p:spPr bwMode="auto">
          <a:xfrm>
            <a:off x="971550" y="1052513"/>
            <a:ext cx="3924300" cy="54768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a:xfrm>
            <a:off x="1331913" y="404813"/>
            <a:ext cx="7313612" cy="608012"/>
          </a:xfrm>
        </p:spPr>
        <p:txBody>
          <a:bodyPr rtlCol="0">
            <a:normAutofit fontScale="90000"/>
          </a:bodyPr>
          <a:lstStyle/>
          <a:p>
            <a:pPr fontAlgn="auto">
              <a:spcAft>
                <a:spcPts val="0"/>
              </a:spcAft>
              <a:defRPr/>
            </a:pPr>
            <a:r>
              <a:rPr lang="en-GB"/>
              <a:t>Passive participation cooking skills</a:t>
            </a:r>
          </a:p>
        </p:txBody>
      </p:sp>
      <p:sp>
        <p:nvSpPr>
          <p:cNvPr id="62466" name="Rectangle 5"/>
          <p:cNvSpPr>
            <a:spLocks noGrp="1" noChangeArrowheads="1"/>
          </p:cNvSpPr>
          <p:nvPr>
            <p:ph type="body" sz="half" idx="1"/>
          </p:nvPr>
        </p:nvSpPr>
        <p:spPr/>
        <p:txBody>
          <a:bodyPr/>
          <a:lstStyle/>
          <a:p>
            <a:pPr>
              <a:lnSpc>
                <a:spcPct val="90000"/>
              </a:lnSpc>
            </a:pPr>
            <a:endParaRPr lang="en-GB" sz="2100"/>
          </a:p>
        </p:txBody>
      </p:sp>
      <p:sp>
        <p:nvSpPr>
          <p:cNvPr id="62467" name="Rectangle 6"/>
          <p:cNvSpPr>
            <a:spLocks noGrp="1" noChangeArrowheads="1"/>
          </p:cNvSpPr>
          <p:nvPr>
            <p:ph type="body" sz="half" idx="2"/>
          </p:nvPr>
        </p:nvSpPr>
        <p:spPr/>
        <p:txBody>
          <a:bodyPr/>
          <a:lstStyle/>
          <a:p>
            <a:pPr>
              <a:lnSpc>
                <a:spcPct val="90000"/>
              </a:lnSpc>
            </a:pPr>
            <a:r>
              <a:rPr lang="en-GB" sz="1900"/>
              <a:t>Improve domestic aspect of personal management </a:t>
            </a:r>
          </a:p>
          <a:p>
            <a:pPr>
              <a:lnSpc>
                <a:spcPct val="90000"/>
              </a:lnSpc>
            </a:pPr>
            <a:endParaRPr lang="en-GB" sz="1900"/>
          </a:p>
          <a:p>
            <a:pPr>
              <a:lnSpc>
                <a:spcPct val="90000"/>
              </a:lnSpc>
            </a:pPr>
            <a:r>
              <a:rPr lang="en-GB" sz="1900"/>
              <a:t>Improve knowledge and skill </a:t>
            </a:r>
          </a:p>
          <a:p>
            <a:pPr>
              <a:lnSpc>
                <a:spcPct val="90000"/>
              </a:lnSpc>
            </a:pPr>
            <a:endParaRPr lang="en-GB" sz="1900"/>
          </a:p>
          <a:p>
            <a:pPr>
              <a:lnSpc>
                <a:spcPct val="90000"/>
              </a:lnSpc>
            </a:pPr>
            <a:r>
              <a:rPr lang="en-GB" sz="1900"/>
              <a:t>Improve socialisation </a:t>
            </a:r>
          </a:p>
          <a:p>
            <a:pPr>
              <a:lnSpc>
                <a:spcPct val="90000"/>
              </a:lnSpc>
            </a:pPr>
            <a:endParaRPr lang="en-GB" sz="1900"/>
          </a:p>
          <a:p>
            <a:pPr>
              <a:lnSpc>
                <a:spcPct val="90000"/>
              </a:lnSpc>
            </a:pPr>
            <a:r>
              <a:rPr lang="en-GB" sz="1900"/>
              <a:t>Improve self esteem</a:t>
            </a:r>
          </a:p>
          <a:p>
            <a:pPr>
              <a:lnSpc>
                <a:spcPct val="90000"/>
              </a:lnSpc>
            </a:pPr>
            <a:endParaRPr lang="en-GB" sz="1900"/>
          </a:p>
          <a:p>
            <a:pPr>
              <a:lnSpc>
                <a:spcPct val="90000"/>
              </a:lnSpc>
            </a:pPr>
            <a:r>
              <a:rPr lang="en-GB" sz="1900"/>
              <a:t>Improve work habits</a:t>
            </a:r>
          </a:p>
        </p:txBody>
      </p:sp>
      <p:pic>
        <p:nvPicPr>
          <p:cNvPr id="62468" name="Picture 7"/>
          <p:cNvPicPr>
            <a:picLocks noChangeAspect="1" noChangeArrowheads="1"/>
          </p:cNvPicPr>
          <p:nvPr/>
        </p:nvPicPr>
        <p:blipFill>
          <a:blip r:embed="rId3"/>
          <a:srcRect/>
          <a:stretch>
            <a:fillRect/>
          </a:stretch>
        </p:blipFill>
        <p:spPr bwMode="auto">
          <a:xfrm>
            <a:off x="900113" y="1125538"/>
            <a:ext cx="3990975" cy="53721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GB"/>
              <a:t>Outcome measures</a:t>
            </a:r>
          </a:p>
        </p:txBody>
      </p:sp>
      <p:sp>
        <p:nvSpPr>
          <p:cNvPr id="64514" name="Rectangle 3"/>
          <p:cNvSpPr>
            <a:spLocks noGrp="1" noChangeArrowheads="1"/>
          </p:cNvSpPr>
          <p:nvPr>
            <p:ph type="body" idx="1"/>
          </p:nvPr>
        </p:nvSpPr>
        <p:spPr/>
        <p:txBody>
          <a:bodyPr/>
          <a:lstStyle/>
          <a:p>
            <a:pPr>
              <a:buFont typeface="Wingdings" pitchFamily="2" charset="2"/>
              <a:buNone/>
            </a:pPr>
            <a:endParaRPr lang="en-GB"/>
          </a:p>
          <a:p>
            <a:pPr>
              <a:buFont typeface="Wingdings" pitchFamily="2" charset="2"/>
              <a:buNone/>
            </a:pPr>
            <a:endParaRPr lang="en-GB"/>
          </a:p>
          <a:p>
            <a:endParaRPr lang="en-GB"/>
          </a:p>
        </p:txBody>
      </p:sp>
      <p:sp>
        <p:nvSpPr>
          <p:cNvPr id="64515" name="AutoShape 4"/>
          <p:cNvSpPr>
            <a:spLocks noChangeArrowheads="1"/>
          </p:cNvSpPr>
          <p:nvPr/>
        </p:nvSpPr>
        <p:spPr bwMode="auto">
          <a:xfrm>
            <a:off x="5580063" y="4221163"/>
            <a:ext cx="3240087" cy="2447925"/>
          </a:xfrm>
          <a:prstGeom prst="irregularSeal2">
            <a:avLst/>
          </a:prstGeom>
          <a:solidFill>
            <a:srgbClr val="CCFFCC"/>
          </a:solidFill>
          <a:ln w="9525">
            <a:solidFill>
              <a:schemeClr val="tx1"/>
            </a:solidFill>
            <a:miter lim="800000"/>
            <a:headEnd/>
            <a:tailEnd/>
          </a:ln>
        </p:spPr>
        <p:txBody>
          <a:bodyPr wrap="none" anchor="ctr"/>
          <a:lstStyle/>
          <a:p>
            <a:pPr algn="ctr"/>
            <a:r>
              <a:rPr lang="en-GB">
                <a:latin typeface="Calibri" pitchFamily="34" charset="0"/>
              </a:rPr>
              <a:t>Weekly reviews</a:t>
            </a:r>
          </a:p>
        </p:txBody>
      </p:sp>
      <p:sp>
        <p:nvSpPr>
          <p:cNvPr id="64516" name="AutoShape 5"/>
          <p:cNvSpPr>
            <a:spLocks noChangeArrowheads="1"/>
          </p:cNvSpPr>
          <p:nvPr/>
        </p:nvSpPr>
        <p:spPr bwMode="auto">
          <a:xfrm>
            <a:off x="2124075" y="3933825"/>
            <a:ext cx="2952750" cy="2519363"/>
          </a:xfrm>
          <a:prstGeom prst="irregularSeal1">
            <a:avLst/>
          </a:prstGeom>
          <a:solidFill>
            <a:schemeClr val="accent1"/>
          </a:solidFill>
          <a:ln w="9525">
            <a:solidFill>
              <a:schemeClr val="tx1"/>
            </a:solidFill>
            <a:miter lim="800000"/>
            <a:headEnd/>
            <a:tailEnd/>
          </a:ln>
        </p:spPr>
        <p:txBody>
          <a:bodyPr wrap="none" anchor="ctr"/>
          <a:lstStyle/>
          <a:p>
            <a:pPr algn="ctr"/>
            <a:r>
              <a:rPr lang="en-GB">
                <a:latin typeface="Calibri" pitchFamily="34" charset="0"/>
              </a:rPr>
              <a:t>Activity </a:t>
            </a:r>
          </a:p>
          <a:p>
            <a:pPr algn="ctr"/>
            <a:r>
              <a:rPr lang="en-GB">
                <a:latin typeface="Calibri" pitchFamily="34" charset="0"/>
              </a:rPr>
              <a:t>Participation</a:t>
            </a:r>
          </a:p>
          <a:p>
            <a:pPr algn="ctr"/>
            <a:r>
              <a:rPr lang="en-GB">
                <a:latin typeface="Calibri" pitchFamily="34" charset="0"/>
              </a:rPr>
              <a:t>Outcome </a:t>
            </a:r>
          </a:p>
          <a:p>
            <a:pPr algn="ctr"/>
            <a:r>
              <a:rPr lang="en-GB">
                <a:latin typeface="Calibri" pitchFamily="34" charset="0"/>
              </a:rPr>
              <a:t>Measure</a:t>
            </a:r>
          </a:p>
        </p:txBody>
      </p:sp>
      <p:sp>
        <p:nvSpPr>
          <p:cNvPr id="64517" name="AutoShape 6"/>
          <p:cNvSpPr>
            <a:spLocks noChangeArrowheads="1"/>
          </p:cNvSpPr>
          <p:nvPr/>
        </p:nvSpPr>
        <p:spPr bwMode="auto">
          <a:xfrm>
            <a:off x="5292725" y="1773238"/>
            <a:ext cx="2952750" cy="2519362"/>
          </a:xfrm>
          <a:prstGeom prst="irregularSeal1">
            <a:avLst/>
          </a:prstGeom>
          <a:solidFill>
            <a:srgbClr val="CCFFFF"/>
          </a:solidFill>
          <a:ln w="9525">
            <a:solidFill>
              <a:schemeClr val="tx1"/>
            </a:solidFill>
            <a:miter lim="800000"/>
            <a:headEnd/>
            <a:tailEnd/>
          </a:ln>
        </p:spPr>
        <p:txBody>
          <a:bodyPr wrap="none" anchor="ctr"/>
          <a:lstStyle/>
          <a:p>
            <a:pPr algn="ctr"/>
            <a:r>
              <a:rPr lang="en-GB">
                <a:latin typeface="Calibri" pitchFamily="34" charset="0"/>
              </a:rPr>
              <a:t>Creative </a:t>
            </a:r>
          </a:p>
          <a:p>
            <a:pPr algn="ctr"/>
            <a:r>
              <a:rPr lang="en-GB">
                <a:latin typeface="Calibri" pitchFamily="34" charset="0"/>
              </a:rPr>
              <a:t>Participation</a:t>
            </a:r>
          </a:p>
          <a:p>
            <a:pPr algn="ctr"/>
            <a:r>
              <a:rPr lang="en-GB">
                <a:latin typeface="Calibri" pitchFamily="34" charset="0"/>
              </a:rPr>
              <a:t> Tool</a:t>
            </a:r>
          </a:p>
        </p:txBody>
      </p:sp>
      <p:sp>
        <p:nvSpPr>
          <p:cNvPr id="64518" name="AutoShape 8"/>
          <p:cNvSpPr>
            <a:spLocks noChangeArrowheads="1"/>
          </p:cNvSpPr>
          <p:nvPr/>
        </p:nvSpPr>
        <p:spPr bwMode="auto">
          <a:xfrm rot="10800000">
            <a:off x="1403350" y="1700213"/>
            <a:ext cx="3240088" cy="2447925"/>
          </a:xfrm>
          <a:prstGeom prst="irregularSeal2">
            <a:avLst/>
          </a:prstGeom>
          <a:solidFill>
            <a:srgbClr val="CC99FF"/>
          </a:solidFill>
          <a:ln w="9525">
            <a:solidFill>
              <a:schemeClr val="tx1"/>
            </a:solidFill>
            <a:miter lim="800000"/>
            <a:headEnd/>
            <a:tailEnd/>
          </a:ln>
        </p:spPr>
        <p:txBody>
          <a:bodyPr rot="10800000" wrap="none" anchor="ctr"/>
          <a:lstStyle/>
          <a:p>
            <a:pPr algn="ctr"/>
            <a:r>
              <a:rPr lang="en-GB">
                <a:latin typeface="Calibri" pitchFamily="34" charset="0"/>
              </a:rPr>
              <a:t>Link to the </a:t>
            </a:r>
          </a:p>
          <a:p>
            <a:pPr algn="ctr"/>
            <a:r>
              <a:rPr lang="en-GB">
                <a:latin typeface="Calibri" pitchFamily="34" charset="0"/>
              </a:rPr>
              <a:t>PbR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ZA"/>
              <a:t>References:</a:t>
            </a:r>
          </a:p>
        </p:txBody>
      </p:sp>
      <p:sp>
        <p:nvSpPr>
          <p:cNvPr id="66562" name="Content Placeholder 2"/>
          <p:cNvSpPr>
            <a:spLocks noGrp="1"/>
          </p:cNvSpPr>
          <p:nvPr>
            <p:ph idx="1"/>
          </p:nvPr>
        </p:nvSpPr>
        <p:spPr>
          <a:xfrm>
            <a:off x="0" y="1600200"/>
            <a:ext cx="9144000" cy="4343400"/>
          </a:xfrm>
        </p:spPr>
        <p:txBody>
          <a:bodyPr/>
          <a:lstStyle/>
          <a:p>
            <a:r>
              <a:rPr lang="en-US" sz="2800">
                <a:latin typeface="Verdana" pitchFamily="34" charset="0"/>
              </a:rPr>
              <a:t>De Witt, P. (2005). Creative Ability- a model for psychiatric occupational therapy. In Crouch, R. &amp; Alers, V.(eds). </a:t>
            </a:r>
            <a:r>
              <a:rPr lang="en-US" sz="2800" i="1">
                <a:latin typeface="Verdana" pitchFamily="34" charset="0"/>
              </a:rPr>
              <a:t>Occupational Therapy in Psychiatry and Mental Health. </a:t>
            </a:r>
            <a:r>
              <a:rPr lang="en-US" sz="2800">
                <a:latin typeface="Verdana" pitchFamily="34" charset="0"/>
              </a:rPr>
              <a:t>4</a:t>
            </a:r>
            <a:r>
              <a:rPr lang="en-US" sz="2800" baseline="30000">
                <a:latin typeface="Verdana" pitchFamily="34" charset="0"/>
              </a:rPr>
              <a:t>th</a:t>
            </a:r>
            <a:r>
              <a:rPr lang="en-US" sz="2800">
                <a:latin typeface="Verdana" pitchFamily="34" charset="0"/>
              </a:rPr>
              <a:t> Ed. London and Philadelphia: Whurr Publishers.</a:t>
            </a:r>
          </a:p>
          <a:p>
            <a:r>
              <a:rPr lang="en-ZA" sz="2800">
                <a:latin typeface="Verdana" pitchFamily="34" charset="0"/>
              </a:rPr>
              <a:t>http://www.modelofcreativeability.com/what-is-macaig.html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549275" y="107950"/>
            <a:ext cx="8042275" cy="1035050"/>
          </a:xfrm>
        </p:spPr>
        <p:txBody>
          <a:bodyPr/>
          <a:lstStyle/>
          <a:p>
            <a:r>
              <a:rPr lang="en-US" u="sng">
                <a:latin typeface="Verdana" pitchFamily="34" charset="0"/>
              </a:rPr>
              <a:t>Motivation</a:t>
            </a:r>
          </a:p>
        </p:txBody>
      </p:sp>
      <p:sp>
        <p:nvSpPr>
          <p:cNvPr id="11267" name="Rectangle 3"/>
          <p:cNvSpPr>
            <a:spLocks noGrp="1" noChangeArrowheads="1"/>
          </p:cNvSpPr>
          <p:nvPr>
            <p:ph idx="1"/>
          </p:nvPr>
        </p:nvSpPr>
        <p:spPr>
          <a:xfrm>
            <a:off x="0" y="990600"/>
            <a:ext cx="9144000" cy="5214938"/>
          </a:xfrm>
        </p:spPr>
        <p:txBody>
          <a:bodyPr rtlCol="0">
            <a:noAutofit/>
          </a:bodyPr>
          <a:lstStyle/>
          <a:p>
            <a:pPr marL="266700" indent="-266700" fontAlgn="auto">
              <a:lnSpc>
                <a:spcPct val="150000"/>
              </a:lnSpc>
              <a:spcBef>
                <a:spcPts val="0"/>
              </a:spcBef>
              <a:spcAft>
                <a:spcPts val="0"/>
              </a:spcAft>
              <a:buFont typeface="Arial"/>
              <a:buChar char="•"/>
              <a:defRPr/>
            </a:pPr>
            <a:r>
              <a:rPr lang="en-US" sz="2800" dirty="0">
                <a:latin typeface="Verdana"/>
                <a:cs typeface="Verdana"/>
              </a:rPr>
              <a:t>Inner drive that initiates occupational behaviour</a:t>
            </a:r>
          </a:p>
          <a:p>
            <a:pPr marL="0" indent="0" fontAlgn="auto">
              <a:lnSpc>
                <a:spcPct val="150000"/>
              </a:lnSpc>
              <a:spcBef>
                <a:spcPts val="0"/>
              </a:spcBef>
              <a:spcAft>
                <a:spcPts val="0"/>
              </a:spcAft>
              <a:buFont typeface="Arial"/>
              <a:buChar char="•"/>
              <a:defRPr/>
            </a:pPr>
            <a:r>
              <a:rPr lang="en-US" sz="2800" dirty="0">
                <a:latin typeface="Verdana"/>
                <a:cs typeface="Verdana"/>
              </a:rPr>
              <a:t> Dynamic, Intrinsic, Extrinsic</a:t>
            </a:r>
          </a:p>
          <a:p>
            <a:pPr marL="266700" indent="-266700" fontAlgn="auto">
              <a:lnSpc>
                <a:spcPct val="150000"/>
              </a:lnSpc>
              <a:spcBef>
                <a:spcPts val="0"/>
              </a:spcBef>
              <a:spcAft>
                <a:spcPts val="0"/>
              </a:spcAft>
              <a:buFont typeface="Arial"/>
              <a:buChar char="•"/>
              <a:defRPr/>
            </a:pPr>
            <a:r>
              <a:rPr lang="en-US" sz="2800" dirty="0">
                <a:latin typeface="Verdana"/>
                <a:cs typeface="Verdana"/>
              </a:rPr>
              <a:t>Different focus at different stages of occupational development</a:t>
            </a:r>
          </a:p>
          <a:p>
            <a:pPr marL="266700" indent="-266700" fontAlgn="auto">
              <a:lnSpc>
                <a:spcPct val="150000"/>
              </a:lnSpc>
              <a:spcBef>
                <a:spcPts val="0"/>
              </a:spcBef>
              <a:spcAft>
                <a:spcPts val="0"/>
              </a:spcAft>
              <a:buFont typeface="Arial"/>
              <a:buChar char="•"/>
              <a:defRPr/>
            </a:pPr>
            <a:r>
              <a:rPr lang="en-US" sz="2800" dirty="0">
                <a:latin typeface="Verdana"/>
                <a:cs typeface="Verdana"/>
              </a:rPr>
              <a:t>6 different and sequential levels aimed at developing life tasks</a:t>
            </a:r>
          </a:p>
          <a:p>
            <a:pPr marL="266700" indent="-266700" fontAlgn="auto">
              <a:lnSpc>
                <a:spcPct val="150000"/>
              </a:lnSpc>
              <a:spcBef>
                <a:spcPts val="0"/>
              </a:spcBef>
              <a:spcAft>
                <a:spcPts val="0"/>
              </a:spcAft>
              <a:buFont typeface="Arial"/>
              <a:buChar char="•"/>
              <a:defRPr/>
            </a:pPr>
            <a:r>
              <a:rPr lang="en-US" sz="2800" dirty="0">
                <a:latin typeface="Verdana"/>
                <a:cs typeface="Verdana"/>
              </a:rPr>
              <a:t>Tone, self-differentiation, self-presentation, participation, contribution, competitive contribution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571500" y="0"/>
            <a:ext cx="8001000" cy="838200"/>
          </a:xfrm>
        </p:spPr>
        <p:txBody>
          <a:bodyPr/>
          <a:lstStyle/>
          <a:p>
            <a:r>
              <a:rPr lang="en-US"/>
              <a:t>Action </a:t>
            </a:r>
          </a:p>
        </p:txBody>
      </p:sp>
      <p:sp>
        <p:nvSpPr>
          <p:cNvPr id="12291" name="Rectangle 3"/>
          <p:cNvSpPr>
            <a:spLocks noGrp="1" noChangeArrowheads="1"/>
          </p:cNvSpPr>
          <p:nvPr>
            <p:ph idx="1"/>
          </p:nvPr>
        </p:nvSpPr>
        <p:spPr>
          <a:xfrm>
            <a:off x="142875" y="714375"/>
            <a:ext cx="8715375" cy="5929313"/>
          </a:xfrm>
        </p:spPr>
        <p:txBody>
          <a:bodyPr rtlCol="0">
            <a:normAutofit fontScale="92500"/>
          </a:bodyPr>
          <a:lstStyle/>
          <a:p>
            <a:pPr fontAlgn="auto">
              <a:lnSpc>
                <a:spcPct val="150000"/>
              </a:lnSpc>
              <a:spcAft>
                <a:spcPts val="0"/>
              </a:spcAft>
              <a:buFont typeface="Arial"/>
              <a:buChar char="•"/>
              <a:defRPr/>
            </a:pPr>
            <a:r>
              <a:rPr lang="en-US" sz="2600" dirty="0">
                <a:latin typeface="Verdana"/>
                <a:cs typeface="Verdana"/>
              </a:rPr>
              <a:t>Translating motivation into physical and mental effort to produce occupational behaviour and an end product (tangible or intangible)</a:t>
            </a:r>
          </a:p>
          <a:p>
            <a:pPr fontAlgn="auto">
              <a:lnSpc>
                <a:spcPct val="150000"/>
              </a:lnSpc>
              <a:spcAft>
                <a:spcPts val="0"/>
              </a:spcAft>
              <a:buFont typeface="Arial"/>
              <a:buChar char="•"/>
              <a:defRPr/>
            </a:pPr>
            <a:r>
              <a:rPr lang="en-US" sz="2600" dirty="0">
                <a:latin typeface="Verdana"/>
                <a:cs typeface="Verdana"/>
              </a:rPr>
              <a:t>10 different levels: sequential differences in quality of ability to form contact with others, events, materials, objects and characteristics of engagement in occupations</a:t>
            </a:r>
          </a:p>
          <a:p>
            <a:pPr fontAlgn="auto">
              <a:lnSpc>
                <a:spcPct val="150000"/>
              </a:lnSpc>
              <a:spcAft>
                <a:spcPts val="0"/>
              </a:spcAft>
              <a:buFont typeface="Arial"/>
              <a:buChar char="•"/>
              <a:defRPr/>
            </a:pPr>
            <a:r>
              <a:rPr lang="en-US" sz="2600" dirty="0">
                <a:latin typeface="Verdana"/>
                <a:cs typeface="Verdana"/>
              </a:rPr>
              <a:t>Predestructive, destructive, incidental constructive action, explorative, experimental, imitative, original, product-centred, situation-centred, society-centred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762000" y="1600200"/>
          <a:ext cx="7500938" cy="3978275"/>
        </p:xfrm>
        <a:graphic>
          <a:graphicData uri="http://schemas.openxmlformats.org/drawingml/2006/table">
            <a:tbl>
              <a:tblPr firstRow="1" bandRow="1">
                <a:tableStyleId>{5C22544A-7EE6-4342-B048-85BDC9FD1C3A}</a:tableStyleId>
              </a:tblPr>
              <a:tblGrid>
                <a:gridCol w="498900">
                  <a:extLst>
                    <a:ext uri="{9D8B030D-6E8A-4147-A177-3AD203B41FA5}">
                      <a16:colId xmlns:a16="http://schemas.microsoft.com/office/drawing/2014/main" val="20000"/>
                    </a:ext>
                  </a:extLst>
                </a:gridCol>
                <a:gridCol w="3501041">
                  <a:extLst>
                    <a:ext uri="{9D8B030D-6E8A-4147-A177-3AD203B41FA5}">
                      <a16:colId xmlns:a16="http://schemas.microsoft.com/office/drawing/2014/main" val="20001"/>
                    </a:ext>
                  </a:extLst>
                </a:gridCol>
                <a:gridCol w="3501041">
                  <a:extLst>
                    <a:ext uri="{9D8B030D-6E8A-4147-A177-3AD203B41FA5}">
                      <a16:colId xmlns:a16="http://schemas.microsoft.com/office/drawing/2014/main" val="20002"/>
                    </a:ext>
                  </a:extLst>
                </a:gridCol>
              </a:tblGrid>
              <a:tr h="370840">
                <a:tc>
                  <a:txBody>
                    <a:bodyPr/>
                    <a:lstStyle/>
                    <a:p>
                      <a:pPr algn="ctr"/>
                      <a:endParaRPr lang="en-GB" dirty="0"/>
                    </a:p>
                  </a:txBody>
                  <a:tcPr/>
                </a:tc>
                <a:tc>
                  <a:txBody>
                    <a:bodyPr/>
                    <a:lstStyle/>
                    <a:p>
                      <a:pPr algn="ctr"/>
                      <a:r>
                        <a:rPr lang="en-GB" dirty="0"/>
                        <a:t>Motivation</a:t>
                      </a:r>
                    </a:p>
                  </a:txBody>
                  <a:tcPr/>
                </a:tc>
                <a:tc>
                  <a:txBody>
                    <a:bodyPr/>
                    <a:lstStyle/>
                    <a:p>
                      <a:pPr algn="ctr"/>
                      <a:r>
                        <a:rPr lang="en-GB" dirty="0"/>
                        <a:t>Action</a:t>
                      </a:r>
                    </a:p>
                  </a:txBody>
                  <a:tcPr/>
                </a:tc>
                <a:extLst>
                  <a:ext uri="{0D108BD9-81ED-4DB2-BD59-A6C34878D82A}">
                    <a16:rowId xmlns:a16="http://schemas.microsoft.com/office/drawing/2014/main" val="10000"/>
                  </a:ext>
                </a:extLst>
              </a:tr>
              <a:tr h="370840">
                <a:tc>
                  <a:txBody>
                    <a:bodyPr/>
                    <a:lstStyle/>
                    <a:p>
                      <a:pPr algn="ctr"/>
                      <a:r>
                        <a:rPr lang="en-GB" dirty="0"/>
                        <a:t>9</a:t>
                      </a: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Verdana" pitchFamily="34" charset="0"/>
                          <a:cs typeface="Verdana"/>
                        </a:rPr>
                        <a:t>Competitive contribution</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Verdana" pitchFamily="34" charset="0"/>
                          <a:cs typeface="Verdana"/>
                        </a:rPr>
                        <a:t>Society-centred</a:t>
                      </a:r>
                    </a:p>
                  </a:txBody>
                  <a:tcPr horzOverflow="overflow"/>
                </a:tc>
                <a:extLst>
                  <a:ext uri="{0D108BD9-81ED-4DB2-BD59-A6C34878D82A}">
                    <a16:rowId xmlns:a16="http://schemas.microsoft.com/office/drawing/2014/main" val="10001"/>
                  </a:ext>
                </a:extLst>
              </a:tr>
              <a:tr h="370840">
                <a:tc>
                  <a:txBody>
                    <a:bodyPr/>
                    <a:lstStyle/>
                    <a:p>
                      <a:pPr algn="ctr"/>
                      <a:r>
                        <a:rPr lang="en-GB" dirty="0"/>
                        <a:t>8</a:t>
                      </a: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Verdana" pitchFamily="34" charset="0"/>
                          <a:cs typeface="Verdana"/>
                        </a:rPr>
                        <a:t>Contribution</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Verdana" pitchFamily="34" charset="0"/>
                          <a:cs typeface="Verdana"/>
                        </a:rPr>
                        <a:t>Situation-centred</a:t>
                      </a:r>
                    </a:p>
                  </a:txBody>
                  <a:tcPr horzOverflow="overflow"/>
                </a:tc>
                <a:extLst>
                  <a:ext uri="{0D108BD9-81ED-4DB2-BD59-A6C34878D82A}">
                    <a16:rowId xmlns:a16="http://schemas.microsoft.com/office/drawing/2014/main" val="10002"/>
                  </a:ext>
                </a:extLst>
              </a:tr>
              <a:tr h="370840">
                <a:tc>
                  <a:txBody>
                    <a:bodyPr/>
                    <a:lstStyle/>
                    <a:p>
                      <a:pPr algn="ctr"/>
                      <a:r>
                        <a:rPr lang="en-GB" dirty="0"/>
                        <a:t>7</a:t>
                      </a: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Verdana" pitchFamily="34" charset="0"/>
                          <a:cs typeface="Verdana"/>
                        </a:rPr>
                        <a:t>Competitive</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Verdana" pitchFamily="34" charset="0"/>
                          <a:cs typeface="Verdana"/>
                        </a:rPr>
                        <a:t>Product-centred</a:t>
                      </a:r>
                    </a:p>
                  </a:txBody>
                  <a:tcPr horzOverflow="overflow"/>
                </a:tc>
                <a:extLst>
                  <a:ext uri="{0D108BD9-81ED-4DB2-BD59-A6C34878D82A}">
                    <a16:rowId xmlns:a16="http://schemas.microsoft.com/office/drawing/2014/main" val="10003"/>
                  </a:ext>
                </a:extLst>
              </a:tr>
              <a:tr h="370840">
                <a:tc>
                  <a:txBody>
                    <a:bodyPr/>
                    <a:lstStyle/>
                    <a:p>
                      <a:pPr algn="ctr"/>
                      <a:r>
                        <a:rPr lang="en-GB" dirty="0"/>
                        <a:t>6</a:t>
                      </a: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Verdana" pitchFamily="34" charset="0"/>
                          <a:cs typeface="Verdana"/>
                        </a:rPr>
                        <a:t>Active participation</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Verdana" pitchFamily="34" charset="0"/>
                          <a:cs typeface="Verdana"/>
                        </a:rPr>
                        <a:t>Original</a:t>
                      </a:r>
                    </a:p>
                  </a:txBody>
                  <a:tcPr horzOverflow="overflow"/>
                </a:tc>
                <a:extLst>
                  <a:ext uri="{0D108BD9-81ED-4DB2-BD59-A6C34878D82A}">
                    <a16:rowId xmlns:a16="http://schemas.microsoft.com/office/drawing/2014/main" val="10004"/>
                  </a:ext>
                </a:extLst>
              </a:tr>
              <a:tr h="370840">
                <a:tc>
                  <a:txBody>
                    <a:bodyPr/>
                    <a:lstStyle/>
                    <a:p>
                      <a:pPr algn="ctr"/>
                      <a:r>
                        <a:rPr lang="en-GB" dirty="0"/>
                        <a:t>5</a:t>
                      </a: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Verdana" pitchFamily="34" charset="0"/>
                          <a:cs typeface="Verdana"/>
                        </a:rPr>
                        <a:t>Imitative Participation</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Verdana" pitchFamily="34" charset="0"/>
                          <a:cs typeface="Verdana"/>
                        </a:rPr>
                        <a:t>Imitative</a:t>
                      </a:r>
                    </a:p>
                  </a:txBody>
                  <a:tcPr horzOverflow="overflow"/>
                </a:tc>
                <a:extLst>
                  <a:ext uri="{0D108BD9-81ED-4DB2-BD59-A6C34878D82A}">
                    <a16:rowId xmlns:a16="http://schemas.microsoft.com/office/drawing/2014/main" val="10005"/>
                  </a:ext>
                </a:extLst>
              </a:tr>
              <a:tr h="370840">
                <a:tc>
                  <a:txBody>
                    <a:bodyPr/>
                    <a:lstStyle/>
                    <a:p>
                      <a:pPr algn="ctr"/>
                      <a:r>
                        <a:rPr lang="en-GB" dirty="0"/>
                        <a:t>4</a:t>
                      </a: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Verdana" pitchFamily="34" charset="0"/>
                          <a:cs typeface="Verdana"/>
                        </a:rPr>
                        <a:t>Passive Participation</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Verdana" pitchFamily="34" charset="0"/>
                          <a:cs typeface="Verdana"/>
                        </a:rPr>
                        <a:t>Experimental</a:t>
                      </a:r>
                    </a:p>
                  </a:txBody>
                  <a:tcPr horzOverflow="overflow"/>
                </a:tc>
                <a:extLst>
                  <a:ext uri="{0D108BD9-81ED-4DB2-BD59-A6C34878D82A}">
                    <a16:rowId xmlns:a16="http://schemas.microsoft.com/office/drawing/2014/main" val="10006"/>
                  </a:ext>
                </a:extLst>
              </a:tr>
              <a:tr h="370840">
                <a:tc>
                  <a:txBody>
                    <a:bodyPr/>
                    <a:lstStyle/>
                    <a:p>
                      <a:pPr algn="ctr"/>
                      <a:r>
                        <a:rPr lang="en-GB" dirty="0"/>
                        <a:t>3</a:t>
                      </a: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Verdana" pitchFamily="34" charset="0"/>
                          <a:cs typeface="Verdana"/>
                        </a:rPr>
                        <a:t>Self-presentation</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Verdana" pitchFamily="34" charset="0"/>
                          <a:cs typeface="Verdana"/>
                        </a:rPr>
                        <a:t>Explorative</a:t>
                      </a:r>
                    </a:p>
                  </a:txBody>
                  <a:tcPr horzOverflow="overflow"/>
                </a:tc>
                <a:extLst>
                  <a:ext uri="{0D108BD9-81ED-4DB2-BD59-A6C34878D82A}">
                    <a16:rowId xmlns:a16="http://schemas.microsoft.com/office/drawing/2014/main" val="10007"/>
                  </a:ext>
                </a:extLst>
              </a:tr>
              <a:tr h="370840">
                <a:tc>
                  <a:txBody>
                    <a:bodyPr/>
                    <a:lstStyle/>
                    <a:p>
                      <a:pPr algn="ctr"/>
                      <a:r>
                        <a:rPr lang="en-GB" dirty="0"/>
                        <a:t>2</a:t>
                      </a: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Verdana" pitchFamily="34" charset="0"/>
                          <a:cs typeface="Verdana"/>
                        </a:rPr>
                        <a:t>Self-differentiation</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Verdana" pitchFamily="34" charset="0"/>
                          <a:cs typeface="Verdana"/>
                        </a:rPr>
                        <a:t>Incidental constructive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Verdana" pitchFamily="34" charset="0"/>
                          <a:cs typeface="Verdana"/>
                        </a:rPr>
                        <a:t>Destructive</a:t>
                      </a:r>
                    </a:p>
                  </a:txBody>
                  <a:tcPr horzOverflow="overflow"/>
                </a:tc>
                <a:extLst>
                  <a:ext uri="{0D108BD9-81ED-4DB2-BD59-A6C34878D82A}">
                    <a16:rowId xmlns:a16="http://schemas.microsoft.com/office/drawing/2014/main" val="10008"/>
                  </a:ext>
                </a:extLst>
              </a:tr>
              <a:tr h="370840">
                <a:tc>
                  <a:txBody>
                    <a:bodyPr/>
                    <a:lstStyle/>
                    <a:p>
                      <a:pPr algn="ctr"/>
                      <a:r>
                        <a:rPr lang="en-GB" dirty="0"/>
                        <a:t>1</a:t>
                      </a: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Verdana" pitchFamily="34" charset="0"/>
                          <a:cs typeface="Verdana"/>
                        </a:rPr>
                        <a:t>Tone</a:t>
                      </a:r>
                    </a:p>
                  </a:txBody>
                  <a:tcP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a:ln>
                            <a:noFill/>
                          </a:ln>
                          <a:solidFill>
                            <a:schemeClr val="tx1"/>
                          </a:solidFill>
                          <a:effectLst/>
                          <a:latin typeface="Verdana" pitchFamily="34" charset="0"/>
                          <a:cs typeface="Verdana"/>
                        </a:rPr>
                        <a:t>Pre-destructive</a:t>
                      </a:r>
                    </a:p>
                  </a:txBody>
                  <a:tcPr horzOverflow="overflow"/>
                </a:tc>
                <a:extLst>
                  <a:ext uri="{0D108BD9-81ED-4DB2-BD59-A6C34878D82A}">
                    <a16:rowId xmlns:a16="http://schemas.microsoft.com/office/drawing/2014/main" val="10009"/>
                  </a:ext>
                </a:extLst>
              </a:tr>
            </a:tbl>
          </a:graphicData>
        </a:graphic>
      </p:graphicFrame>
      <p:sp>
        <p:nvSpPr>
          <p:cNvPr id="4" name="Title 3"/>
          <p:cNvSpPr>
            <a:spLocks noGrp="1"/>
          </p:cNvSpPr>
          <p:nvPr>
            <p:ph type="title"/>
          </p:nvPr>
        </p:nvSpPr>
        <p:spPr/>
        <p:txBody>
          <a:bodyPr rtlCol="0">
            <a:normAutofit fontScale="90000"/>
          </a:bodyPr>
          <a:lstStyle/>
          <a:p>
            <a:pPr fontAlgn="auto">
              <a:spcAft>
                <a:spcPts val="0"/>
              </a:spcAft>
              <a:defRPr/>
            </a:pPr>
            <a:r>
              <a:rPr lang="en-GB" dirty="0">
                <a:latin typeface="Verdana" pitchFamily="34" charset="0"/>
              </a:rPr>
              <a:t>Levels of Motivation and Action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endParaRPr lang="en-GB"/>
          </a:p>
        </p:txBody>
      </p:sp>
      <p:pic>
        <p:nvPicPr>
          <p:cNvPr id="24578" name="Slide Image Placeholder 1"/>
          <p:cNvPicPr>
            <a:picLocks noGrp="1" noRot="1" noChangeAspect="1"/>
          </p:cNvPicPr>
          <p:nvPr>
            <p:ph type="body" idx="1"/>
          </p:nvPr>
        </p:nvPicPr>
        <p:blipFill>
          <a:blip r:embed="rId3"/>
          <a:srcRect/>
          <a:stretch>
            <a:fillRect/>
          </a:stretch>
        </p:blipFill>
        <p:spPr>
          <a:xfrm>
            <a:off x="1042988" y="620713"/>
            <a:ext cx="7850187" cy="5888037"/>
          </a:xfrm>
          <a:ln>
            <a:solidFill>
              <a:srgbClr val="000000"/>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428625" y="0"/>
            <a:ext cx="8229600" cy="919163"/>
          </a:xfrm>
        </p:spPr>
        <p:txBody>
          <a:bodyPr/>
          <a:lstStyle/>
          <a:p>
            <a:r>
              <a:rPr lang="en-US" u="sng"/>
              <a:t>Creative ability phases:</a:t>
            </a:r>
          </a:p>
        </p:txBody>
      </p:sp>
      <p:sp>
        <p:nvSpPr>
          <p:cNvPr id="13315" name="Rectangle 3"/>
          <p:cNvSpPr>
            <a:spLocks noGrp="1" noChangeArrowheads="1"/>
          </p:cNvSpPr>
          <p:nvPr>
            <p:ph idx="1"/>
          </p:nvPr>
        </p:nvSpPr>
        <p:spPr>
          <a:xfrm>
            <a:off x="0" y="827088"/>
            <a:ext cx="9144000" cy="6030912"/>
          </a:xfrm>
        </p:spPr>
        <p:txBody>
          <a:bodyPr rtlCol="0">
            <a:normAutofit fontScale="85000" lnSpcReduction="10000"/>
          </a:bodyPr>
          <a:lstStyle/>
          <a:p>
            <a:pPr fontAlgn="auto">
              <a:lnSpc>
                <a:spcPct val="90000"/>
              </a:lnSpc>
              <a:spcAft>
                <a:spcPts val="0"/>
              </a:spcAft>
              <a:buFont typeface="Arial"/>
              <a:buChar char="•"/>
              <a:defRPr/>
            </a:pPr>
            <a:r>
              <a:rPr lang="en-US" dirty="0">
                <a:latin typeface="Verdana"/>
                <a:cs typeface="Verdana"/>
              </a:rPr>
              <a:t>Wide range of skills and abilities within each level</a:t>
            </a:r>
          </a:p>
          <a:p>
            <a:pPr fontAlgn="auto">
              <a:lnSpc>
                <a:spcPct val="90000"/>
              </a:lnSpc>
              <a:spcAft>
                <a:spcPts val="0"/>
              </a:spcAft>
              <a:buFont typeface="Arial"/>
              <a:buChar char="•"/>
              <a:defRPr/>
            </a:pPr>
            <a:r>
              <a:rPr lang="en-US" dirty="0">
                <a:latin typeface="Verdana"/>
                <a:cs typeface="Verdana"/>
              </a:rPr>
              <a:t>Need to identify where the client is at in each level</a:t>
            </a:r>
          </a:p>
          <a:p>
            <a:pPr fontAlgn="auto">
              <a:lnSpc>
                <a:spcPct val="90000"/>
              </a:lnSpc>
              <a:spcAft>
                <a:spcPts val="0"/>
              </a:spcAft>
              <a:buFont typeface="Arial"/>
              <a:buChar char="•"/>
              <a:defRPr/>
            </a:pPr>
            <a:r>
              <a:rPr lang="en-US" b="1" i="1" dirty="0">
                <a:latin typeface="Verdana"/>
                <a:cs typeface="Verdana"/>
              </a:rPr>
              <a:t>Therapist-directed phase</a:t>
            </a:r>
            <a:r>
              <a:rPr lang="en-US" i="1" dirty="0">
                <a:latin typeface="Verdana"/>
                <a:cs typeface="Verdana"/>
              </a:rPr>
              <a:t>:</a:t>
            </a:r>
            <a:r>
              <a:rPr lang="en-US" dirty="0">
                <a:latin typeface="Verdana"/>
                <a:cs typeface="Verdana"/>
              </a:rPr>
              <a:t> skills and occupational behaviour characteristic of both previous and current level; may not be able to maintain functioning without support, encouragement, structure and may regress</a:t>
            </a:r>
            <a:endParaRPr lang="en-US" i="1" dirty="0">
              <a:latin typeface="Verdana"/>
              <a:cs typeface="Verdana"/>
            </a:endParaRPr>
          </a:p>
          <a:p>
            <a:pPr fontAlgn="auto">
              <a:lnSpc>
                <a:spcPct val="90000"/>
              </a:lnSpc>
              <a:spcAft>
                <a:spcPts val="0"/>
              </a:spcAft>
              <a:buFont typeface="Arial"/>
              <a:buChar char="•"/>
              <a:defRPr/>
            </a:pPr>
            <a:r>
              <a:rPr lang="en-US" b="1" i="1" dirty="0">
                <a:latin typeface="Verdana"/>
                <a:cs typeface="Verdana"/>
              </a:rPr>
              <a:t>Patient-directed phase</a:t>
            </a:r>
            <a:r>
              <a:rPr lang="en-US" i="1" dirty="0">
                <a:latin typeface="Verdana"/>
                <a:cs typeface="Verdana"/>
              </a:rPr>
              <a:t>:</a:t>
            </a:r>
            <a:r>
              <a:rPr lang="en-US" dirty="0">
                <a:latin typeface="Verdana"/>
                <a:cs typeface="Verdana"/>
              </a:rPr>
              <a:t> occupational behaviour can be maintained independently and behaviour is evidently characteristic of a specific level</a:t>
            </a:r>
            <a:endParaRPr lang="en-US" i="1" dirty="0">
              <a:latin typeface="Verdana"/>
              <a:cs typeface="Verdana"/>
            </a:endParaRPr>
          </a:p>
          <a:p>
            <a:pPr fontAlgn="auto">
              <a:lnSpc>
                <a:spcPct val="90000"/>
              </a:lnSpc>
              <a:spcAft>
                <a:spcPts val="0"/>
              </a:spcAft>
              <a:buFont typeface="Arial"/>
              <a:buChar char="•"/>
              <a:defRPr/>
            </a:pPr>
            <a:r>
              <a:rPr lang="en-US" b="1" i="1" dirty="0">
                <a:latin typeface="Verdana"/>
                <a:cs typeface="Verdana"/>
              </a:rPr>
              <a:t>Transitional phase</a:t>
            </a:r>
            <a:r>
              <a:rPr lang="en-US" i="1" dirty="0">
                <a:latin typeface="Verdana"/>
                <a:cs typeface="Verdana"/>
              </a:rPr>
              <a:t>:</a:t>
            </a:r>
            <a:r>
              <a:rPr lang="en-US" dirty="0">
                <a:latin typeface="Verdana"/>
                <a:cs typeface="Verdana"/>
              </a:rPr>
              <a:t> some occupational behaviour characteristics of the next level but only under optimal circumstances; overall occupational behaviour is characteristic of current level</a:t>
            </a:r>
            <a:endParaRPr lang="en-US" i="1" dirty="0">
              <a:latin typeface="Verdana"/>
              <a:cs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549275" y="107950"/>
            <a:ext cx="8042275" cy="1187450"/>
          </a:xfrm>
        </p:spPr>
        <p:txBody>
          <a:bodyPr/>
          <a:lstStyle/>
          <a:p>
            <a:r>
              <a:rPr lang="en-GB"/>
              <a:t>Activity</a:t>
            </a:r>
          </a:p>
        </p:txBody>
      </p:sp>
      <p:sp>
        <p:nvSpPr>
          <p:cNvPr id="28674" name="Content Placeholder 2"/>
          <p:cNvSpPr>
            <a:spLocks noGrp="1"/>
          </p:cNvSpPr>
          <p:nvPr>
            <p:ph idx="1"/>
          </p:nvPr>
        </p:nvSpPr>
        <p:spPr/>
        <p:txBody>
          <a:bodyPr/>
          <a:lstStyle/>
          <a:p>
            <a:pPr algn="ctr">
              <a:buFont typeface="Arial" charset="0"/>
              <a:buNone/>
            </a:pPr>
            <a:endParaRPr lang="en-GB" sz="3600"/>
          </a:p>
          <a:p>
            <a:pPr algn="ctr">
              <a:buFont typeface="Arial" charset="0"/>
              <a:buNone/>
            </a:pPr>
            <a:endParaRPr lang="en-GB" sz="3600"/>
          </a:p>
          <a:p>
            <a:pPr algn="ctr">
              <a:buFont typeface="Arial" charset="0"/>
              <a:buNone/>
            </a:pPr>
            <a:r>
              <a:rPr lang="en-GB" sz="3600"/>
              <a:t>Origami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TotalTime>
  <Words>2614</Words>
  <Application>Microsoft Office PowerPoint</Application>
  <PresentationFormat>On-screen Show (4:3)</PresentationFormat>
  <Paragraphs>385</Paragraphs>
  <Slides>33</Slides>
  <Notes>17</Notes>
  <HiddenSlides>0</HiddenSlides>
  <MMClips>0</MMClips>
  <ScaleCrop>false</ScaleCrop>
  <HeadingPairs>
    <vt:vector size="8" baseType="variant">
      <vt:variant>
        <vt:lpstr>Fonts Used</vt:lpstr>
      </vt:variant>
      <vt:variant>
        <vt:i4>4</vt:i4>
      </vt:variant>
      <vt:variant>
        <vt:lpstr>Theme</vt:lpstr>
      </vt:variant>
      <vt:variant>
        <vt:i4>1</vt:i4>
      </vt:variant>
      <vt:variant>
        <vt:lpstr>Links</vt:lpstr>
      </vt:variant>
      <vt:variant>
        <vt:i4>1</vt:i4>
      </vt:variant>
      <vt:variant>
        <vt:lpstr>Slide Titles</vt:lpstr>
      </vt:variant>
      <vt:variant>
        <vt:i4>33</vt:i4>
      </vt:variant>
    </vt:vector>
  </HeadingPairs>
  <TitlesOfParts>
    <vt:vector size="39" baseType="lpstr">
      <vt:lpstr>Arial</vt:lpstr>
      <vt:lpstr>Calibri</vt:lpstr>
      <vt:lpstr>Verdana</vt:lpstr>
      <vt:lpstr>Wingdings</vt:lpstr>
      <vt:lpstr>Office Theme</vt:lpstr>
      <vt:lpstr>???</vt:lpstr>
      <vt:lpstr>The Vona Du Toit Model of Creative Ability</vt:lpstr>
      <vt:lpstr>History of the VdT Model of Creative Ability </vt:lpstr>
      <vt:lpstr>PowerPoint Presentation</vt:lpstr>
      <vt:lpstr>Motivation</vt:lpstr>
      <vt:lpstr>Action </vt:lpstr>
      <vt:lpstr>Levels of Motivation and Action</vt:lpstr>
      <vt:lpstr>PowerPoint Presentation</vt:lpstr>
      <vt:lpstr>Creative ability phases:</vt:lpstr>
      <vt:lpstr>Activity</vt:lpstr>
      <vt:lpstr>*Task concept</vt:lpstr>
      <vt:lpstr>Concept Formation</vt:lpstr>
      <vt:lpstr>Performance Components</vt:lpstr>
      <vt:lpstr>Key Elements </vt:lpstr>
      <vt:lpstr>Assessment:</vt:lpstr>
      <vt:lpstr>PowerPoint Presentation</vt:lpstr>
      <vt:lpstr>Assessment  tool</vt:lpstr>
      <vt:lpstr>Task assessment</vt:lpstr>
      <vt:lpstr>Activity</vt:lpstr>
      <vt:lpstr>Level of Motivation: Self Differentiation Level of Action: Destructive Action </vt:lpstr>
      <vt:lpstr>Treatment: Self Differentiation - Destructive</vt:lpstr>
      <vt:lpstr>PowerPoint Presentation</vt:lpstr>
      <vt:lpstr>Level of Motivation: Self Differentiation Level of Action: Incidental</vt:lpstr>
      <vt:lpstr>Treatment: Self Differentiation - Incidental </vt:lpstr>
      <vt:lpstr>PowerPoint Presentation</vt:lpstr>
      <vt:lpstr>PowerPoint Presentation</vt:lpstr>
      <vt:lpstr>Treatment</vt:lpstr>
      <vt:lpstr>Weekly Timetable </vt:lpstr>
      <vt:lpstr>Self presentation skills session budgeting</vt:lpstr>
      <vt:lpstr>Passive participation skills session budgeting</vt:lpstr>
      <vt:lpstr>Self presentation cooking skills</vt:lpstr>
      <vt:lpstr>Passive participation cooking skills</vt:lpstr>
      <vt:lpstr>Outcome measures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Vona Du Toit Model of Creative Ability</dc:title>
  <dc:creator>Roshni Khatri</dc:creator>
  <cp:lastModifiedBy>Louise Jeffries</cp:lastModifiedBy>
  <cp:revision>8</cp:revision>
  <dcterms:created xsi:type="dcterms:W3CDTF">2013-04-17T08:49:04Z</dcterms:created>
  <dcterms:modified xsi:type="dcterms:W3CDTF">2020-02-01T14:41:09Z</dcterms:modified>
</cp:coreProperties>
</file>