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56" r:id="rId2"/>
    <p:sldId id="263" r:id="rId3"/>
    <p:sldId id="262" r:id="rId4"/>
    <p:sldId id="265" r:id="rId5"/>
    <p:sldId id="257" r:id="rId6"/>
    <p:sldId id="258" r:id="rId7"/>
    <p:sldId id="259" r:id="rId8"/>
    <p:sldId id="264" r:id="rId9"/>
    <p:sldId id="260"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2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AED6E-23D3-44CE-8679-0B734B47AC4F}" type="datetimeFigureOut">
              <a:rPr lang="en-GB" smtClean="0"/>
              <a:pPr/>
              <a:t>26/06/2013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C7F011-717A-4424-97B0-2688EAB95BD4}" type="slidenum">
              <a:rPr lang="en-GB" smtClean="0"/>
              <a:pPr/>
              <a:t>‹#›</a:t>
            </a:fld>
            <a:endParaRPr lang="en-GB" dirty="0"/>
          </a:p>
        </p:txBody>
      </p:sp>
    </p:spTree>
    <p:extLst>
      <p:ext uri="{BB962C8B-B14F-4D97-AF65-F5344CB8AC3E}">
        <p14:creationId xmlns:p14="http://schemas.microsoft.com/office/powerpoint/2010/main" val="1142815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GB" sz="1200"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E2C7F011-717A-4424-97B0-2688EAB95BD4}" type="slidenum">
              <a:rPr lang="en-GB" smtClean="0"/>
              <a:pPr/>
              <a:t>9</a:t>
            </a:fld>
            <a:endParaRPr lang="en-GB" dirty="0"/>
          </a:p>
        </p:txBody>
      </p:sp>
    </p:spTree>
    <p:extLst>
      <p:ext uri="{BB962C8B-B14F-4D97-AF65-F5344CB8AC3E}">
        <p14:creationId xmlns:p14="http://schemas.microsoft.com/office/powerpoint/2010/main" val="829299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2C7F011-717A-4424-97B0-2688EAB95BD4}" type="slidenum">
              <a:rPr lang="en-GB" smtClean="0"/>
              <a:pPr/>
              <a:t>10</a:t>
            </a:fld>
            <a:endParaRPr lang="en-GB" dirty="0"/>
          </a:p>
        </p:txBody>
      </p:sp>
    </p:spTree>
    <p:extLst>
      <p:ext uri="{BB962C8B-B14F-4D97-AF65-F5344CB8AC3E}">
        <p14:creationId xmlns:p14="http://schemas.microsoft.com/office/powerpoint/2010/main" val="2058042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19" name="Footer Placeholder 18"/>
          <p:cNvSpPr>
            <a:spLocks noGrp="1"/>
          </p:cNvSpPr>
          <p:nvPr>
            <p:ph type="ftr" sz="quarter" idx="11"/>
          </p:nvPr>
        </p:nvSpPr>
        <p:spPr/>
        <p:txBody>
          <a:bodyPr/>
          <a:lstStyle/>
          <a:p>
            <a:endParaRPr lang="en-GB" dirty="0"/>
          </a:p>
        </p:txBody>
      </p:sp>
      <p:sp>
        <p:nvSpPr>
          <p:cNvPr id="27" name="Slide Number Placeholder 26"/>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8" name="Slide Number Placeholder 7"/>
          <p:cNvSpPr>
            <a:spLocks noGrp="1"/>
          </p:cNvSpPr>
          <p:nvPr>
            <p:ph type="sldNum" sz="quarter" idx="11"/>
          </p:nvPr>
        </p:nvSpPr>
        <p:spPr/>
        <p:txBody>
          <a:bodyPr/>
          <a:lstStyle/>
          <a:p>
            <a:fld id="{E9060BAD-EE0B-414D-8274-082F041CB3FB}" type="slidenum">
              <a:rPr lang="en-GB" smtClean="0"/>
              <a:pPr/>
              <a:t>‹#›</a:t>
            </a:fld>
            <a:endParaRPr lang="en-GB" dirty="0"/>
          </a:p>
        </p:txBody>
      </p:sp>
      <p:sp>
        <p:nvSpPr>
          <p:cNvPr id="9" name="Footer Placeholder 8"/>
          <p:cNvSpPr>
            <a:spLocks noGrp="1"/>
          </p:cNvSpPr>
          <p:nvPr>
            <p:ph type="ftr" sz="quarter" idx="12"/>
          </p:nvPr>
        </p:nvSpPr>
        <p:spPr/>
        <p:txBody>
          <a:bodyPr/>
          <a:lstStyle/>
          <a:p>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DB1C0C-057B-409C-ADDD-196065C0C8EF}" type="datetimeFigureOut">
              <a:rPr lang="en-GB" smtClean="0"/>
              <a:pPr/>
              <a:t>26/06/2013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8156448" y="6422064"/>
            <a:ext cx="762000" cy="365125"/>
          </a:xfrm>
        </p:spPr>
        <p:txBody>
          <a:bodyPr/>
          <a:lstStyle/>
          <a:p>
            <a:fld id="{E9060BAD-EE0B-414D-8274-082F041CB3FB}"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2DB1C0C-057B-409C-ADDD-196065C0C8EF}" type="datetimeFigureOut">
              <a:rPr lang="en-GB" smtClean="0"/>
              <a:pPr/>
              <a:t>26/06/2013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9060BAD-EE0B-414D-8274-082F041CB3FB}"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2DB1C0C-057B-409C-ADDD-196065C0C8EF}" type="datetimeFigureOut">
              <a:rPr lang="en-GB" smtClean="0"/>
              <a:pPr/>
              <a:t>26/06/2013</a:t>
            </a:fld>
            <a:endParaRPr lang="en-GB"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GB"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9060BAD-EE0B-414D-8274-082F041CB3F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3768" y="3789040"/>
            <a:ext cx="5040560" cy="1800200"/>
          </a:xfrm>
        </p:spPr>
        <p:txBody>
          <a:bodyPr>
            <a:noAutofit/>
          </a:bodyPr>
          <a:lstStyle/>
          <a:p>
            <a:r>
              <a:rPr lang="en-GB" sz="1400" b="0" cap="none" dirty="0" smtClean="0">
                <a:solidFill>
                  <a:schemeClr val="tx1"/>
                </a:solidFill>
                <a:effectLst/>
                <a:latin typeface="Arial" pitchFamily="34" charset="0"/>
                <a:cs typeface="Arial" pitchFamily="34" charset="0"/>
              </a:rPr>
              <a:t/>
            </a:r>
            <a:br>
              <a:rPr lang="en-GB" sz="1400" b="0" cap="none" dirty="0" smtClean="0">
                <a:solidFill>
                  <a:schemeClr val="tx1"/>
                </a:solidFill>
                <a:effectLst/>
                <a:latin typeface="Arial" pitchFamily="34" charset="0"/>
                <a:cs typeface="Arial" pitchFamily="34" charset="0"/>
              </a:rPr>
            </a:br>
            <a:endParaRPr lang="en-GB" sz="1400" b="0" cap="none" dirty="0" smtClean="0">
              <a:solidFill>
                <a:schemeClr val="tx1"/>
              </a:solidFill>
              <a:effectLst/>
              <a:latin typeface="Arial" pitchFamily="34" charset="0"/>
              <a:cs typeface="Arial" pitchFamily="34" charset="0"/>
            </a:endParaRPr>
          </a:p>
        </p:txBody>
      </p:sp>
      <p:sp>
        <p:nvSpPr>
          <p:cNvPr id="3" name="Subtitle 2"/>
          <p:cNvSpPr>
            <a:spLocks noGrp="1"/>
          </p:cNvSpPr>
          <p:nvPr>
            <p:ph type="subTitle" idx="1"/>
          </p:nvPr>
        </p:nvSpPr>
        <p:spPr>
          <a:xfrm>
            <a:off x="899592" y="680492"/>
            <a:ext cx="6480048" cy="3036540"/>
          </a:xfrm>
        </p:spPr>
        <p:txBody>
          <a:bodyPr>
            <a:normAutofit fontScale="47500" lnSpcReduction="20000"/>
          </a:bodyPr>
          <a:lstStyle/>
          <a:p>
            <a:pPr algn="just"/>
            <a:r>
              <a:rPr lang="en-GB" sz="8000" b="1" dirty="0" smtClean="0">
                <a:solidFill>
                  <a:srgbClr val="002060"/>
                </a:solidFill>
              </a:rPr>
              <a:t>The </a:t>
            </a:r>
            <a:r>
              <a:rPr lang="en-GB" sz="8000" b="1" dirty="0">
                <a:solidFill>
                  <a:srgbClr val="002060"/>
                </a:solidFill>
              </a:rPr>
              <a:t>VdT MoCA </a:t>
            </a:r>
            <a:r>
              <a:rPr lang="en-GB" sz="8000" b="1" dirty="0" smtClean="0">
                <a:solidFill>
                  <a:srgbClr val="002060"/>
                </a:solidFill>
              </a:rPr>
              <a:t>within </a:t>
            </a:r>
            <a:r>
              <a:rPr lang="en-GB" sz="8000" b="1" dirty="0">
                <a:solidFill>
                  <a:srgbClr val="002060"/>
                </a:solidFill>
              </a:rPr>
              <a:t>a private low secure unit and the benefits to the occupational therapy service, the patients and the hospital. </a:t>
            </a:r>
            <a:r>
              <a:rPr lang="en-GB" sz="8000" dirty="0"/>
              <a:t>	</a:t>
            </a:r>
          </a:p>
          <a:p>
            <a:pPr algn="just"/>
            <a:endParaRPr lang="en-GB" sz="4700" dirty="0" smtClean="0"/>
          </a:p>
        </p:txBody>
      </p:sp>
      <p:sp>
        <p:nvSpPr>
          <p:cNvPr id="4" name="Subtitle 2"/>
          <p:cNvSpPr txBox="1">
            <a:spLocks/>
          </p:cNvSpPr>
          <p:nvPr/>
        </p:nvSpPr>
        <p:spPr>
          <a:xfrm>
            <a:off x="467544" y="1556792"/>
            <a:ext cx="6480048" cy="1752600"/>
          </a:xfrm>
          <a:prstGeom prst="rect">
            <a:avLst/>
          </a:prstGeom>
        </p:spPr>
        <p:txBody>
          <a:bodyPr vert="horz" tIns="0" rIns="45720" bIns="0" anchor="b">
            <a:normAutofit/>
          </a:bodyPr>
          <a:lstStyle>
            <a:lvl1pPr marL="0" indent="0" algn="r" rtl="0" eaLnBrk="1" latinLnBrk="0" hangingPunct="1">
              <a:spcBef>
                <a:spcPct val="20000"/>
              </a:spcBef>
              <a:buClr>
                <a:schemeClr val="accent1"/>
              </a:buClr>
              <a:buSzPct val="80000"/>
              <a:buFont typeface="Wingdings 2"/>
              <a:buNone/>
              <a:defRPr kumimoji="0" sz="2000" kern="1200">
                <a:solidFill>
                  <a:schemeClr val="tx1"/>
                </a:solidFill>
                <a:effectLst/>
                <a:latin typeface="+mn-lt"/>
                <a:ea typeface="+mn-ea"/>
                <a:cs typeface="+mn-cs"/>
              </a:defRPr>
            </a:lvl1pPr>
            <a:lvl2pPr marL="457200" indent="0" algn="ctr" rtl="0" eaLnBrk="1" latinLnBrk="0" hangingPunct="1">
              <a:spcBef>
                <a:spcPct val="20000"/>
              </a:spcBef>
              <a:buClr>
                <a:schemeClr val="accent1"/>
              </a:buClr>
              <a:buSzPct val="90000"/>
              <a:buFont typeface="Wingdings 2"/>
              <a:buNone/>
              <a:defRPr kumimoji="0" sz="26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85000"/>
              <a:buFont typeface="Arial"/>
              <a:buNone/>
              <a:defRPr kumimoji="0" sz="24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90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100000"/>
              <a:buFont typeface="Arial"/>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Font typeface="Arial"/>
              <a:buNone/>
              <a:defRPr kumimoji="0" sz="2000" kern="1200" baseline="0">
                <a:solidFill>
                  <a:schemeClr val="tx1"/>
                </a:solidFill>
                <a:latin typeface="+mn-lt"/>
                <a:ea typeface="+mn-ea"/>
                <a:cs typeface="+mn-cs"/>
              </a:defRPr>
            </a:lvl6pPr>
            <a:lvl7pPr marL="2743200" indent="0" algn="ctr" rtl="0" eaLnBrk="1" latinLnBrk="0" hangingPunct="1">
              <a:spcBef>
                <a:spcPct val="20000"/>
              </a:spcBef>
              <a:buClr>
                <a:schemeClr val="accent6"/>
              </a:buClr>
              <a:buSzPct val="100000"/>
              <a:buFont typeface="Arial"/>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6"/>
              </a:buClr>
              <a:buFont typeface="Arial"/>
              <a:buNone/>
              <a:defRPr kumimoji="0" sz="160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46713720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60689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467544" y="1772816"/>
            <a:ext cx="7467600" cy="4525963"/>
          </a:xfrm>
        </p:spPr>
        <p:txBody>
          <a:bodyPr>
            <a:normAutofit fontScale="85000" lnSpcReduction="20000"/>
          </a:bodyPr>
          <a:lstStyle/>
          <a:p>
            <a:r>
              <a:rPr lang="en-GB" sz="1900" b="1" u="sng" dirty="0" smtClean="0">
                <a:latin typeface="Arial" pitchFamily="34" charset="0"/>
                <a:cs typeface="Arial" pitchFamily="34" charset="0"/>
              </a:rPr>
              <a:t>OT team</a:t>
            </a:r>
          </a:p>
          <a:p>
            <a:pPr>
              <a:buNone/>
            </a:pPr>
            <a:r>
              <a:rPr lang="en-GB" sz="3200" dirty="0">
                <a:latin typeface="Arial" pitchFamily="34" charset="0"/>
                <a:cs typeface="Arial" pitchFamily="34" charset="0"/>
              </a:rPr>
              <a:t/>
            </a:r>
            <a:br>
              <a:rPr lang="en-GB" sz="3200" dirty="0">
                <a:latin typeface="Arial" pitchFamily="34" charset="0"/>
                <a:cs typeface="Arial" pitchFamily="34" charset="0"/>
              </a:rPr>
            </a:br>
            <a:r>
              <a:rPr lang="en-GB" sz="1600" dirty="0">
                <a:latin typeface="Arial" pitchFamily="34" charset="0"/>
                <a:cs typeface="Arial" pitchFamily="34" charset="0"/>
              </a:rPr>
              <a:t>Graham </a:t>
            </a:r>
            <a:r>
              <a:rPr lang="en-GB" sz="1600" dirty="0" smtClean="0">
                <a:latin typeface="Arial" pitchFamily="34" charset="0"/>
                <a:cs typeface="Arial" pitchFamily="34" charset="0"/>
              </a:rPr>
              <a:t>Davies -  </a:t>
            </a:r>
            <a:r>
              <a:rPr lang="en-GB" sz="1600" dirty="0">
                <a:latin typeface="Arial" pitchFamily="34" charset="0"/>
                <a:cs typeface="Arial" pitchFamily="34" charset="0"/>
              </a:rPr>
              <a:t>Lead Occupational Therapist 15 years </a:t>
            </a:r>
            <a:r>
              <a:rPr lang="en-GB" sz="1600" dirty="0" smtClean="0">
                <a:latin typeface="Arial" pitchFamily="34" charset="0"/>
                <a:cs typeface="Arial" pitchFamily="34" charset="0"/>
              </a:rPr>
              <a:t>experience </a:t>
            </a:r>
            <a:r>
              <a:rPr lang="en-GB" sz="1600" dirty="0">
                <a:latin typeface="Arial" pitchFamily="34" charset="0"/>
                <a:cs typeface="Arial" pitchFamily="34" charset="0"/>
              </a:rPr>
              <a:t>including </a:t>
            </a:r>
            <a:r>
              <a:rPr lang="en-GB" sz="1600" dirty="0" smtClean="0">
                <a:latin typeface="Arial" pitchFamily="34" charset="0"/>
                <a:cs typeface="Arial" pitchFamily="34" charset="0"/>
              </a:rPr>
              <a:t>various mental health posts, social services, </a:t>
            </a:r>
            <a:r>
              <a:rPr lang="en-GB" sz="1600" dirty="0">
                <a:latin typeface="Arial" pitchFamily="34" charset="0"/>
                <a:cs typeface="Arial" pitchFamily="34" charset="0"/>
              </a:rPr>
              <a:t>and learning </a:t>
            </a:r>
            <a:r>
              <a:rPr lang="en-GB" sz="1600" dirty="0" smtClean="0">
                <a:latin typeface="Arial" pitchFamily="34" charset="0"/>
                <a:cs typeface="Arial" pitchFamily="34" charset="0"/>
              </a:rPr>
              <a:t>disabilities, forensic and employment..  MSc in Occupational Therapy</a:t>
            </a:r>
          </a:p>
          <a:p>
            <a:endParaRPr lang="en-GB" sz="1600" dirty="0" smtClean="0">
              <a:latin typeface="Arial" pitchFamily="34" charset="0"/>
              <a:cs typeface="Arial" pitchFamily="34" charset="0"/>
            </a:endParaRPr>
          </a:p>
          <a:p>
            <a:r>
              <a:rPr lang="en-GB" sz="1600" dirty="0" smtClean="0">
                <a:latin typeface="Arial" pitchFamily="34" charset="0"/>
                <a:cs typeface="Arial" pitchFamily="34" charset="0"/>
              </a:rPr>
              <a:t>Heather </a:t>
            </a:r>
            <a:r>
              <a:rPr lang="en-GB" sz="1600" dirty="0">
                <a:latin typeface="Arial" pitchFamily="34" charset="0"/>
                <a:cs typeface="Arial" pitchFamily="34" charset="0"/>
              </a:rPr>
              <a:t>Clarke – Lewis Occupational </a:t>
            </a:r>
            <a:r>
              <a:rPr lang="en-GB" sz="1600" dirty="0" smtClean="0">
                <a:latin typeface="Arial" pitchFamily="34" charset="0"/>
                <a:cs typeface="Arial" pitchFamily="34" charset="0"/>
              </a:rPr>
              <a:t>Therapist </a:t>
            </a:r>
            <a:r>
              <a:rPr lang="en-GB" sz="1600" dirty="0">
                <a:latin typeface="Arial" pitchFamily="34" charset="0"/>
                <a:cs typeface="Arial" pitchFamily="34" charset="0"/>
              </a:rPr>
              <a:t>studying </a:t>
            </a:r>
            <a:r>
              <a:rPr lang="en-GB" sz="1600" dirty="0" smtClean="0">
                <a:latin typeface="Arial" pitchFamily="34" charset="0"/>
                <a:cs typeface="Arial" pitchFamily="34" charset="0"/>
              </a:rPr>
              <a:t>MSc </a:t>
            </a:r>
            <a:r>
              <a:rPr lang="en-GB" sz="1600" dirty="0">
                <a:latin typeface="Arial" pitchFamily="34" charset="0"/>
                <a:cs typeface="Arial" pitchFamily="34" charset="0"/>
              </a:rPr>
              <a:t>in </a:t>
            </a:r>
            <a:r>
              <a:rPr lang="en-GB" sz="1600" dirty="0" smtClean="0">
                <a:latin typeface="Arial" pitchFamily="34" charset="0"/>
                <a:cs typeface="Arial" pitchFamily="34" charset="0"/>
              </a:rPr>
              <a:t>Occupational </a:t>
            </a:r>
            <a:r>
              <a:rPr lang="en-GB" sz="1600" dirty="0">
                <a:latin typeface="Arial" pitchFamily="34" charset="0"/>
                <a:cs typeface="Arial" pitchFamily="34" charset="0"/>
              </a:rPr>
              <a:t>T</a:t>
            </a:r>
            <a:r>
              <a:rPr lang="en-GB" sz="1600" dirty="0" smtClean="0">
                <a:latin typeface="Arial" pitchFamily="34" charset="0"/>
                <a:cs typeface="Arial" pitchFamily="34" charset="0"/>
              </a:rPr>
              <a:t>herapy </a:t>
            </a:r>
            <a:r>
              <a:rPr lang="en-GB" sz="1600" dirty="0">
                <a:latin typeface="Arial" pitchFamily="34" charset="0"/>
                <a:cs typeface="Arial" pitchFamily="34" charset="0"/>
              </a:rPr>
              <a:t>and sensory integration. </a:t>
            </a:r>
            <a:br>
              <a:rPr lang="en-GB" sz="1600" dirty="0">
                <a:latin typeface="Arial" pitchFamily="34" charset="0"/>
                <a:cs typeface="Arial" pitchFamily="34" charset="0"/>
              </a:rPr>
            </a:br>
            <a:endParaRPr lang="en-GB" sz="1600" dirty="0" smtClean="0">
              <a:latin typeface="Arial" pitchFamily="34" charset="0"/>
              <a:cs typeface="Arial" pitchFamily="34" charset="0"/>
            </a:endParaRPr>
          </a:p>
          <a:p>
            <a:r>
              <a:rPr lang="en-GB" sz="1600" dirty="0" smtClean="0">
                <a:latin typeface="Arial" pitchFamily="34" charset="0"/>
                <a:cs typeface="Arial" pitchFamily="34" charset="0"/>
              </a:rPr>
              <a:t>Danielle </a:t>
            </a:r>
            <a:r>
              <a:rPr lang="en-GB" sz="1600" dirty="0">
                <a:latin typeface="Arial" pitchFamily="34" charset="0"/>
                <a:cs typeface="Arial" pitchFamily="34" charset="0"/>
              </a:rPr>
              <a:t>Haycox recent graduate from Coventry</a:t>
            </a:r>
            <a:r>
              <a:rPr lang="en-GB" sz="1600" dirty="0" smtClean="0">
                <a:latin typeface="Arial" pitchFamily="34" charset="0"/>
                <a:cs typeface="Arial" pitchFamily="34" charset="0"/>
              </a:rPr>
              <a:t>. Experience working with Acquired brain injury and residential care for Moderate learning disabilities. Currently working through OT preceptor ship.</a:t>
            </a:r>
            <a:r>
              <a:rPr lang="en-GB" sz="1600" dirty="0">
                <a:latin typeface="Arial" pitchFamily="34" charset="0"/>
                <a:cs typeface="Arial" pitchFamily="34" charset="0"/>
              </a:rPr>
              <a:t/>
            </a:r>
            <a:br>
              <a:rPr lang="en-GB" sz="1600" dirty="0">
                <a:latin typeface="Arial" pitchFamily="34" charset="0"/>
                <a:cs typeface="Arial" pitchFamily="34" charset="0"/>
              </a:rPr>
            </a:br>
            <a:endParaRPr lang="en-GB" sz="1600" dirty="0" smtClean="0">
              <a:latin typeface="Arial" pitchFamily="34" charset="0"/>
              <a:cs typeface="Arial" pitchFamily="34" charset="0"/>
            </a:endParaRPr>
          </a:p>
          <a:p>
            <a:r>
              <a:rPr lang="en-GB" sz="1600" dirty="0" smtClean="0">
                <a:latin typeface="Arial" pitchFamily="34" charset="0"/>
                <a:cs typeface="Arial" pitchFamily="34" charset="0"/>
              </a:rPr>
              <a:t>John Donaghy  Occupational Therapy </a:t>
            </a:r>
            <a:r>
              <a:rPr lang="en-GB" sz="1600" dirty="0">
                <a:latin typeface="Arial" pitchFamily="34" charset="0"/>
                <a:cs typeface="Arial" pitchFamily="34" charset="0"/>
              </a:rPr>
              <a:t>technical instructor</a:t>
            </a:r>
            <a:r>
              <a:rPr lang="en-GB" sz="1600" dirty="0" smtClean="0">
                <a:latin typeface="Arial" pitchFamily="34" charset="0"/>
                <a:cs typeface="Arial" pitchFamily="34" charset="0"/>
              </a:rPr>
              <a:t>. Studying for NVQ in Health and social Care. 13 years experience in forensic services.</a:t>
            </a:r>
            <a:r>
              <a:rPr lang="en-GB" sz="1600" dirty="0">
                <a:latin typeface="Arial" pitchFamily="34" charset="0"/>
                <a:cs typeface="Arial" pitchFamily="34" charset="0"/>
              </a:rPr>
              <a:t/>
            </a:r>
            <a:br>
              <a:rPr lang="en-GB" sz="1600" dirty="0">
                <a:latin typeface="Arial" pitchFamily="34" charset="0"/>
                <a:cs typeface="Arial" pitchFamily="34" charset="0"/>
              </a:rPr>
            </a:br>
            <a:endParaRPr lang="en-GB" sz="1600" dirty="0" smtClean="0">
              <a:latin typeface="Arial" pitchFamily="34" charset="0"/>
              <a:cs typeface="Arial" pitchFamily="34" charset="0"/>
            </a:endParaRPr>
          </a:p>
          <a:p>
            <a:r>
              <a:rPr lang="en-GB" sz="1600" dirty="0" smtClean="0">
                <a:latin typeface="Arial" pitchFamily="34" charset="0"/>
                <a:cs typeface="Arial" pitchFamily="34" charset="0"/>
              </a:rPr>
              <a:t>Lucy </a:t>
            </a:r>
            <a:r>
              <a:rPr lang="en-GB" sz="1600" dirty="0">
                <a:latin typeface="Arial" pitchFamily="34" charset="0"/>
                <a:cs typeface="Arial" pitchFamily="34" charset="0"/>
              </a:rPr>
              <a:t>Beresford </a:t>
            </a:r>
            <a:r>
              <a:rPr lang="en-GB" sz="1600" dirty="0" smtClean="0">
                <a:latin typeface="Arial" pitchFamily="34" charset="0"/>
                <a:cs typeface="Arial" pitchFamily="34" charset="0"/>
              </a:rPr>
              <a:t> Occupational Therapy technical instructor.  Currently studying </a:t>
            </a:r>
            <a:r>
              <a:rPr lang="en-GB" sz="1600" dirty="0">
                <a:latin typeface="Arial" pitchFamily="34" charset="0"/>
                <a:cs typeface="Arial" pitchFamily="34" charset="0"/>
              </a:rPr>
              <a:t>occupational therapy in- service </a:t>
            </a:r>
            <a:r>
              <a:rPr lang="en-GB" sz="1600" dirty="0" smtClean="0">
                <a:latin typeface="Arial" pitchFamily="34" charset="0"/>
                <a:cs typeface="Arial" pitchFamily="34" charset="0"/>
              </a:rPr>
              <a:t>training.  Experience in forensic services.</a:t>
            </a:r>
            <a:r>
              <a:rPr lang="en-GB" sz="1600" dirty="0">
                <a:latin typeface="Arial" pitchFamily="34" charset="0"/>
                <a:cs typeface="Arial" pitchFamily="34" charset="0"/>
              </a:rPr>
              <a:t/>
            </a:r>
            <a:br>
              <a:rPr lang="en-GB" sz="1600" dirty="0">
                <a:latin typeface="Arial" pitchFamily="34" charset="0"/>
                <a:cs typeface="Arial" pitchFamily="34" charset="0"/>
              </a:rPr>
            </a:br>
            <a:r>
              <a:rPr lang="en-GB" sz="1600" dirty="0" smtClean="0">
                <a:latin typeface="Arial" pitchFamily="34" charset="0"/>
                <a:cs typeface="Arial" pitchFamily="34" charset="0"/>
              </a:rPr>
              <a:t>.</a:t>
            </a:r>
            <a:r>
              <a:rPr lang="en-GB" sz="1600" dirty="0">
                <a:latin typeface="Arial" pitchFamily="34" charset="0"/>
                <a:cs typeface="Arial" pitchFamily="34" charset="0"/>
              </a:rPr>
              <a:t/>
            </a:r>
            <a:br>
              <a:rPr lang="en-GB" sz="1600" dirty="0">
                <a:latin typeface="Arial" pitchFamily="34" charset="0"/>
                <a:cs typeface="Arial" pitchFamily="34" charset="0"/>
              </a:rPr>
            </a:br>
            <a:r>
              <a:rPr lang="en-GB" sz="3200" dirty="0">
                <a:latin typeface="Arial" pitchFamily="34" charset="0"/>
                <a:cs typeface="Arial" pitchFamily="34" charset="0"/>
              </a:rPr>
              <a:t/>
            </a:r>
            <a:br>
              <a:rPr lang="en-GB" sz="3200" dirty="0">
                <a:latin typeface="Arial" pitchFamily="34" charset="0"/>
                <a:cs typeface="Arial" pitchFamily="34" charset="0"/>
              </a:rPr>
            </a:br>
            <a:endParaRPr lang="en-GB" dirty="0"/>
          </a:p>
        </p:txBody>
      </p:sp>
    </p:spTree>
    <p:extLst>
      <p:ext uri="{BB962C8B-B14F-4D97-AF65-F5344CB8AC3E}">
        <p14:creationId xmlns:p14="http://schemas.microsoft.com/office/powerpoint/2010/main" val="32760468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620688"/>
            <a:ext cx="6480720" cy="2308324"/>
          </a:xfrm>
          <a:prstGeom prst="rect">
            <a:avLst/>
          </a:prstGeom>
        </p:spPr>
        <p:txBody>
          <a:bodyPr wrap="square">
            <a:spAutoFit/>
          </a:bodyPr>
          <a:lstStyle/>
          <a:p>
            <a:r>
              <a:rPr lang="en-GB" b="1" u="sng" dirty="0">
                <a:latin typeface="Arial" pitchFamily="34" charset="0"/>
                <a:cs typeface="Arial" pitchFamily="34" charset="0"/>
              </a:rPr>
              <a:t>History</a:t>
            </a:r>
          </a:p>
          <a:p>
            <a:endParaRPr lang="en-GB" dirty="0" smtClean="0">
              <a:latin typeface="Arial" pitchFamily="34" charset="0"/>
              <a:cs typeface="Arial" pitchFamily="34" charset="0"/>
            </a:endParaRPr>
          </a:p>
          <a:p>
            <a:r>
              <a:rPr lang="en-GB" dirty="0" smtClean="0">
                <a:latin typeface="Arial" pitchFamily="34" charset="0"/>
                <a:cs typeface="Arial" pitchFamily="34" charset="0"/>
              </a:rPr>
              <a:t>OT </a:t>
            </a:r>
            <a:r>
              <a:rPr lang="en-GB" dirty="0">
                <a:latin typeface="Arial" pitchFamily="34" charset="0"/>
                <a:cs typeface="Arial" pitchFamily="34" charset="0"/>
              </a:rPr>
              <a:t>introduced to Ashley House in 2009.  </a:t>
            </a:r>
          </a:p>
          <a:p>
            <a:endParaRPr lang="en-GB" dirty="0" smtClean="0">
              <a:latin typeface="Arial" pitchFamily="34" charset="0"/>
              <a:cs typeface="Arial" pitchFamily="34" charset="0"/>
            </a:endParaRPr>
          </a:p>
          <a:p>
            <a:r>
              <a:rPr lang="en-GB" dirty="0" smtClean="0">
                <a:latin typeface="Arial" pitchFamily="34" charset="0"/>
                <a:cs typeface="Arial" pitchFamily="34" charset="0"/>
              </a:rPr>
              <a:t>Model </a:t>
            </a:r>
            <a:r>
              <a:rPr lang="en-GB" dirty="0">
                <a:latin typeface="Arial" pitchFamily="34" charset="0"/>
                <a:cs typeface="Arial" pitchFamily="34" charset="0"/>
              </a:rPr>
              <a:t>of Human </a:t>
            </a:r>
            <a:r>
              <a:rPr lang="en-GB" dirty="0" smtClean="0">
                <a:latin typeface="Arial" pitchFamily="34" charset="0"/>
                <a:cs typeface="Arial" pitchFamily="34" charset="0"/>
              </a:rPr>
              <a:t>Occupation </a:t>
            </a:r>
            <a:r>
              <a:rPr lang="en-GB" dirty="0">
                <a:latin typeface="Arial" pitchFamily="34" charset="0"/>
                <a:cs typeface="Arial" pitchFamily="34" charset="0"/>
              </a:rPr>
              <a:t>and Canadian Model of occupational performance underpinning the service</a:t>
            </a:r>
            <a:r>
              <a:rPr lang="en-GB" dirty="0" smtClean="0">
                <a:latin typeface="Arial" pitchFamily="34" charset="0"/>
                <a:cs typeface="Arial" pitchFamily="34" charset="0"/>
              </a:rPr>
              <a:t>. </a:t>
            </a:r>
          </a:p>
          <a:p>
            <a:endParaRPr lang="en-GB" dirty="0" smtClean="0">
              <a:latin typeface="Arial" pitchFamily="34" charset="0"/>
              <a:cs typeface="Arial" pitchFamily="34" charset="0"/>
            </a:endParaRPr>
          </a:p>
          <a:p>
            <a:r>
              <a:rPr lang="en-GB" dirty="0" err="1" smtClean="0">
                <a:latin typeface="Arial" pitchFamily="34" charset="0"/>
                <a:cs typeface="Arial" pitchFamily="34" charset="0"/>
              </a:rPr>
              <a:t>MoHOST</a:t>
            </a:r>
            <a:r>
              <a:rPr lang="en-GB" dirty="0" smtClean="0">
                <a:latin typeface="Arial" pitchFamily="34" charset="0"/>
                <a:cs typeface="Arial" pitchFamily="34" charset="0"/>
              </a:rPr>
              <a:t> </a:t>
            </a:r>
            <a:r>
              <a:rPr lang="en-GB" dirty="0">
                <a:latin typeface="Arial" pitchFamily="34" charset="0"/>
                <a:cs typeface="Arial" pitchFamily="34" charset="0"/>
              </a:rPr>
              <a:t>and OTTIS </a:t>
            </a:r>
            <a:r>
              <a:rPr lang="en-GB" dirty="0" smtClean="0">
                <a:latin typeface="Arial" pitchFamily="34" charset="0"/>
                <a:cs typeface="Arial" pitchFamily="34" charset="0"/>
              </a:rPr>
              <a:t>assessment </a:t>
            </a:r>
            <a:r>
              <a:rPr lang="en-GB" dirty="0">
                <a:latin typeface="Arial" pitchFamily="34" charset="0"/>
                <a:cs typeface="Arial" pitchFamily="34" charset="0"/>
              </a:rPr>
              <a:t>tools in place</a:t>
            </a:r>
          </a:p>
        </p:txBody>
      </p:sp>
    </p:spTree>
    <p:extLst>
      <p:ext uri="{BB962C8B-B14F-4D97-AF65-F5344CB8AC3E}">
        <p14:creationId xmlns:p14="http://schemas.microsoft.com/office/powerpoint/2010/main" val="27649597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908720"/>
            <a:ext cx="5670376" cy="4247317"/>
          </a:xfrm>
          <a:prstGeom prst="rect">
            <a:avLst/>
          </a:prstGeom>
        </p:spPr>
        <p:txBody>
          <a:bodyPr wrap="square">
            <a:spAutoFit/>
          </a:bodyPr>
          <a:lstStyle/>
          <a:p>
            <a:r>
              <a:rPr lang="en-GB" b="1" u="sng" dirty="0" smtClean="0">
                <a:latin typeface="Arial" pitchFamily="34" charset="0"/>
                <a:cs typeface="Arial" pitchFamily="34" charset="0"/>
              </a:rPr>
              <a:t>Issues</a:t>
            </a:r>
          </a:p>
          <a:p>
            <a:endParaRPr lang="en-GB" dirty="0" smtClean="0">
              <a:latin typeface="Arial" pitchFamily="34" charset="0"/>
              <a:cs typeface="Arial" pitchFamily="34" charset="0"/>
            </a:endParaRPr>
          </a:p>
          <a:p>
            <a:pPr>
              <a:buFont typeface="Arial" pitchFamily="34" charset="0"/>
              <a:buChar char="•"/>
            </a:pPr>
            <a:r>
              <a:rPr lang="en-GB" dirty="0" smtClean="0">
                <a:latin typeface="Arial" pitchFamily="34" charset="0"/>
                <a:cs typeface="Arial" pitchFamily="34" charset="0"/>
              </a:rPr>
              <a:t>Assessments lacked focus on occupational areas of productivity, self-care, free-time, social </a:t>
            </a:r>
            <a:r>
              <a:rPr lang="en-GB" dirty="0" err="1" smtClean="0">
                <a:latin typeface="Arial" pitchFamily="34" charset="0"/>
                <a:cs typeface="Arial" pitchFamily="34" charset="0"/>
              </a:rPr>
              <a:t>and.focussed</a:t>
            </a:r>
            <a:r>
              <a:rPr lang="en-GB" dirty="0" smtClean="0">
                <a:latin typeface="Arial" pitchFamily="34" charset="0"/>
                <a:cs typeface="Arial" pitchFamily="34" charset="0"/>
              </a:rPr>
              <a:t> on functioning within an activity.</a:t>
            </a:r>
          </a:p>
          <a:p>
            <a:endParaRPr lang="en-GB" dirty="0" smtClean="0">
              <a:latin typeface="Arial" pitchFamily="34" charset="0"/>
              <a:cs typeface="Arial" pitchFamily="34" charset="0"/>
            </a:endParaRPr>
          </a:p>
          <a:p>
            <a:r>
              <a:rPr lang="en-GB" dirty="0" smtClean="0">
                <a:latin typeface="Arial" pitchFamily="34" charset="0"/>
                <a:cs typeface="Arial" pitchFamily="34" charset="0"/>
              </a:rPr>
              <a:t>Inconsistent planning and reviewing of intervention</a:t>
            </a:r>
          </a:p>
          <a:p>
            <a:endParaRPr lang="en-GB" dirty="0" smtClean="0">
              <a:latin typeface="Arial" pitchFamily="34" charset="0"/>
              <a:cs typeface="Arial" pitchFamily="34" charset="0"/>
            </a:endParaRPr>
          </a:p>
          <a:p>
            <a:r>
              <a:rPr lang="en-GB" dirty="0" smtClean="0">
                <a:latin typeface="Arial" pitchFamily="34" charset="0"/>
                <a:cs typeface="Arial" pitchFamily="34" charset="0"/>
              </a:rPr>
              <a:t>Focus on attendance and activity rather than therapy.</a:t>
            </a:r>
          </a:p>
          <a:p>
            <a:endParaRPr lang="en-GB" dirty="0" smtClean="0">
              <a:latin typeface="Arial" pitchFamily="34" charset="0"/>
              <a:cs typeface="Arial" pitchFamily="34" charset="0"/>
            </a:endParaRPr>
          </a:p>
          <a:p>
            <a:r>
              <a:rPr lang="en-GB" dirty="0" smtClean="0">
                <a:latin typeface="Arial" pitchFamily="34" charset="0"/>
                <a:cs typeface="Arial" pitchFamily="34" charset="0"/>
              </a:rPr>
              <a:t>Groups mainly provided onsite by technical instructors with some involvement from OT.</a:t>
            </a:r>
          </a:p>
          <a:p>
            <a:endParaRPr lang="en-GB" dirty="0" smtClean="0">
              <a:latin typeface="Arial" pitchFamily="34" charset="0"/>
              <a:cs typeface="Arial" pitchFamily="34" charset="0"/>
            </a:endParaRPr>
          </a:p>
          <a:p>
            <a:r>
              <a:rPr lang="en-GB" dirty="0" smtClean="0">
                <a:latin typeface="Arial" pitchFamily="34" charset="0"/>
                <a:cs typeface="Arial" pitchFamily="34" charset="0"/>
              </a:rPr>
              <a:t>Sessions sometimes affected due to resource and communication issues.</a:t>
            </a:r>
            <a:endParaRPr lang="en-GB"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36576" indent="0">
              <a:buNone/>
            </a:pPr>
            <a:r>
              <a:rPr lang="en-GB" sz="1800" b="1" u="sng" dirty="0" smtClean="0">
                <a:latin typeface="Arial" pitchFamily="34" charset="0"/>
                <a:cs typeface="Arial" pitchFamily="34" charset="0"/>
              </a:rPr>
              <a:t>Drivers for change</a:t>
            </a:r>
          </a:p>
          <a:p>
            <a:pPr marL="36576" indent="0">
              <a:buNone/>
            </a:pPr>
            <a:endParaRPr lang="en-GB" sz="1800" b="1" u="sng" dirty="0" smtClean="0">
              <a:latin typeface="Arial" pitchFamily="34" charset="0"/>
              <a:cs typeface="Arial" pitchFamily="34" charset="0"/>
            </a:endParaRPr>
          </a:p>
          <a:p>
            <a:pPr marL="171450" indent="-171450"/>
            <a:r>
              <a:rPr lang="en-GB" sz="1800" dirty="0" smtClean="0">
                <a:latin typeface="Arial" pitchFamily="34" charset="0"/>
                <a:cs typeface="Arial" pitchFamily="34" charset="0"/>
              </a:rPr>
              <a:t>Staff lacking direction and unsure of their role.</a:t>
            </a:r>
          </a:p>
          <a:p>
            <a:pPr marL="171450" indent="-171450"/>
            <a:r>
              <a:rPr lang="en-GB" sz="1800" dirty="0" smtClean="0">
                <a:latin typeface="Arial" pitchFamily="34" charset="0"/>
                <a:cs typeface="Arial" pitchFamily="34" charset="0"/>
              </a:rPr>
              <a:t>Need for improved information for family, staff, commissioners</a:t>
            </a:r>
          </a:p>
          <a:p>
            <a:pPr marL="171450" indent="-171450"/>
            <a:r>
              <a:rPr lang="en-GB" sz="1800" dirty="0" smtClean="0">
                <a:latin typeface="Arial" pitchFamily="34" charset="0"/>
                <a:cs typeface="Arial" pitchFamily="34" charset="0"/>
              </a:rPr>
              <a:t>OTs needing a stronger identity.</a:t>
            </a:r>
          </a:p>
          <a:p>
            <a:pPr marL="171450" indent="-171450"/>
            <a:r>
              <a:rPr lang="en-GB" sz="1800" dirty="0" smtClean="0">
                <a:latin typeface="Arial" pitchFamily="34" charset="0"/>
                <a:cs typeface="Arial" pitchFamily="34" charset="0"/>
              </a:rPr>
              <a:t>Increased quality of information at CPAs required.</a:t>
            </a:r>
          </a:p>
          <a:p>
            <a:pPr marL="171450" indent="-171450"/>
            <a:r>
              <a:rPr lang="en-GB" sz="1800" dirty="0" smtClean="0">
                <a:latin typeface="Arial" pitchFamily="34" charset="0"/>
                <a:cs typeface="Arial" pitchFamily="34" charset="0"/>
              </a:rPr>
              <a:t>OT input restricted by paperwork and meetings</a:t>
            </a:r>
          </a:p>
          <a:p>
            <a:endParaRPr lang="en-GB" sz="1800" dirty="0" smtClean="0">
              <a:latin typeface="Arial" pitchFamily="34" charset="0"/>
              <a:cs typeface="Arial"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a:p>
            <a:endParaRPr lang="en-GB" sz="2200" dirty="0">
              <a:latin typeface="Arial Black" pitchFamily="34" charset="0"/>
            </a:endParaRPr>
          </a:p>
          <a:p>
            <a:endParaRPr lang="en-GB" sz="2200" dirty="0" smtClean="0">
              <a:latin typeface="Arial Black" pitchFamily="34" charset="0"/>
            </a:endParaRPr>
          </a:p>
        </p:txBody>
      </p:sp>
    </p:spTree>
    <p:extLst>
      <p:ext uri="{BB962C8B-B14F-4D97-AF65-F5344CB8AC3E}">
        <p14:creationId xmlns:p14="http://schemas.microsoft.com/office/powerpoint/2010/main" val="13396657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467600" cy="1143000"/>
          </a:xfrm>
        </p:spPr>
        <p:txBody>
          <a:bodyPr>
            <a:normAutofit/>
          </a:bodyPr>
          <a:lstStyle/>
          <a:p>
            <a:endParaRPr lang="en-GB" dirty="0"/>
          </a:p>
        </p:txBody>
      </p:sp>
      <p:sp>
        <p:nvSpPr>
          <p:cNvPr id="3" name="Content Placeholder 2"/>
          <p:cNvSpPr>
            <a:spLocks noGrp="1"/>
          </p:cNvSpPr>
          <p:nvPr>
            <p:ph idx="1"/>
          </p:nvPr>
        </p:nvSpPr>
        <p:spPr/>
        <p:txBody>
          <a:bodyPr>
            <a:normAutofit/>
          </a:bodyPr>
          <a:lstStyle/>
          <a:p>
            <a:pPr marL="36576" indent="0">
              <a:buNone/>
            </a:pPr>
            <a:r>
              <a:rPr lang="en-GB" sz="1800" b="1" u="sng" dirty="0" smtClean="0">
                <a:latin typeface="Arial" pitchFamily="34" charset="0"/>
                <a:cs typeface="Arial" pitchFamily="34" charset="0"/>
              </a:rPr>
              <a:t>Plans for change</a:t>
            </a:r>
          </a:p>
          <a:p>
            <a:pPr marL="36576" indent="0">
              <a:buNone/>
            </a:pPr>
            <a:endParaRPr lang="en-GB" sz="1800" b="1" u="sng" dirty="0" smtClean="0">
              <a:latin typeface="Arial" pitchFamily="34" charset="0"/>
              <a:cs typeface="Arial" pitchFamily="34" charset="0"/>
            </a:endParaRPr>
          </a:p>
          <a:p>
            <a:pPr marL="171450" indent="-171450"/>
            <a:r>
              <a:rPr lang="en-GB" sz="1800" dirty="0" smtClean="0">
                <a:latin typeface="Arial" pitchFamily="34" charset="0"/>
                <a:cs typeface="Arial" pitchFamily="34" charset="0"/>
              </a:rPr>
              <a:t>Respecting and developing professional boundaries ‘fields’</a:t>
            </a:r>
          </a:p>
          <a:p>
            <a:pPr marL="171450" indent="-171450"/>
            <a:r>
              <a:rPr lang="en-GB" sz="1800" dirty="0" smtClean="0">
                <a:latin typeface="Arial" pitchFamily="34" charset="0"/>
                <a:cs typeface="Arial" pitchFamily="34" charset="0"/>
              </a:rPr>
              <a:t>Networking </a:t>
            </a:r>
          </a:p>
          <a:p>
            <a:pPr marL="171450" indent="-171450"/>
            <a:r>
              <a:rPr lang="en-GB" sz="1800" dirty="0" smtClean="0">
                <a:latin typeface="Arial" pitchFamily="34" charset="0"/>
                <a:cs typeface="Arial" pitchFamily="34" charset="0"/>
              </a:rPr>
              <a:t>Occupational therapists technical instructors and selected senior support workers, hospital manager, speech and language therapist, nursing and trained in the model of creative ability</a:t>
            </a:r>
          </a:p>
          <a:p>
            <a:pPr marL="171450" indent="-171450"/>
            <a:r>
              <a:rPr lang="en-GB" sz="1800" dirty="0" smtClean="0">
                <a:latin typeface="Arial" pitchFamily="34" charset="0"/>
                <a:cs typeface="Arial" pitchFamily="34" charset="0"/>
              </a:rPr>
              <a:t>Pilot study of ward action plans introduced</a:t>
            </a:r>
          </a:p>
          <a:p>
            <a:pPr marL="171450" indent="-171450"/>
            <a:r>
              <a:rPr lang="en-GB" sz="1800" dirty="0" smtClean="0">
                <a:latin typeface="Arial" pitchFamily="34" charset="0"/>
                <a:cs typeface="Arial" pitchFamily="34" charset="0"/>
              </a:rPr>
              <a:t> Bi monthly OT programmes and timetable introduced followed by a review week</a:t>
            </a:r>
          </a:p>
          <a:p>
            <a:pPr marL="171450" indent="-171450"/>
            <a:r>
              <a:rPr lang="en-GB" sz="1800" dirty="0" smtClean="0">
                <a:latin typeface="Arial" pitchFamily="34" charset="0"/>
                <a:cs typeface="Arial" pitchFamily="34" charset="0"/>
              </a:rPr>
              <a:t>Additional training on the use of CPA  care planning for OTs/TIs.</a:t>
            </a:r>
            <a:endParaRPr lang="en-GB" sz="1800" dirty="0">
              <a:latin typeface="Arial" pitchFamily="34" charset="0"/>
              <a:cs typeface="Arial" pitchFamily="34" charset="0"/>
            </a:endParaRPr>
          </a:p>
        </p:txBody>
      </p:sp>
    </p:spTree>
    <p:extLst>
      <p:ext uri="{BB962C8B-B14F-4D97-AF65-F5344CB8AC3E}">
        <p14:creationId xmlns:p14="http://schemas.microsoft.com/office/powerpoint/2010/main" val="3139986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1124744"/>
            <a:ext cx="5976664" cy="5016758"/>
          </a:xfrm>
          <a:prstGeom prst="rect">
            <a:avLst/>
          </a:prstGeom>
        </p:spPr>
        <p:txBody>
          <a:bodyPr wrap="square">
            <a:spAutoFit/>
          </a:bodyPr>
          <a:lstStyle/>
          <a:p>
            <a:r>
              <a:rPr lang="en-GB" sz="1600" b="1" u="sng" dirty="0" smtClean="0">
                <a:latin typeface="Arial Black" pitchFamily="34" charset="0"/>
              </a:rPr>
              <a:t>What have we learned to date</a:t>
            </a:r>
          </a:p>
          <a:p>
            <a:endParaRPr lang="en-GB" sz="1600" b="1" u="sng" dirty="0" smtClean="0">
              <a:latin typeface="Arial Black" pitchFamily="34" charset="0"/>
            </a:endParaRPr>
          </a:p>
          <a:p>
            <a:endParaRPr lang="en-GB" sz="1600" b="1" dirty="0" smtClean="0">
              <a:solidFill>
                <a:srgbClr val="002060"/>
              </a:solidFill>
              <a:latin typeface="Arial" pitchFamily="34" charset="0"/>
              <a:cs typeface="Arial" pitchFamily="34" charset="0"/>
            </a:endParaRPr>
          </a:p>
          <a:p>
            <a:endParaRPr lang="en-GB" sz="1600" b="1" dirty="0" smtClean="0">
              <a:solidFill>
                <a:srgbClr val="0070C0"/>
              </a:solidFill>
              <a:latin typeface="Arial" pitchFamily="34" charset="0"/>
              <a:cs typeface="Arial" pitchFamily="34" charset="0"/>
            </a:endParaRPr>
          </a:p>
          <a:p>
            <a:r>
              <a:rPr lang="en-GB" sz="1600" b="1" u="sng" dirty="0" smtClean="0">
                <a:solidFill>
                  <a:srgbClr val="0070C0"/>
                </a:solidFill>
                <a:latin typeface="Arial" pitchFamily="34" charset="0"/>
                <a:cs typeface="Arial" pitchFamily="34" charset="0"/>
              </a:rPr>
              <a:t>Don't be rushed </a:t>
            </a:r>
          </a:p>
          <a:p>
            <a:pPr>
              <a:buFont typeface="Arial" pitchFamily="34" charset="0"/>
              <a:buChar char="•"/>
            </a:pPr>
            <a:r>
              <a:rPr lang="en-GB" sz="1600" smtClean="0">
                <a:latin typeface="Arial" pitchFamily="34" charset="0"/>
                <a:cs typeface="Arial" pitchFamily="34" charset="0"/>
              </a:rPr>
              <a:t>Foundations </a:t>
            </a:r>
            <a:r>
              <a:rPr lang="en-GB" sz="1600" dirty="0" smtClean="0">
                <a:latin typeface="Arial" pitchFamily="34" charset="0"/>
                <a:cs typeface="Arial" pitchFamily="34" charset="0"/>
              </a:rPr>
              <a:t>are important.</a:t>
            </a:r>
          </a:p>
          <a:p>
            <a:pPr>
              <a:buFont typeface="Arial" pitchFamily="34" charset="0"/>
              <a:buChar char="•"/>
            </a:pPr>
            <a:r>
              <a:rPr lang="en-GB" sz="1600" dirty="0" smtClean="0">
                <a:latin typeface="Arial" pitchFamily="34" charset="0"/>
                <a:cs typeface="Arial" pitchFamily="34" charset="0"/>
              </a:rPr>
              <a:t>Systems and care pathways need to be robust i.e. CPA, MDT</a:t>
            </a:r>
          </a:p>
          <a:p>
            <a:pPr>
              <a:buFont typeface="Arial" pitchFamily="34" charset="0"/>
              <a:buChar char="•"/>
            </a:pPr>
            <a:r>
              <a:rPr lang="en-GB" sz="1600" dirty="0" smtClean="0">
                <a:latin typeface="Arial" pitchFamily="34" charset="0"/>
                <a:cs typeface="Arial" pitchFamily="34" charset="0"/>
              </a:rPr>
              <a:t>Care plans and mechanism’s need to be in place and reviewed regularly to ensure therapy occurs. </a:t>
            </a:r>
          </a:p>
          <a:p>
            <a:endParaRPr lang="en-GB" sz="1600" b="1" u="sng" dirty="0" smtClean="0">
              <a:solidFill>
                <a:srgbClr val="0070C0"/>
              </a:solidFill>
              <a:latin typeface="Arial" pitchFamily="34" charset="0"/>
              <a:cs typeface="Arial" pitchFamily="34" charset="0"/>
            </a:endParaRPr>
          </a:p>
          <a:p>
            <a:r>
              <a:rPr lang="en-GB" sz="1600" b="1" u="sng" dirty="0" smtClean="0">
                <a:solidFill>
                  <a:srgbClr val="0070C0"/>
                </a:solidFill>
                <a:latin typeface="Arial" pitchFamily="34" charset="0"/>
                <a:cs typeface="Arial" pitchFamily="34" charset="0"/>
              </a:rPr>
              <a:t>Support and communication</a:t>
            </a:r>
          </a:p>
          <a:p>
            <a:pPr marL="171450" indent="-171450">
              <a:buFont typeface="Arial" pitchFamily="34" charset="0"/>
              <a:buChar char="•"/>
            </a:pPr>
            <a:r>
              <a:rPr lang="en-GB" sz="1600" dirty="0" smtClean="0">
                <a:latin typeface="Arial" pitchFamily="34" charset="0"/>
                <a:cs typeface="Arial" pitchFamily="34" charset="0"/>
              </a:rPr>
              <a:t>Develop honesty and openness with the OT team and others</a:t>
            </a:r>
          </a:p>
          <a:p>
            <a:pPr marL="171450" indent="-171450">
              <a:buFont typeface="Arial" pitchFamily="34" charset="0"/>
              <a:buChar char="•"/>
            </a:pPr>
            <a:r>
              <a:rPr lang="en-GB" sz="1600" dirty="0" smtClean="0">
                <a:latin typeface="Arial" pitchFamily="34" charset="0"/>
                <a:cs typeface="Arial" pitchFamily="34" charset="0"/>
              </a:rPr>
              <a:t> Management support.</a:t>
            </a:r>
          </a:p>
          <a:p>
            <a:pPr marL="171450" indent="-171450">
              <a:buFont typeface="Arial" pitchFamily="34" charset="0"/>
              <a:buChar char="•"/>
            </a:pPr>
            <a:r>
              <a:rPr lang="en-GB" sz="1600" dirty="0" smtClean="0">
                <a:latin typeface="Arial" pitchFamily="34" charset="0"/>
                <a:cs typeface="Arial" pitchFamily="34" charset="0"/>
              </a:rPr>
              <a:t>Training for staff is important. In-service/external</a:t>
            </a:r>
          </a:p>
          <a:p>
            <a:pPr marL="171450" indent="-171450">
              <a:buFont typeface="Arial" pitchFamily="34" charset="0"/>
              <a:buChar char="•"/>
            </a:pPr>
            <a:r>
              <a:rPr lang="en-GB" sz="1600" dirty="0" smtClean="0">
                <a:latin typeface="Arial" pitchFamily="34" charset="0"/>
                <a:cs typeface="Arial" pitchFamily="34" charset="0"/>
              </a:rPr>
              <a:t>Respecting others professional domains/areas of experience</a:t>
            </a:r>
          </a:p>
          <a:p>
            <a:pPr marL="171450" indent="-171450">
              <a:buFont typeface="Arial" pitchFamily="34" charset="0"/>
              <a:buChar char="•"/>
            </a:pPr>
            <a:r>
              <a:rPr lang="en-GB" sz="1600" dirty="0" smtClean="0">
                <a:latin typeface="Arial" pitchFamily="34" charset="0"/>
                <a:cs typeface="Arial" pitchFamily="34" charset="0"/>
              </a:rPr>
              <a:t>Weekly focused meetings</a:t>
            </a:r>
          </a:p>
          <a:p>
            <a:pPr>
              <a:buFont typeface="Arial" pitchFamily="34" charset="0"/>
              <a:buChar char="•"/>
            </a:pPr>
            <a:endParaRPr lang="en-GB" sz="1600" dirty="0" smtClean="0">
              <a:latin typeface="Arial" pitchFamily="34" charset="0"/>
              <a:cs typeface="Arial" pitchFamily="34" charset="0"/>
            </a:endParaRPr>
          </a:p>
          <a:p>
            <a:pPr>
              <a:buFont typeface="Arial" pitchFamily="34" charset="0"/>
              <a:buChar char="•"/>
            </a:pPr>
            <a:endParaRPr lang="en-GB" sz="1600" dirty="0" smtClean="0">
              <a:latin typeface="Arial" pitchFamily="34" charset="0"/>
              <a:cs typeface="Arial" pitchFamily="34" charset="0"/>
            </a:endParaRPr>
          </a:p>
          <a:p>
            <a:endParaRPr lang="en-GB" sz="1600" dirty="0" smtClean="0">
              <a:latin typeface="Arial" pitchFamily="34" charset="0"/>
              <a:cs typeface="Arial" pitchFamily="34" charset="0"/>
            </a:endParaRPr>
          </a:p>
          <a:p>
            <a:endParaRPr lang="en-GB" sz="1600" dirty="0" smtClean="0">
              <a:latin typeface="Arial" pitchFamily="34" charset="0"/>
              <a:cs typeface="Arial" pitchFamily="34" charset="0"/>
            </a:endParaRPr>
          </a:p>
        </p:txBody>
      </p:sp>
    </p:spTree>
    <p:extLst>
      <p:ext uri="{BB962C8B-B14F-4D97-AF65-F5344CB8AC3E}">
        <p14:creationId xmlns:p14="http://schemas.microsoft.com/office/powerpoint/2010/main" val="6529807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124744"/>
            <a:ext cx="7560840" cy="3693319"/>
          </a:xfrm>
          <a:prstGeom prst="rect">
            <a:avLst/>
          </a:prstGeom>
        </p:spPr>
        <p:txBody>
          <a:bodyPr wrap="square">
            <a:spAutoFit/>
          </a:bodyPr>
          <a:lstStyle/>
          <a:p>
            <a:r>
              <a:rPr lang="en-GB" b="1" u="sng" dirty="0">
                <a:solidFill>
                  <a:srgbClr val="0070C0"/>
                </a:solidFill>
                <a:latin typeface="Arial" pitchFamily="34" charset="0"/>
                <a:cs typeface="Arial" pitchFamily="34" charset="0"/>
              </a:rPr>
              <a:t>Be </a:t>
            </a:r>
            <a:r>
              <a:rPr lang="en-GB" b="1" u="sng" dirty="0" smtClean="0">
                <a:solidFill>
                  <a:srgbClr val="0070C0"/>
                </a:solidFill>
                <a:latin typeface="Arial" pitchFamily="34" charset="0"/>
                <a:cs typeface="Arial" pitchFamily="34" charset="0"/>
              </a:rPr>
              <a:t>realistic</a:t>
            </a:r>
            <a:endParaRPr lang="en-GB" dirty="0">
              <a:latin typeface="Arial" pitchFamily="34" charset="0"/>
              <a:cs typeface="Arial" pitchFamily="34" charset="0"/>
            </a:endParaRPr>
          </a:p>
          <a:p>
            <a:r>
              <a:rPr lang="en-GB" dirty="0" smtClean="0">
                <a:latin typeface="Arial Black" pitchFamily="34" charset="0"/>
              </a:rPr>
              <a:t>.  </a:t>
            </a:r>
            <a:r>
              <a:rPr lang="en-GB" dirty="0" err="1" smtClean="0">
                <a:latin typeface="Arial" pitchFamily="34" charset="0"/>
                <a:cs typeface="Arial" pitchFamily="34" charset="0"/>
              </a:rPr>
              <a:t>Moca</a:t>
            </a:r>
            <a:r>
              <a:rPr lang="en-GB" dirty="0" smtClean="0">
                <a:latin typeface="Arial" pitchFamily="34" charset="0"/>
                <a:cs typeface="Arial" pitchFamily="34" charset="0"/>
              </a:rPr>
              <a:t> labour intensive </a:t>
            </a:r>
            <a:r>
              <a:rPr lang="en-GB" dirty="0">
                <a:latin typeface="Arial" pitchFamily="34" charset="0"/>
                <a:cs typeface="Arial" pitchFamily="34" charset="0"/>
              </a:rPr>
              <a:t>but </a:t>
            </a:r>
            <a:r>
              <a:rPr lang="en-GB" dirty="0" smtClean="0">
                <a:latin typeface="Arial" pitchFamily="34" charset="0"/>
                <a:cs typeface="Arial" pitchFamily="34" charset="0"/>
              </a:rPr>
              <a:t>produces </a:t>
            </a:r>
            <a:r>
              <a:rPr lang="en-GB" dirty="0">
                <a:latin typeface="Arial" pitchFamily="34" charset="0"/>
                <a:cs typeface="Arial" pitchFamily="34" charset="0"/>
              </a:rPr>
              <a:t>quality </a:t>
            </a:r>
            <a:r>
              <a:rPr lang="en-GB" dirty="0" smtClean="0">
                <a:latin typeface="Arial" pitchFamily="34" charset="0"/>
                <a:cs typeface="Arial" pitchFamily="34" charset="0"/>
              </a:rPr>
              <a:t>feedback</a:t>
            </a:r>
            <a:r>
              <a:rPr lang="en-GB" dirty="0">
                <a:latin typeface="Arial" pitchFamily="34" charset="0"/>
                <a:cs typeface="Arial" pitchFamily="34" charset="0"/>
              </a:rPr>
              <a:t>.</a:t>
            </a:r>
          </a:p>
          <a:p>
            <a:pPr marL="171450" indent="-171450">
              <a:buFont typeface="Arial" pitchFamily="34" charset="0"/>
              <a:buChar char="•"/>
            </a:pPr>
            <a:r>
              <a:rPr lang="en-GB" dirty="0">
                <a:latin typeface="Arial" pitchFamily="34" charset="0"/>
                <a:cs typeface="Arial" pitchFamily="34" charset="0"/>
              </a:rPr>
              <a:t>Structuring the service realistically (resources)</a:t>
            </a:r>
          </a:p>
          <a:p>
            <a:pPr marL="171450" indent="-171450">
              <a:buFont typeface="Arial" pitchFamily="34" charset="0"/>
              <a:buChar char="•"/>
            </a:pPr>
            <a:r>
              <a:rPr lang="en-GB" dirty="0">
                <a:latin typeface="Arial" pitchFamily="34" charset="0"/>
                <a:cs typeface="Arial" pitchFamily="34" charset="0"/>
              </a:rPr>
              <a:t>Starting with a small number of </a:t>
            </a:r>
            <a:r>
              <a:rPr lang="en-GB" dirty="0" smtClean="0">
                <a:latin typeface="Arial" pitchFamily="34" charset="0"/>
                <a:cs typeface="Arial" pitchFamily="34" charset="0"/>
              </a:rPr>
              <a:t>manageable </a:t>
            </a:r>
            <a:r>
              <a:rPr lang="en-GB" dirty="0">
                <a:latin typeface="Arial" pitchFamily="34" charset="0"/>
                <a:cs typeface="Arial" pitchFamily="34" charset="0"/>
              </a:rPr>
              <a:t>groups</a:t>
            </a:r>
          </a:p>
          <a:p>
            <a:pPr marL="171450" indent="-171450">
              <a:buFont typeface="Arial" pitchFamily="34" charset="0"/>
              <a:buChar char="•"/>
            </a:pPr>
            <a:r>
              <a:rPr lang="en-GB" dirty="0" err="1" smtClean="0">
                <a:latin typeface="Arial" pitchFamily="34" charset="0"/>
                <a:cs typeface="Arial" pitchFamily="34" charset="0"/>
              </a:rPr>
              <a:t>Kep</a:t>
            </a:r>
            <a:r>
              <a:rPr lang="en-GB" dirty="0" smtClean="0">
                <a:latin typeface="Arial" pitchFamily="34" charset="0"/>
                <a:cs typeface="Arial" pitchFamily="34" charset="0"/>
              </a:rPr>
              <a:t> patients aware of reasons for  doing tasks</a:t>
            </a:r>
          </a:p>
          <a:p>
            <a:pPr marL="171450" indent="-171450">
              <a:buFont typeface="Arial" pitchFamily="34" charset="0"/>
              <a:buChar char="•"/>
            </a:pPr>
            <a:endParaRPr lang="en-GB" dirty="0" smtClean="0">
              <a:latin typeface="Arial" pitchFamily="34" charset="0"/>
              <a:cs typeface="Arial" pitchFamily="34" charset="0"/>
            </a:endParaRPr>
          </a:p>
          <a:p>
            <a:pPr marL="171450" indent="-171450">
              <a:buFont typeface="Arial" pitchFamily="34" charset="0"/>
              <a:buChar char="•"/>
            </a:pPr>
            <a:endParaRPr lang="en-GB" dirty="0">
              <a:latin typeface="Arial" pitchFamily="34" charset="0"/>
              <a:cs typeface="Arial" pitchFamily="34" charset="0"/>
            </a:endParaRPr>
          </a:p>
          <a:p>
            <a:pPr marL="171450" indent="-171450"/>
            <a:r>
              <a:rPr lang="en-GB" b="1" u="sng" dirty="0" smtClean="0">
                <a:solidFill>
                  <a:schemeClr val="tx2"/>
                </a:solidFill>
                <a:latin typeface="Arial" pitchFamily="34" charset="0"/>
                <a:cs typeface="Arial" pitchFamily="34" charset="0"/>
              </a:rPr>
              <a:t>Keep a focus on therapy</a:t>
            </a:r>
            <a:endParaRPr lang="en-GB" b="1" u="sng" dirty="0">
              <a:solidFill>
                <a:schemeClr val="tx2"/>
              </a:solidFill>
              <a:latin typeface="Arial" pitchFamily="34" charset="0"/>
              <a:cs typeface="Arial" pitchFamily="34" charset="0"/>
            </a:endParaRPr>
          </a:p>
          <a:p>
            <a:pPr marL="171450" indent="-171450">
              <a:buFont typeface="Arial" pitchFamily="34" charset="0"/>
              <a:buChar char="•"/>
            </a:pPr>
            <a:r>
              <a:rPr lang="en-GB" dirty="0">
                <a:latin typeface="Arial" pitchFamily="34" charset="0"/>
                <a:cs typeface="Arial" pitchFamily="34" charset="0"/>
              </a:rPr>
              <a:t>MDT sessions increasingly focussed on </a:t>
            </a:r>
            <a:r>
              <a:rPr lang="en-GB" dirty="0" smtClean="0">
                <a:latin typeface="Arial" pitchFamily="34" charset="0"/>
                <a:cs typeface="Arial" pitchFamily="34" charset="0"/>
              </a:rPr>
              <a:t>need.</a:t>
            </a:r>
            <a:endParaRPr lang="en-GB" dirty="0">
              <a:latin typeface="Arial" pitchFamily="34" charset="0"/>
              <a:cs typeface="Arial" pitchFamily="34" charset="0"/>
            </a:endParaRPr>
          </a:p>
          <a:p>
            <a:pPr marL="171450" indent="-171450">
              <a:buFont typeface="Arial" pitchFamily="34" charset="0"/>
              <a:buChar char="•"/>
            </a:pPr>
            <a:r>
              <a:rPr lang="en-GB" dirty="0">
                <a:latin typeface="Arial" pitchFamily="34" charset="0"/>
                <a:cs typeface="Arial" pitchFamily="34" charset="0"/>
              </a:rPr>
              <a:t>Weekly </a:t>
            </a:r>
            <a:r>
              <a:rPr lang="en-GB" dirty="0" smtClean="0">
                <a:latin typeface="Arial" pitchFamily="34" charset="0"/>
                <a:cs typeface="Arial" pitchFamily="34" charset="0"/>
              </a:rPr>
              <a:t>CPD session.</a:t>
            </a:r>
            <a:endParaRPr lang="en-GB" dirty="0">
              <a:latin typeface="Arial" pitchFamily="34" charset="0"/>
              <a:cs typeface="Arial" pitchFamily="34" charset="0"/>
            </a:endParaRPr>
          </a:p>
          <a:p>
            <a:pPr marL="171450" indent="-171450">
              <a:buFont typeface="Arial" pitchFamily="34" charset="0"/>
              <a:buChar char="•"/>
            </a:pPr>
            <a:r>
              <a:rPr lang="en-GB" dirty="0">
                <a:latin typeface="Arial" pitchFamily="34" charset="0"/>
                <a:cs typeface="Arial" pitchFamily="34" charset="0"/>
              </a:rPr>
              <a:t>Therapeutic hand over meeting in the mornings.</a:t>
            </a:r>
          </a:p>
          <a:p>
            <a:pPr marL="171450" indent="-171450">
              <a:buFont typeface="Arial" pitchFamily="34" charset="0"/>
              <a:buChar char="•"/>
            </a:pPr>
            <a:r>
              <a:rPr lang="en-GB" dirty="0">
                <a:latin typeface="Arial" pitchFamily="34" charset="0"/>
                <a:cs typeface="Arial" pitchFamily="34" charset="0"/>
              </a:rPr>
              <a:t>Patient timetable increased to 8 week period.</a:t>
            </a:r>
          </a:p>
          <a:p>
            <a:pPr marL="171450" indent="-171450">
              <a:buFont typeface="Arial" pitchFamily="34" charset="0"/>
              <a:buChar char="•"/>
            </a:pPr>
            <a:r>
              <a:rPr lang="en-GB" dirty="0">
                <a:latin typeface="Arial" pitchFamily="34" charset="0"/>
                <a:cs typeface="Arial" pitchFamily="34" charset="0"/>
              </a:rPr>
              <a:t>MoCA activity boxes to be developed</a:t>
            </a:r>
            <a:r>
              <a:rPr lang="en-GB" dirty="0" smtClean="0">
                <a:latin typeface="Arial" pitchFamily="34" charset="0"/>
                <a:cs typeface="Arial" pitchFamily="34" charset="0"/>
              </a:rPr>
              <a:t>.</a:t>
            </a:r>
            <a:endParaRPr lang="en-GB" dirty="0">
              <a:latin typeface="Arial" pitchFamily="34" charset="0"/>
              <a:cs typeface="Arial" pitchFamily="34" charset="0"/>
            </a:endParaRPr>
          </a:p>
        </p:txBody>
      </p:sp>
    </p:spTree>
    <p:extLst>
      <p:ext uri="{BB962C8B-B14F-4D97-AF65-F5344CB8AC3E}">
        <p14:creationId xmlns:p14="http://schemas.microsoft.com/office/powerpoint/2010/main" val="5302015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76672"/>
            <a:ext cx="6768752" cy="4801314"/>
          </a:xfrm>
          <a:prstGeom prst="rect">
            <a:avLst/>
          </a:prstGeom>
        </p:spPr>
        <p:txBody>
          <a:bodyPr wrap="square">
            <a:spAutoFit/>
          </a:bodyPr>
          <a:lstStyle/>
          <a:p>
            <a:r>
              <a:rPr lang="en-GB" b="1" u="sng" dirty="0" smtClean="0">
                <a:solidFill>
                  <a:srgbClr val="0070C0"/>
                </a:solidFill>
                <a:latin typeface="Arial Black" pitchFamily="34" charset="0"/>
              </a:rPr>
              <a:t>Moving forward</a:t>
            </a:r>
          </a:p>
          <a:p>
            <a:pPr marL="171450" indent="-171450">
              <a:buFont typeface="Arial" pitchFamily="34" charset="0"/>
              <a:buChar char="•"/>
            </a:pPr>
            <a:r>
              <a:rPr lang="en-GB" dirty="0" smtClean="0">
                <a:latin typeface="Arial" pitchFamily="34" charset="0"/>
                <a:cs typeface="Arial" pitchFamily="34" charset="0"/>
              </a:rPr>
              <a:t>Group sessions to reviewed every </a:t>
            </a:r>
            <a:r>
              <a:rPr lang="en-GB" dirty="0">
                <a:latin typeface="Arial" pitchFamily="34" charset="0"/>
                <a:cs typeface="Arial" pitchFamily="34" charset="0"/>
              </a:rPr>
              <a:t>8</a:t>
            </a:r>
            <a:r>
              <a:rPr lang="en-GB" dirty="0" smtClean="0">
                <a:latin typeface="Arial" pitchFamily="34" charset="0"/>
                <a:cs typeface="Arial" pitchFamily="34" charset="0"/>
              </a:rPr>
              <a:t> weeks.</a:t>
            </a:r>
          </a:p>
          <a:p>
            <a:pPr marL="171450" indent="-171450">
              <a:buFont typeface="Arial" pitchFamily="34" charset="0"/>
              <a:buChar char="•"/>
            </a:pPr>
            <a:r>
              <a:rPr lang="en-GB" dirty="0" smtClean="0">
                <a:latin typeface="Arial" pitchFamily="34" charset="0"/>
                <a:cs typeface="Arial" pitchFamily="34" charset="0"/>
              </a:rPr>
              <a:t>OTs increasing patient contact alongside technical instructors both jointly running groups and teaching ward staff how to implement activity using MoCA (vdt Model of creative Ability) principles.</a:t>
            </a:r>
          </a:p>
          <a:p>
            <a:pPr marL="171450" indent="-171450">
              <a:buFont typeface="Arial" pitchFamily="34" charset="0"/>
              <a:buChar char="•"/>
            </a:pPr>
            <a:r>
              <a:rPr lang="en-GB" dirty="0" smtClean="0">
                <a:latin typeface="Arial" pitchFamily="34" charset="0"/>
                <a:cs typeface="Arial" pitchFamily="34" charset="0"/>
              </a:rPr>
              <a:t>Weekly patient reviews with OTs, Tis and tutor </a:t>
            </a:r>
          </a:p>
          <a:p>
            <a:pPr marL="171450" indent="-171450">
              <a:buFont typeface="Arial" pitchFamily="34" charset="0"/>
              <a:buChar char="•"/>
            </a:pPr>
            <a:r>
              <a:rPr lang="en-GB" dirty="0" smtClean="0">
                <a:latin typeface="Arial" pitchFamily="34" charset="0"/>
                <a:cs typeface="Arial" pitchFamily="34" charset="0"/>
              </a:rPr>
              <a:t>Weekly MoCA meeting.</a:t>
            </a:r>
          </a:p>
          <a:p>
            <a:pPr marL="171450" indent="-171450">
              <a:buFont typeface="Arial" pitchFamily="34" charset="0"/>
              <a:buChar char="•"/>
            </a:pPr>
            <a:r>
              <a:rPr lang="en-GB" dirty="0" smtClean="0">
                <a:latin typeface="Arial" pitchFamily="34" charset="0"/>
                <a:cs typeface="Arial" pitchFamily="34" charset="0"/>
              </a:rPr>
              <a:t>OT assessment and outcome tools in place within an assessment file.</a:t>
            </a:r>
          </a:p>
          <a:p>
            <a:pPr marL="171450" indent="-171450">
              <a:buFont typeface="Arial" pitchFamily="34" charset="0"/>
              <a:buChar char="•"/>
            </a:pPr>
            <a:r>
              <a:rPr lang="en-GB" dirty="0" smtClean="0">
                <a:latin typeface="Arial" pitchFamily="34" charset="0"/>
                <a:cs typeface="Arial" pitchFamily="34" charset="0"/>
              </a:rPr>
              <a:t>Patients provided with personal portfolios.</a:t>
            </a:r>
          </a:p>
          <a:p>
            <a:pPr marL="171450" indent="-171450">
              <a:buFont typeface="Arial" pitchFamily="34" charset="0"/>
              <a:buChar char="•"/>
            </a:pPr>
            <a:r>
              <a:rPr lang="en-GB" dirty="0" smtClean="0">
                <a:latin typeface="Arial" pitchFamily="34" charset="0"/>
                <a:cs typeface="Arial" pitchFamily="34" charset="0"/>
              </a:rPr>
              <a:t>MDT sessions increasingly focussed on need</a:t>
            </a:r>
          </a:p>
          <a:p>
            <a:pPr marL="171450" indent="-171450">
              <a:buFont typeface="Arial" pitchFamily="34" charset="0"/>
              <a:buChar char="•"/>
            </a:pPr>
            <a:r>
              <a:rPr lang="en-GB" dirty="0" smtClean="0">
                <a:latin typeface="Arial" pitchFamily="34" charset="0"/>
                <a:cs typeface="Arial" pitchFamily="34" charset="0"/>
              </a:rPr>
              <a:t>OT pathway in place</a:t>
            </a:r>
          </a:p>
          <a:p>
            <a:pPr marL="171450" indent="-171450">
              <a:buFont typeface="Arial" pitchFamily="34" charset="0"/>
              <a:buChar char="•"/>
            </a:pPr>
            <a:r>
              <a:rPr lang="en-GB" dirty="0" smtClean="0">
                <a:latin typeface="Arial" pitchFamily="34" charset="0"/>
                <a:cs typeface="Arial" pitchFamily="34" charset="0"/>
              </a:rPr>
              <a:t>Therapeutic hand over meeting in the mornings..</a:t>
            </a:r>
          </a:p>
          <a:p>
            <a:pPr marL="171450" indent="-171450">
              <a:buFont typeface="Arial" pitchFamily="34" charset="0"/>
              <a:buChar char="•"/>
            </a:pPr>
            <a:r>
              <a:rPr lang="en-GB" dirty="0" smtClean="0">
                <a:latin typeface="Arial" pitchFamily="34" charset="0"/>
                <a:cs typeface="Arial" pitchFamily="34" charset="0"/>
              </a:rPr>
              <a:t>MoCA activity boxes to be developed.</a:t>
            </a:r>
          </a:p>
          <a:p>
            <a:pPr marL="171450" indent="-171450">
              <a:buFont typeface="Arial" pitchFamily="34" charset="0"/>
              <a:buChar char="•"/>
            </a:pPr>
            <a:r>
              <a:rPr lang="en-GB" dirty="0" smtClean="0">
                <a:latin typeface="Arial" pitchFamily="34" charset="0"/>
                <a:cs typeface="Arial" pitchFamily="34" charset="0"/>
              </a:rPr>
              <a:t>Joint work with other services externally/internally </a:t>
            </a:r>
          </a:p>
          <a:p>
            <a:pPr marL="171450" indent="-171450">
              <a:buFont typeface="Arial" pitchFamily="34" charset="0"/>
              <a:buChar char="•"/>
            </a:pPr>
            <a:endParaRPr lang="en-GB" dirty="0" smtClean="0">
              <a:latin typeface="Arial" pitchFamily="34" charset="0"/>
              <a:cs typeface="Arial" pitchFamily="34" charset="0"/>
            </a:endParaRPr>
          </a:p>
        </p:txBody>
      </p:sp>
    </p:spTree>
    <p:extLst>
      <p:ext uri="{BB962C8B-B14F-4D97-AF65-F5344CB8AC3E}">
        <p14:creationId xmlns:p14="http://schemas.microsoft.com/office/powerpoint/2010/main" val="319369741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331</TotalTime>
  <Words>498</Words>
  <Application>Microsoft Macintosh PowerPoint</Application>
  <PresentationFormat>On-screen Show (4:3)</PresentationFormat>
  <Paragraphs>99</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Technic</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OT introduced to Ashley house in 2009 Model of Human Occupation and Canadian Model of Occupational Performance introduced Company OT Assessment tools in place: MoHoST and OTTIS.   Issues Assessments identified occupational functioning but lacked focus on occupational areas i.e. productivity, self-care, free-time and social. Inconsistent planning and reviewing of intervention Focus on attendance and activity rather than therapy Groups mainly provided onsite by technical instructors with some involvement from OT Sessions sometimes affected due to resource and communication issues</dc:title>
  <dc:creator>Davies,  Graham</dc:creator>
  <cp:lastModifiedBy>wendy sherwood</cp:lastModifiedBy>
  <cp:revision>35</cp:revision>
  <dcterms:created xsi:type="dcterms:W3CDTF">2013-06-11T13:04:12Z</dcterms:created>
  <dcterms:modified xsi:type="dcterms:W3CDTF">2013-06-26T09:14:51Z</dcterms:modified>
</cp:coreProperties>
</file>