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82" r:id="rId3"/>
  </p:sldMasterIdLst>
  <p:notesMasterIdLst>
    <p:notesMasterId r:id="rId27"/>
  </p:notesMasterIdLst>
  <p:handoutMasterIdLst>
    <p:handoutMasterId r:id="rId28"/>
  </p:handoutMasterIdLst>
  <p:sldIdLst>
    <p:sldId id="316" r:id="rId4"/>
    <p:sldId id="329" r:id="rId5"/>
    <p:sldId id="356" r:id="rId6"/>
    <p:sldId id="358" r:id="rId7"/>
    <p:sldId id="263" r:id="rId8"/>
    <p:sldId id="360" r:id="rId9"/>
    <p:sldId id="310" r:id="rId10"/>
    <p:sldId id="343" r:id="rId11"/>
    <p:sldId id="359" r:id="rId12"/>
    <p:sldId id="353" r:id="rId13"/>
    <p:sldId id="363" r:id="rId14"/>
    <p:sldId id="294" r:id="rId15"/>
    <p:sldId id="364" r:id="rId16"/>
    <p:sldId id="366" r:id="rId17"/>
    <p:sldId id="354" r:id="rId18"/>
    <p:sldId id="365" r:id="rId19"/>
    <p:sldId id="339" r:id="rId20"/>
    <p:sldId id="342" r:id="rId21"/>
    <p:sldId id="355" r:id="rId22"/>
    <p:sldId id="352" r:id="rId23"/>
    <p:sldId id="362" r:id="rId24"/>
    <p:sldId id="351" r:id="rId25"/>
    <p:sldId id="361" r:id="rId2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92D050"/>
    <a:srgbClr val="99FF66"/>
    <a:srgbClr val="FFCC99"/>
    <a:srgbClr val="A43CE4"/>
    <a:srgbClr val="CC99FF"/>
    <a:srgbClr val="00CCFF"/>
    <a:srgbClr val="66FFFF"/>
    <a:srgbClr val="FF9900"/>
    <a:srgbClr val="A44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46" autoAdjust="0"/>
    <p:restoredTop sz="94660"/>
  </p:normalViewPr>
  <p:slideViewPr>
    <p:cSldViewPr>
      <p:cViewPr>
        <p:scale>
          <a:sx n="100" d="100"/>
          <a:sy n="100" d="100"/>
        </p:scale>
        <p:origin x="-384" y="-162"/>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28CC098-050B-4B57-8A44-BF1E1B598971}" type="datetimeFigureOut">
              <a:rPr lang="en-GB" smtClean="0"/>
              <a:pPr/>
              <a:t>30/01/2013</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D9A4F06-0B1C-4B24-91C4-8E277075312E}" type="slidenum">
              <a:rPr lang="en-GB" smtClean="0"/>
              <a:pPr/>
              <a:t>‹#›</a:t>
            </a:fld>
            <a:endParaRPr lang="en-GB"/>
          </a:p>
        </p:txBody>
      </p:sp>
    </p:spTree>
    <p:extLst>
      <p:ext uri="{BB962C8B-B14F-4D97-AF65-F5344CB8AC3E}">
        <p14:creationId xmlns:p14="http://schemas.microsoft.com/office/powerpoint/2010/main" val="2152158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2A6727A-308B-44F4-9FEB-56797CFD7D34}" type="datetimeFigureOut">
              <a:rPr lang="en-US" smtClean="0"/>
              <a:pPr/>
              <a:t>1/30/2013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A00248C-B380-4677-A56E-9AA75D52783E}" type="slidenum">
              <a:rPr lang="en-GB" smtClean="0"/>
              <a:pPr/>
              <a:t>‹#›</a:t>
            </a:fld>
            <a:endParaRPr lang="en-GB"/>
          </a:p>
        </p:txBody>
      </p:sp>
    </p:spTree>
    <p:extLst>
      <p:ext uri="{BB962C8B-B14F-4D97-AF65-F5344CB8AC3E}">
        <p14:creationId xmlns:p14="http://schemas.microsoft.com/office/powerpoint/2010/main" val="1690275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0248C-B380-4677-A56E-9AA75D52783E}" type="slidenum">
              <a:rPr lang="en-GB" smtClean="0"/>
              <a:pPr/>
              <a:t>1</a:t>
            </a:fld>
            <a:endParaRPr lang="en-GB"/>
          </a:p>
        </p:txBody>
      </p:sp>
    </p:spTree>
    <p:extLst>
      <p:ext uri="{BB962C8B-B14F-4D97-AF65-F5344CB8AC3E}">
        <p14:creationId xmlns:p14="http://schemas.microsoft.com/office/powerpoint/2010/main" val="2011717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smtClean="0">
                <a:latin typeface="Arial" charset="0"/>
                <a:cs typeface="Arial" charset="0"/>
              </a:rPr>
              <a:t>= treatment principles</a:t>
            </a:r>
            <a:endParaRPr lang="en-US" dirty="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Students identify activities – 5 minutes</a:t>
            </a:r>
            <a:endParaRPr lang="en-GB" dirty="0"/>
          </a:p>
        </p:txBody>
      </p:sp>
      <p:sp>
        <p:nvSpPr>
          <p:cNvPr id="4" name="Slide Number Placeholder 3"/>
          <p:cNvSpPr>
            <a:spLocks noGrp="1"/>
          </p:cNvSpPr>
          <p:nvPr>
            <p:ph type="sldNum" sz="quarter" idx="10"/>
          </p:nvPr>
        </p:nvSpPr>
        <p:spPr/>
        <p:txBody>
          <a:bodyPr/>
          <a:lstStyle/>
          <a:p>
            <a:fld id="{5A00248C-B380-4677-A56E-9AA75D52783E}" type="slidenum">
              <a:rPr lang="en-GB" smtClean="0"/>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Students identify activities – 5 minutes</a:t>
            </a:r>
            <a:endParaRPr lang="en-GB" dirty="0"/>
          </a:p>
        </p:txBody>
      </p:sp>
      <p:sp>
        <p:nvSpPr>
          <p:cNvPr id="4" name="Slide Number Placeholder 3"/>
          <p:cNvSpPr>
            <a:spLocks noGrp="1"/>
          </p:cNvSpPr>
          <p:nvPr>
            <p:ph type="sldNum" sz="quarter" idx="10"/>
          </p:nvPr>
        </p:nvSpPr>
        <p:spPr/>
        <p:txBody>
          <a:bodyPr/>
          <a:lstStyle/>
          <a:p>
            <a:fld id="{5A00248C-B380-4677-A56E-9AA75D52783E}" type="slidenum">
              <a:rPr lang="en-GB" smtClean="0"/>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Students identify activities – 5 minutes</a:t>
            </a:r>
            <a:endParaRPr lang="en-GB" dirty="0"/>
          </a:p>
        </p:txBody>
      </p:sp>
      <p:sp>
        <p:nvSpPr>
          <p:cNvPr id="4" name="Slide Number Placeholder 3"/>
          <p:cNvSpPr>
            <a:spLocks noGrp="1"/>
          </p:cNvSpPr>
          <p:nvPr>
            <p:ph type="sldNum" sz="quarter" idx="10"/>
          </p:nvPr>
        </p:nvSpPr>
        <p:spPr/>
        <p:txBody>
          <a:bodyPr/>
          <a:lstStyle/>
          <a:p>
            <a:fld id="{5A00248C-B380-4677-A56E-9AA75D52783E}" type="slidenum">
              <a:rPr lang="en-GB" smtClean="0">
                <a:solidFill>
                  <a:prstClr val="black"/>
                </a:solidFill>
              </a:rPr>
              <a:pPr/>
              <a:t>14</a:t>
            </a:fld>
            <a:endParaRPr lang="en-GB">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5700" cy="3724275"/>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F89F47C-0B08-49EE-9EE9-B0570BDBEDF7}" type="slidenum">
              <a:rPr lang="en-GB" smtClean="0"/>
              <a:pPr/>
              <a:t>15</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Students identify activities – 5 minutes</a:t>
            </a:r>
            <a:endParaRPr lang="en-GB" dirty="0"/>
          </a:p>
        </p:txBody>
      </p:sp>
      <p:sp>
        <p:nvSpPr>
          <p:cNvPr id="4" name="Slide Number Placeholder 3"/>
          <p:cNvSpPr>
            <a:spLocks noGrp="1"/>
          </p:cNvSpPr>
          <p:nvPr>
            <p:ph type="sldNum" sz="quarter" idx="10"/>
          </p:nvPr>
        </p:nvSpPr>
        <p:spPr/>
        <p:txBody>
          <a:bodyPr/>
          <a:lstStyle/>
          <a:p>
            <a:fld id="{5A00248C-B380-4677-A56E-9AA75D52783E}" type="slidenum">
              <a:rPr lang="en-GB" smtClean="0"/>
              <a:pPr/>
              <a:t>16</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F9438CC5-07BB-4744-A76E-4D17423ED7E8}" type="slidenum">
              <a:rPr lang="en-GB" smtClean="0">
                <a:latin typeface="Arial" charset="0"/>
                <a:cs typeface="Arial" charset="0"/>
              </a:rPr>
              <a:pPr/>
              <a:t>17</a:t>
            </a:fld>
            <a:endParaRPr lang="en-GB" smtClean="0">
              <a:latin typeface="Arial" charset="0"/>
              <a:cs typeface="Arial" charset="0"/>
            </a:endParaRPr>
          </a:p>
        </p:txBody>
      </p:sp>
      <p:sp>
        <p:nvSpPr>
          <p:cNvPr id="109571" name="Rectangle 2"/>
          <p:cNvSpPr>
            <a:spLocks noGrp="1" noRot="1" noChangeAspect="1" noChangeArrowheads="1" noTextEdit="1"/>
          </p:cNvSpPr>
          <p:nvPr>
            <p:ph type="sldImg"/>
          </p:nvPr>
        </p:nvSpPr>
        <p:spPr>
          <a:xfrm>
            <a:off x="917575" y="744538"/>
            <a:ext cx="4962525" cy="3722687"/>
          </a:xfrm>
          <a:ln/>
        </p:spPr>
      </p:sp>
      <p:sp>
        <p:nvSpPr>
          <p:cNvPr id="109572" name="Rectangle 3"/>
          <p:cNvSpPr>
            <a:spLocks noGrp="1" noChangeArrowheads="1"/>
          </p:cNvSpPr>
          <p:nvPr>
            <p:ph type="body" idx="1"/>
          </p:nvPr>
        </p:nvSpPr>
        <p:spPr>
          <a:noFill/>
          <a:ln/>
        </p:spPr>
        <p:txBody>
          <a:bodyPr/>
          <a:lstStyle/>
          <a:p>
            <a:pPr eaLnBrk="1" hangingPunct="1"/>
            <a:r>
              <a:rPr lang="en-GB" dirty="0" smtClean="0">
                <a:latin typeface="Arial" charset="0"/>
                <a:cs typeface="Arial" charset="0"/>
              </a:rPr>
              <a:t>I don’t know of any other model that does this.  Understanding the needs and skills in levels, and selecting activity for therapy accordingly is reflected in the changes made to OT programmes and ward service provision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A00248C-B380-4677-A56E-9AA75D52783E}" type="slidenum">
              <a:rPr lang="en-GB" smtClean="0"/>
              <a:pPr/>
              <a:t>18</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p:spPr>
      </p:sp>
      <p:sp>
        <p:nvSpPr>
          <p:cNvPr id="158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158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0115F20-8598-40D9-A64E-33C46F2BCB6F}" type="slidenum">
              <a:rPr lang="en-GB" smtClean="0"/>
              <a:pPr fontAlgn="base">
                <a:spcBef>
                  <a:spcPct val="0"/>
                </a:spcBef>
                <a:spcAft>
                  <a:spcPct val="0"/>
                </a:spcAft>
                <a:defRPr/>
              </a:pPr>
              <a:t>20</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00248C-B380-4677-A56E-9AA75D52783E}" type="slidenum">
              <a:rPr lang="en-GB" smtClean="0"/>
              <a:pPr/>
              <a:t>21</a:t>
            </a:fld>
            <a:endParaRPr lang="en-GB"/>
          </a:p>
        </p:txBody>
      </p:sp>
    </p:spTree>
    <p:extLst>
      <p:ext uri="{BB962C8B-B14F-4D97-AF65-F5344CB8AC3E}">
        <p14:creationId xmlns:p14="http://schemas.microsoft.com/office/powerpoint/2010/main" val="201171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p:spPr>
        <p:txBody>
          <a:bodyPr/>
          <a:lstStyle/>
          <a:p>
            <a:pPr eaLnBrk="1" hangingPunct="1"/>
            <a:endParaRPr lang="en-US" dirty="0" smtClean="0">
              <a:latin typeface="Arial" charset="0"/>
              <a:cs typeface="Arial" charset="0"/>
            </a:endParaRPr>
          </a:p>
        </p:txBody>
      </p:sp>
      <p:sp>
        <p:nvSpPr>
          <p:cNvPr id="80899" name="Slide Number Placeholder 3"/>
          <p:cNvSpPr>
            <a:spLocks noGrp="1"/>
          </p:cNvSpPr>
          <p:nvPr>
            <p:ph type="sldNum" sz="quarter" idx="5"/>
          </p:nvPr>
        </p:nvSpPr>
        <p:spPr>
          <a:noFill/>
        </p:spPr>
        <p:txBody>
          <a:bodyPr/>
          <a:lstStyle/>
          <a:p>
            <a:fld id="{74F413ED-3A3F-4433-BDCD-1E05D08A2D7A}" type="slidenum">
              <a:rPr lang="en-GB" smtClean="0">
                <a:solidFill>
                  <a:prstClr val="black"/>
                </a:solidFill>
                <a:latin typeface="Arial" charset="0"/>
                <a:cs typeface="Arial" charset="0"/>
              </a:rPr>
              <a:pPr/>
              <a:t>2</a:t>
            </a:fld>
            <a:endParaRPr lang="en-GB" smtClean="0">
              <a:solidFill>
                <a:prstClr val="black"/>
              </a:solidFill>
              <a:latin typeface="Arial" charset="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5700" cy="3724275"/>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F89F47C-0B08-49EE-9EE9-B0570BDBEDF7}" type="slidenum">
              <a:rPr lang="en-GB" smtClean="0"/>
              <a:pPr/>
              <a:t>22</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US" dirty="0" smtClean="0">
                <a:latin typeface="Arial" charset="0"/>
                <a:cs typeface="Arial" charset="0"/>
              </a:rPr>
              <a:t>What does it take to create something? Motivation and ability / action</a:t>
            </a:r>
            <a:endParaRPr lang="en-US" dirty="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Do you talk about levels????</a:t>
            </a:r>
          </a:p>
          <a:p>
            <a:r>
              <a:rPr lang="en-GB" dirty="0" smtClean="0"/>
              <a:t>Pool Activity levels – Claudia Allen</a:t>
            </a:r>
          </a:p>
          <a:p>
            <a:r>
              <a:rPr lang="en-GB" dirty="0" smtClean="0"/>
              <a:t>MOHO – not levels, but scores – FAIR</a:t>
            </a:r>
          </a:p>
          <a:p>
            <a:endParaRPr lang="en-GB" dirty="0" smtClean="0"/>
          </a:p>
          <a:p>
            <a:r>
              <a:rPr lang="en-GB" dirty="0" smtClean="0"/>
              <a:t>What is a person motivated for?</a:t>
            </a:r>
          </a:p>
          <a:p>
            <a:r>
              <a:rPr lang="en-GB" dirty="0" smtClean="0"/>
              <a:t>How do you know?</a:t>
            </a:r>
          </a:p>
          <a:p>
            <a:r>
              <a:rPr lang="en-GB" dirty="0" smtClean="0"/>
              <a:t>What do you do?</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5A00248C-B380-4677-A56E-9AA75D52783E}"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GB" sz="1200" dirty="0" smtClean="0"/>
              <a:t>The </a:t>
            </a:r>
            <a:r>
              <a:rPr lang="en-GB" sz="1200" i="1" dirty="0" smtClean="0"/>
              <a:t>way</a:t>
            </a:r>
            <a:r>
              <a:rPr lang="en-GB" sz="1200" dirty="0" smtClean="0"/>
              <a:t> that the person responds, participates and creates a product is what identifies the person</a:t>
            </a:r>
            <a:r>
              <a:rPr lang="ja-JP" altLang="en-GB" sz="1200" dirty="0" smtClean="0"/>
              <a:t>’</a:t>
            </a:r>
            <a:r>
              <a:rPr lang="en-GB" altLang="ja-JP" sz="1200" dirty="0" smtClean="0"/>
              <a:t>s level of creative ability. </a:t>
            </a:r>
            <a:endParaRPr lang="en-US" dirty="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What activity?</a:t>
            </a:r>
            <a:endParaRPr lang="en-GB" dirty="0"/>
          </a:p>
        </p:txBody>
      </p:sp>
      <p:sp>
        <p:nvSpPr>
          <p:cNvPr id="4" name="Slide Number Placeholder 3"/>
          <p:cNvSpPr>
            <a:spLocks noGrp="1"/>
          </p:cNvSpPr>
          <p:nvPr>
            <p:ph type="sldNum" sz="quarter" idx="10"/>
          </p:nvPr>
        </p:nvSpPr>
        <p:spPr/>
        <p:txBody>
          <a:bodyPr/>
          <a:lstStyle/>
          <a:p>
            <a:fld id="{5A00248C-B380-4677-A56E-9AA75D52783E}"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smtClean="0">
                <a:ea typeface="ＭＳ Ｐゴシック" charset="-128"/>
              </a:rPr>
              <a:t>OTAs lead on this.</a:t>
            </a:r>
          </a:p>
        </p:txBody>
      </p:sp>
      <p:sp>
        <p:nvSpPr>
          <p:cNvPr id="44036" name="Slide Number Placeholder 3"/>
          <p:cNvSpPr>
            <a:spLocks noGrp="1"/>
          </p:cNvSpPr>
          <p:nvPr>
            <p:ph type="sldNum" sz="quarter" idx="5"/>
          </p:nvPr>
        </p:nvSpPr>
        <p:spPr>
          <a:noFill/>
        </p:spPr>
        <p:txBody>
          <a:bodyPr/>
          <a:lstStyle/>
          <a:p>
            <a:fld id="{3912DF3D-B5B8-47BE-ACD0-BC9CCC8FC012}" type="slidenum">
              <a:rPr lang="en-GB" smtClean="0"/>
              <a:pPr/>
              <a:t>8</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81403BD-55AE-41F3-929A-CE39599AD42F}"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F9BAD15-6BA7-447A-9D67-E984768725B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A87E4758-D413-4536-9B5D-DFE629D57022}" type="slidenum">
              <a:rPr lang="fr-FR"/>
              <a:pPr>
                <a:defRPr/>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98461BB-8908-4D29-82BB-9A9DB35D5286}"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490F17C-1981-48FB-BA35-29D029786522}" type="datetimeFigureOut">
              <a:rPr lang="en-US"/>
              <a:pPr>
                <a:defRPr/>
              </a:pPr>
              <a:t>1/30/2013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8E68487-B465-4D6F-9146-9C5DE5D3EC09}"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1403BD-55AE-41F3-929A-CE39599AD42F}" type="slidenum">
              <a:rPr lang="en-GB">
                <a:solidFill>
                  <a:srgbClr val="000000"/>
                </a:solidFill>
              </a:rPr>
              <a:pPr>
                <a:defRPr/>
              </a:pPr>
              <a:t>‹#›</a:t>
            </a:fld>
            <a:endParaRPr lang="en-GB">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defRPr>
                <a:ea typeface="ＭＳ Ｐゴシック" charset="0"/>
              </a:defRPr>
            </a:lvl1pPr>
          </a:lstStyle>
          <a:p>
            <a:pPr>
              <a:defRPr/>
            </a:pPr>
            <a:endParaRPr lang="en-GB"/>
          </a:p>
        </p:txBody>
      </p:sp>
      <p:sp>
        <p:nvSpPr>
          <p:cNvPr id="5" name="Rectangle 5"/>
          <p:cNvSpPr>
            <a:spLocks noGrp="1" noChangeArrowheads="1"/>
          </p:cNvSpPr>
          <p:nvPr>
            <p:ph type="ftr" sz="quarter" idx="11"/>
          </p:nvPr>
        </p:nvSpPr>
        <p:spPr/>
        <p:txBody>
          <a:bodyPr/>
          <a:lstStyle>
            <a:lvl1pPr>
              <a:defRPr>
                <a:ea typeface="ＭＳ Ｐゴシック" charset="0"/>
              </a:defRPr>
            </a:lvl1pPr>
          </a:lstStyle>
          <a:p>
            <a:pPr>
              <a:defRPr/>
            </a:pPr>
            <a:endParaRPr lang="en-GB"/>
          </a:p>
        </p:txBody>
      </p:sp>
      <p:sp>
        <p:nvSpPr>
          <p:cNvPr id="6" name="Rectangle 6"/>
          <p:cNvSpPr>
            <a:spLocks noGrp="1" noChangeArrowheads="1"/>
          </p:cNvSpPr>
          <p:nvPr>
            <p:ph type="sldNum" sz="quarter" idx="12"/>
          </p:nvPr>
        </p:nvSpPr>
        <p:spPr/>
        <p:txBody>
          <a:bodyPr/>
          <a:lstStyle>
            <a:lvl1pPr>
              <a:defRPr/>
            </a:lvl1pPr>
          </a:lstStyle>
          <a:p>
            <a:fld id="{90C324DF-D3D5-374D-99CE-83EE6CEEDF14}" type="slidenum">
              <a:rPr lang="en-GB"/>
              <a:pPr/>
              <a:t>‹#›</a:t>
            </a:fld>
            <a:endParaRPr lang="en-GB"/>
          </a:p>
        </p:txBody>
      </p:sp>
    </p:spTree>
    <p:extLst>
      <p:ext uri="{BB962C8B-B14F-4D97-AF65-F5344CB8AC3E}">
        <p14:creationId xmlns:p14="http://schemas.microsoft.com/office/powerpoint/2010/main" val="3361328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3DB20D65-36D2-41CD-A5DF-E2FEAC6BC9FC}"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7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658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fr-FR"/>
          </a:p>
        </p:txBody>
      </p:sp>
      <p:sp>
        <p:nvSpPr>
          <p:cNvPr id="1658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fr-FR"/>
          </a:p>
        </p:txBody>
      </p:sp>
      <p:sp>
        <p:nvSpPr>
          <p:cNvPr id="1658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F2044430-1EEA-4831-BDA2-3E234F18350E}"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67" r:id="rId1"/>
    <p:sldLayoutId id="2147483671" r:id="rId2"/>
    <p:sldLayoutId id="2147483687" r:id="rId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3DB20D65-36D2-41CD-A5DF-E2FEAC6BC9FC}" type="slidenum">
              <a:rPr lang="en-GB">
                <a:solidFill>
                  <a:srgbClr val="000000"/>
                </a:solidFill>
              </a:rPr>
              <a:pPr>
                <a:defRPr/>
              </a:pPr>
              <a:t>‹#›</a:t>
            </a:fld>
            <a:endParaRPr lang="en-GB">
              <a:solidFill>
                <a:srgbClr val="000000"/>
              </a:solidFill>
            </a:endParaRPr>
          </a:p>
        </p:txBody>
      </p:sp>
    </p:spTree>
  </p:cSld>
  <p:clrMap bg1="lt1" tx1="dk1" bg2="lt2" tx2="dk2" accent1="accent1" accent2="accent2" accent3="accent3" accent4="accent4" accent5="accent5" accent6="accent6" hlink="hlink" folHlink="folHlink"/>
  <p:sldLayoutIdLst>
    <p:sldLayoutId id="2147483683" r:id="rId1"/>
    <p:sldLayoutId id="2147483688"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www.vdtmocaf-uk.com" TargetMode="External"/><Relationship Id="rId7" Type="http://schemas.openxmlformats.org/officeDocument/2006/relationships/hyperlink" Target="mailto:wendy@ican-uk.co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www.ican-uk.com" TargetMode="External"/><Relationship Id="rId11" Type="http://schemas.openxmlformats.org/officeDocument/2006/relationships/image" Target="../media/image3.jpeg"/><Relationship Id="rId5" Type="http://schemas.openxmlformats.org/officeDocument/2006/relationships/hyperlink" Target="http://www.ican-uk.com/" TargetMode="External"/><Relationship Id="rId10" Type="http://schemas.openxmlformats.org/officeDocument/2006/relationships/hyperlink" Target="http://www.modelofcreativeability.com/" TargetMode="External"/><Relationship Id="rId4" Type="http://schemas.openxmlformats.org/officeDocument/2006/relationships/hyperlink" Target="mailto:wendysherwood@vdtmocaf-uk.com" TargetMode="Externa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0.jpeg"/><Relationship Id="rId7" Type="http://schemas.openxmlformats.org/officeDocument/2006/relationships/image" Target="../media/image25.w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28.jpeg"/><Relationship Id="rId5" Type="http://schemas.openxmlformats.org/officeDocument/2006/relationships/image" Target="../media/image24.jpeg"/><Relationship Id="rId10" Type="http://schemas.openxmlformats.org/officeDocument/2006/relationships/hyperlink" Target="http://www.amazon.co.uk/Urban-Spa-Exfoliating-Body-Sponge/dp/B00159HLVQ/ref=sr_1_5?ie=UTF8&amp;qid=1289916548&amp;sr=8-5" TargetMode="External"/><Relationship Id="rId4" Type="http://schemas.openxmlformats.org/officeDocument/2006/relationships/image" Target="../media/image23.jpeg"/><Relationship Id="rId9"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hyperlink" Target="http://www.modelofcreativeability.com/" TargetMode="Externa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hyperlink" Target="http://www.vdtmocaf-uk.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www.modelofcreativeability.com/" TargetMode="Externa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www.vdtmocaf-uk.com" TargetMode="External"/><Relationship Id="rId7" Type="http://schemas.openxmlformats.org/officeDocument/2006/relationships/hyperlink" Target="mailto:wendy@ican-uk.com"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www.ican-uk.com" TargetMode="External"/><Relationship Id="rId11" Type="http://schemas.openxmlformats.org/officeDocument/2006/relationships/image" Target="../media/image3.jpeg"/><Relationship Id="rId5" Type="http://schemas.openxmlformats.org/officeDocument/2006/relationships/hyperlink" Target="http://www.ican-uk.com/" TargetMode="External"/><Relationship Id="rId10" Type="http://schemas.openxmlformats.org/officeDocument/2006/relationships/hyperlink" Target="http://www.modelofcreativeability.com/" TargetMode="External"/><Relationship Id="rId4" Type="http://schemas.openxmlformats.org/officeDocument/2006/relationships/hyperlink" Target="mailto:wendysherwood@vdtmocaf-uk.com" TargetMode="External"/><Relationship Id="rId9"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GB" dirty="0" smtClean="0">
                <a:solidFill>
                  <a:schemeClr val="accent6">
                    <a:lumMod val="75000"/>
                  </a:schemeClr>
                </a:solidFill>
              </a:rPr>
              <a:t>The </a:t>
            </a:r>
            <a:r>
              <a:rPr lang="en-GB" dirty="0" err="1" smtClean="0">
                <a:solidFill>
                  <a:schemeClr val="accent6">
                    <a:lumMod val="75000"/>
                  </a:schemeClr>
                </a:solidFill>
              </a:rPr>
              <a:t>Vona</a:t>
            </a:r>
            <a:r>
              <a:rPr lang="en-GB" dirty="0" smtClean="0">
                <a:solidFill>
                  <a:schemeClr val="accent6">
                    <a:lumMod val="75000"/>
                  </a:schemeClr>
                </a:solidFill>
              </a:rPr>
              <a:t> du </a:t>
            </a:r>
            <a:r>
              <a:rPr lang="en-GB" dirty="0" err="1" smtClean="0">
                <a:solidFill>
                  <a:schemeClr val="accent6">
                    <a:lumMod val="75000"/>
                  </a:schemeClr>
                </a:solidFill>
              </a:rPr>
              <a:t>Toit</a:t>
            </a:r>
            <a:r>
              <a:rPr lang="en-GB" dirty="0" smtClean="0">
                <a:solidFill>
                  <a:schemeClr val="accent6">
                    <a:lumMod val="75000"/>
                  </a:schemeClr>
                </a:solidFill>
              </a:rPr>
              <a:t> </a:t>
            </a:r>
            <a:br>
              <a:rPr lang="en-GB" dirty="0" smtClean="0">
                <a:solidFill>
                  <a:schemeClr val="accent6">
                    <a:lumMod val="75000"/>
                  </a:schemeClr>
                </a:solidFill>
              </a:rPr>
            </a:br>
            <a:r>
              <a:rPr lang="en-GB" dirty="0" smtClean="0">
                <a:solidFill>
                  <a:schemeClr val="accent6">
                    <a:lumMod val="75000"/>
                  </a:schemeClr>
                </a:solidFill>
              </a:rPr>
              <a:t>Model of Creative Ability </a:t>
            </a:r>
            <a:br>
              <a:rPr lang="en-GB" dirty="0" smtClean="0">
                <a:solidFill>
                  <a:schemeClr val="accent6">
                    <a:lumMod val="75000"/>
                  </a:schemeClr>
                </a:solidFill>
              </a:rPr>
            </a:br>
            <a:r>
              <a:rPr lang="en-GB" dirty="0" smtClean="0">
                <a:solidFill>
                  <a:schemeClr val="accent6">
                    <a:lumMod val="75000"/>
                  </a:schemeClr>
                </a:solidFill>
              </a:rPr>
              <a:t>(</a:t>
            </a:r>
            <a:r>
              <a:rPr lang="en-GB" dirty="0" err="1" smtClean="0">
                <a:solidFill>
                  <a:schemeClr val="accent6">
                    <a:lumMod val="75000"/>
                  </a:schemeClr>
                </a:solidFill>
              </a:rPr>
              <a:t>VdT</a:t>
            </a:r>
            <a:r>
              <a:rPr lang="en-GB" dirty="0" smtClean="0">
                <a:solidFill>
                  <a:schemeClr val="accent6">
                    <a:lumMod val="75000"/>
                  </a:schemeClr>
                </a:solidFill>
              </a:rPr>
              <a:t> </a:t>
            </a:r>
            <a:r>
              <a:rPr lang="en-GB" dirty="0" err="1" smtClean="0">
                <a:solidFill>
                  <a:schemeClr val="accent6">
                    <a:lumMod val="75000"/>
                  </a:schemeClr>
                </a:solidFill>
              </a:rPr>
              <a:t>MoCA</a:t>
            </a:r>
            <a:r>
              <a:rPr lang="en-GB" dirty="0" smtClean="0">
                <a:solidFill>
                  <a:schemeClr val="accent6">
                    <a:lumMod val="75000"/>
                  </a:schemeClr>
                </a:solidFill>
              </a:rPr>
              <a:t>)</a:t>
            </a:r>
            <a:endParaRPr lang="en-GB" dirty="0">
              <a:solidFill>
                <a:schemeClr val="accent6">
                  <a:lumMod val="75000"/>
                </a:schemeClr>
              </a:solidFill>
            </a:endParaRPr>
          </a:p>
        </p:txBody>
      </p:sp>
      <p:sp>
        <p:nvSpPr>
          <p:cNvPr id="3" name="Subtitle 2"/>
          <p:cNvSpPr>
            <a:spLocks noGrp="1"/>
          </p:cNvSpPr>
          <p:nvPr>
            <p:ph type="subTitle" idx="1"/>
          </p:nvPr>
        </p:nvSpPr>
        <p:spPr>
          <a:xfrm>
            <a:off x="1371600" y="3581400"/>
            <a:ext cx="6400800" cy="2057400"/>
          </a:xfrm>
        </p:spPr>
        <p:txBody>
          <a:bodyPr/>
          <a:lstStyle/>
          <a:p>
            <a:pPr eaLnBrk="1" hangingPunct="1">
              <a:lnSpc>
                <a:spcPct val="90000"/>
              </a:lnSpc>
            </a:pPr>
            <a:r>
              <a:rPr lang="en-GB" sz="1800" b="1" dirty="0" smtClean="0"/>
              <a:t>Wendy Sherwood MSc </a:t>
            </a:r>
            <a:r>
              <a:rPr lang="en-GB" sz="1800" b="1" dirty="0" err="1" smtClean="0"/>
              <a:t>DipCOT</a:t>
            </a:r>
            <a:endParaRPr lang="en-GB" sz="1800" b="1" dirty="0" smtClean="0"/>
          </a:p>
          <a:p>
            <a:pPr eaLnBrk="1" hangingPunct="1">
              <a:lnSpc>
                <a:spcPct val="90000"/>
              </a:lnSpc>
            </a:pPr>
            <a:r>
              <a:rPr lang="en-GB" sz="1800" dirty="0" err="1"/>
              <a:t>VdT</a:t>
            </a:r>
            <a:r>
              <a:rPr lang="en-GB" sz="1800" dirty="0"/>
              <a:t> </a:t>
            </a:r>
            <a:r>
              <a:rPr lang="en-GB" sz="1800" dirty="0" err="1"/>
              <a:t>MoCA</a:t>
            </a:r>
            <a:r>
              <a:rPr lang="en-GB" sz="1800" dirty="0"/>
              <a:t> Foundation (UK</a:t>
            </a:r>
            <a:r>
              <a:rPr lang="en-GB" sz="1800" dirty="0" smtClean="0"/>
              <a:t>)</a:t>
            </a:r>
          </a:p>
          <a:p>
            <a:pPr eaLnBrk="1" hangingPunct="1">
              <a:lnSpc>
                <a:spcPct val="90000"/>
              </a:lnSpc>
            </a:pPr>
            <a:r>
              <a:rPr lang="en-GB" sz="1800" dirty="0" smtClean="0">
                <a:hlinkClick r:id="rId3"/>
              </a:rPr>
              <a:t>www.vdtmocaf-uk.com</a:t>
            </a:r>
            <a:r>
              <a:rPr lang="en-GB" sz="1800" dirty="0" smtClean="0"/>
              <a:t>   </a:t>
            </a:r>
            <a:r>
              <a:rPr lang="en-GB" sz="1800" dirty="0" smtClean="0">
                <a:hlinkClick r:id="rId4"/>
              </a:rPr>
              <a:t>wendysherwood@vdtmocaf-uk.com</a:t>
            </a:r>
            <a:endParaRPr lang="en-GB" sz="1800" dirty="0" smtClean="0"/>
          </a:p>
          <a:p>
            <a:pPr eaLnBrk="1" hangingPunct="1">
              <a:lnSpc>
                <a:spcPct val="90000"/>
              </a:lnSpc>
            </a:pPr>
            <a:endParaRPr lang="en-GB" sz="1800" dirty="0"/>
          </a:p>
          <a:p>
            <a:r>
              <a:rPr lang="en-GB" sz="1800" dirty="0" smtClean="0"/>
              <a:t>International Creative Ability Network (ICAN) </a:t>
            </a:r>
          </a:p>
          <a:p>
            <a:r>
              <a:rPr lang="en-GB" sz="1800" dirty="0" smtClean="0"/>
              <a:t>(training provider</a:t>
            </a:r>
            <a:r>
              <a:rPr lang="en-GB" sz="1800" dirty="0" smtClean="0">
                <a:hlinkClick r:id="rId5"/>
              </a:rPr>
              <a:t> </a:t>
            </a:r>
            <a:r>
              <a:rPr lang="en-GB" sz="1800" dirty="0">
                <a:hlinkClick r:id="rId6"/>
              </a:rPr>
              <a:t>www.ican-</a:t>
            </a:r>
            <a:r>
              <a:rPr lang="en-GB" sz="1800" dirty="0" smtClean="0">
                <a:hlinkClick r:id="rId6"/>
              </a:rPr>
              <a:t>uk.com</a:t>
            </a:r>
            <a:r>
              <a:rPr lang="en-GB" sz="1800" dirty="0" smtClean="0"/>
              <a:t>  </a:t>
            </a:r>
            <a:r>
              <a:rPr lang="en-GB" sz="1800" dirty="0" smtClean="0">
                <a:hlinkClick r:id="rId7"/>
              </a:rPr>
              <a:t>wendy@ican-uk.com</a:t>
            </a:r>
            <a:r>
              <a:rPr lang="en-GB" sz="1800" dirty="0" smtClean="0"/>
              <a:t>  07870 646509)</a:t>
            </a:r>
            <a:endParaRPr lang="en-GB" sz="1800" dirty="0"/>
          </a:p>
          <a:p>
            <a:pPr eaLnBrk="1" hangingPunct="1">
              <a:lnSpc>
                <a:spcPct val="90000"/>
              </a:lnSpc>
            </a:pPr>
            <a:r>
              <a:rPr lang="en-GB" sz="1800" dirty="0" smtClean="0"/>
              <a:t>Senior Lecturer in OT, London South Bank University</a:t>
            </a:r>
          </a:p>
          <a:p>
            <a:endParaRPr lang="en-GB" sz="1800" dirty="0"/>
          </a:p>
        </p:txBody>
      </p:sp>
      <p:pic>
        <p:nvPicPr>
          <p:cNvPr id="4" name="Picture 2" descr="F:\my pictures\VdT logo.jpg"/>
          <p:cNvPicPr>
            <a:picLocks noChangeAspect="1" noChangeArrowheads="1"/>
          </p:cNvPicPr>
          <p:nvPr/>
        </p:nvPicPr>
        <p:blipFill>
          <a:blip r:embed="rId8" cstate="print"/>
          <a:srcRect/>
          <a:stretch>
            <a:fillRect/>
          </a:stretch>
        </p:blipFill>
        <p:spPr bwMode="auto">
          <a:xfrm>
            <a:off x="7239000" y="152400"/>
            <a:ext cx="1764875" cy="1981541"/>
          </a:xfrm>
          <a:prstGeom prst="rect">
            <a:avLst/>
          </a:prstGeom>
          <a:noFill/>
          <a:ln w="9525">
            <a:noFill/>
            <a:miter lim="800000"/>
            <a:headEnd/>
            <a:tailEnd/>
          </a:ln>
        </p:spPr>
      </p:pic>
      <p:pic>
        <p:nvPicPr>
          <p:cNvPr id="5" name="Picture 4" descr="vona young"/>
          <p:cNvPicPr>
            <a:picLocks noChangeAspect="1" noChangeArrowheads="1"/>
          </p:cNvPicPr>
          <p:nvPr/>
        </p:nvPicPr>
        <p:blipFill>
          <a:blip r:embed="rId9" cstate="print"/>
          <a:srcRect/>
          <a:stretch>
            <a:fillRect/>
          </a:stretch>
        </p:blipFill>
        <p:spPr>
          <a:xfrm>
            <a:off x="152400" y="2743200"/>
            <a:ext cx="1332001" cy="1743018"/>
          </a:xfrm>
          <a:prstGeom prst="rect">
            <a:avLst/>
          </a:prstGeom>
        </p:spPr>
      </p:pic>
      <p:sp>
        <p:nvSpPr>
          <p:cNvPr id="6" name="TextBox 5"/>
          <p:cNvSpPr txBox="1"/>
          <p:nvPr/>
        </p:nvSpPr>
        <p:spPr>
          <a:xfrm>
            <a:off x="1295400" y="6248400"/>
            <a:ext cx="6781800" cy="369332"/>
          </a:xfrm>
          <a:prstGeom prst="rect">
            <a:avLst/>
          </a:prstGeom>
          <a:noFill/>
        </p:spPr>
        <p:txBody>
          <a:bodyPr wrap="square" rtlCol="0">
            <a:spAutoFit/>
          </a:bodyPr>
          <a:lstStyle/>
          <a:p>
            <a:pPr algn="ctr"/>
            <a:r>
              <a:rPr lang="en-GB" dirty="0" smtClean="0">
                <a:hlinkClick r:id="rId10"/>
              </a:rPr>
              <a:t>www.modelofcreativeability.com</a:t>
            </a:r>
            <a:r>
              <a:rPr lang="en-GB" dirty="0" smtClean="0"/>
              <a:t> </a:t>
            </a:r>
            <a:endParaRPr lang="en-GB" dirty="0"/>
          </a:p>
        </p:txBody>
      </p:sp>
      <p:pic>
        <p:nvPicPr>
          <p:cNvPr id="8" name="Picture 4" descr="petal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00" y="4953000"/>
            <a:ext cx="1114031" cy="606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1" name="Text Box 5"/>
          <p:cNvSpPr txBox="1">
            <a:spLocks noChangeArrowheads="1"/>
          </p:cNvSpPr>
          <p:nvPr/>
        </p:nvSpPr>
        <p:spPr bwMode="auto">
          <a:xfrm>
            <a:off x="3505200" y="2667000"/>
            <a:ext cx="5256213" cy="300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GB" sz="2000" b="1" dirty="0"/>
              <a:t>Know the person</a:t>
            </a:r>
            <a:r>
              <a:rPr lang="en-GB" sz="2000" dirty="0"/>
              <a:t> – who is he/she? </a:t>
            </a:r>
          </a:p>
          <a:p>
            <a:r>
              <a:rPr lang="en-GB" sz="2000" dirty="0"/>
              <a:t>How has he/she become who they are?  What is his/her life about?</a:t>
            </a:r>
          </a:p>
          <a:p>
            <a:endParaRPr lang="en-GB" sz="900" dirty="0"/>
          </a:p>
          <a:p>
            <a:pPr marL="342900" indent="-342900">
              <a:buFont typeface="Arial"/>
              <a:buChar char="•"/>
            </a:pPr>
            <a:r>
              <a:rPr lang="en-GB" sz="2000" dirty="0" smtClean="0"/>
              <a:t>Observation</a:t>
            </a:r>
          </a:p>
          <a:p>
            <a:r>
              <a:rPr lang="en-GB" sz="2000" dirty="0"/>
              <a:t> </a:t>
            </a:r>
            <a:r>
              <a:rPr lang="en-GB" sz="2000" dirty="0" smtClean="0"/>
              <a:t>- observation / information from others</a:t>
            </a:r>
          </a:p>
          <a:p>
            <a:pPr marL="342900" indent="-342900">
              <a:buFont typeface="Arial"/>
              <a:buChar char="•"/>
            </a:pPr>
            <a:r>
              <a:rPr lang="en-GB" sz="2000" dirty="0" smtClean="0"/>
              <a:t>Interview</a:t>
            </a:r>
          </a:p>
          <a:p>
            <a:pPr marL="342900" indent="-342900">
              <a:buFont typeface="Arial"/>
              <a:buChar char="•"/>
            </a:pPr>
            <a:r>
              <a:rPr lang="en-GB" sz="2000" dirty="0" smtClean="0"/>
              <a:t>Assessment of doing an unfamiliar activity (task assessment)</a:t>
            </a:r>
          </a:p>
          <a:p>
            <a:pPr marL="342900" indent="-342900">
              <a:buFont typeface="Arial"/>
              <a:buChar char="•"/>
            </a:pPr>
            <a:r>
              <a:rPr lang="en-GB" sz="2000" dirty="0" smtClean="0"/>
              <a:t>Social evaluative group</a:t>
            </a:r>
            <a:endParaRPr lang="en-GB" sz="2000" dirty="0"/>
          </a:p>
        </p:txBody>
      </p:sp>
      <p:pic>
        <p:nvPicPr>
          <p:cNvPr id="96262" name="Picture 6" descr="j040205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875" y="476250"/>
            <a:ext cx="2238375" cy="1492250"/>
          </a:xfrm>
          <a:prstGeom prst="rect">
            <a:avLst/>
          </a:prstGeom>
          <a:noFill/>
          <a:extLst>
            <a:ext uri="{909E8E84-426E-40DD-AFC4-6F175D3DCCD1}">
              <a14:hiddenFill xmlns:a14="http://schemas.microsoft.com/office/drawing/2010/main">
                <a:solidFill>
                  <a:srgbClr val="FFFFFF"/>
                </a:solidFill>
              </a14:hiddenFill>
            </a:ext>
          </a:extLst>
        </p:spPr>
      </p:pic>
      <p:pic>
        <p:nvPicPr>
          <p:cNvPr id="96263" name="Picture 7" descr="j04223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990600"/>
            <a:ext cx="2575306" cy="1716087"/>
          </a:xfrm>
          <a:prstGeom prst="rect">
            <a:avLst/>
          </a:prstGeom>
          <a:noFill/>
          <a:extLst>
            <a:ext uri="{909E8E84-426E-40DD-AFC4-6F175D3DCCD1}">
              <a14:hiddenFill xmlns:a14="http://schemas.microsoft.com/office/drawing/2010/main">
                <a:solidFill>
                  <a:srgbClr val="FFFFFF"/>
                </a:solidFill>
              </a14:hiddenFill>
            </a:ext>
          </a:extLst>
        </p:spPr>
      </p:pic>
      <p:pic>
        <p:nvPicPr>
          <p:cNvPr id="9626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476250"/>
            <a:ext cx="1928813" cy="289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6265" name="Text Box 9"/>
          <p:cNvSpPr txBox="1">
            <a:spLocks noChangeArrowheads="1"/>
          </p:cNvSpPr>
          <p:nvPr/>
        </p:nvSpPr>
        <p:spPr bwMode="auto">
          <a:xfrm rot="-1682313">
            <a:off x="468313" y="3933825"/>
            <a:ext cx="935037" cy="366713"/>
          </a:xfrm>
          <a:prstGeom prst="rect">
            <a:avLst/>
          </a:prstGeom>
          <a:solidFill>
            <a:srgbClr val="CC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b="1"/>
              <a:t>Roles</a:t>
            </a:r>
          </a:p>
        </p:txBody>
      </p:sp>
      <p:sp>
        <p:nvSpPr>
          <p:cNvPr id="96266" name="Text Box 10"/>
          <p:cNvSpPr txBox="1">
            <a:spLocks noChangeArrowheads="1"/>
          </p:cNvSpPr>
          <p:nvPr/>
        </p:nvSpPr>
        <p:spPr bwMode="auto">
          <a:xfrm rot="445885">
            <a:off x="1763713" y="4076700"/>
            <a:ext cx="1295400" cy="366713"/>
          </a:xfrm>
          <a:prstGeom prst="rect">
            <a:avLst/>
          </a:prstGeom>
          <a:solidFill>
            <a:srgbClr val="CC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b="1"/>
              <a:t>Routines</a:t>
            </a:r>
          </a:p>
        </p:txBody>
      </p:sp>
      <p:sp>
        <p:nvSpPr>
          <p:cNvPr id="96267" name="Text Box 11"/>
          <p:cNvSpPr txBox="1">
            <a:spLocks noChangeArrowheads="1"/>
          </p:cNvSpPr>
          <p:nvPr/>
        </p:nvSpPr>
        <p:spPr bwMode="auto">
          <a:xfrm>
            <a:off x="468313" y="4652963"/>
            <a:ext cx="1152525" cy="366712"/>
          </a:xfrm>
          <a:prstGeom prst="rect">
            <a:avLst/>
          </a:prstGeom>
          <a:solidFill>
            <a:srgbClr val="CC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b="1"/>
              <a:t>Interests</a:t>
            </a:r>
          </a:p>
        </p:txBody>
      </p:sp>
      <p:sp>
        <p:nvSpPr>
          <p:cNvPr id="96268" name="Text Box 12"/>
          <p:cNvSpPr txBox="1">
            <a:spLocks noChangeArrowheads="1"/>
          </p:cNvSpPr>
          <p:nvPr/>
        </p:nvSpPr>
        <p:spPr bwMode="auto">
          <a:xfrm rot="-890819">
            <a:off x="1835150" y="4941888"/>
            <a:ext cx="1081088" cy="366712"/>
          </a:xfrm>
          <a:prstGeom prst="rect">
            <a:avLst/>
          </a:prstGeom>
          <a:solidFill>
            <a:srgbClr val="CC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b="1"/>
              <a:t>Values</a:t>
            </a:r>
          </a:p>
        </p:txBody>
      </p:sp>
      <p:sp>
        <p:nvSpPr>
          <p:cNvPr id="96269" name="Text Box 13"/>
          <p:cNvSpPr txBox="1">
            <a:spLocks noChangeArrowheads="1"/>
          </p:cNvSpPr>
          <p:nvPr/>
        </p:nvSpPr>
        <p:spPr bwMode="auto">
          <a:xfrm>
            <a:off x="611188" y="5373688"/>
            <a:ext cx="863600" cy="366712"/>
          </a:xfrm>
          <a:prstGeom prst="rect">
            <a:avLst/>
          </a:prstGeom>
          <a:solidFill>
            <a:srgbClr val="CC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b="1"/>
              <a:t>Skills</a:t>
            </a:r>
          </a:p>
        </p:txBody>
      </p:sp>
      <p:pic>
        <p:nvPicPr>
          <p:cNvPr id="12" name="Picture 4" descr="petal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 y="12700"/>
            <a:ext cx="694082" cy="3778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6"/>
          <p:cNvSpPr>
            <a:spLocks noChangeArrowheads="1"/>
          </p:cNvSpPr>
          <p:nvPr/>
        </p:nvSpPr>
        <p:spPr bwMode="auto">
          <a:xfrm>
            <a:off x="5867400" y="188913"/>
            <a:ext cx="3025775" cy="578882"/>
          </a:xfrm>
          <a:prstGeom prst="roundRect">
            <a:avLst>
              <a:gd name="adj" fmla="val 16667"/>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GB" sz="2800" b="1" dirty="0" smtClean="0"/>
              <a:t>Assessment</a:t>
            </a:r>
            <a:endParaRPr lang="en-GB" sz="2800" b="1" dirty="0"/>
          </a:p>
        </p:txBody>
      </p:sp>
    </p:spTree>
    <p:extLst>
      <p:ext uri="{BB962C8B-B14F-4D97-AF65-F5344CB8AC3E}">
        <p14:creationId xmlns:p14="http://schemas.microsoft.com/office/powerpoint/2010/main" val="38312758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6261">
                                            <p:txEl>
                                              <p:pRg st="1" end="1"/>
                                            </p:txEl>
                                          </p:spTgt>
                                        </p:tgtEl>
                                        <p:attrNameLst>
                                          <p:attrName>style.visibility</p:attrName>
                                        </p:attrNameLst>
                                      </p:cBhvr>
                                      <p:to>
                                        <p:strVal val="visible"/>
                                      </p:to>
                                    </p:set>
                                    <p:animEffect transition="in" filter="blinds(horizontal)">
                                      <p:cBhvr>
                                        <p:cTn id="7" dur="500"/>
                                        <p:tgtEl>
                                          <p:spTgt spid="96261">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6261">
                                            <p:txEl>
                                              <p:pRg st="3" end="3"/>
                                            </p:txEl>
                                          </p:spTgt>
                                        </p:tgtEl>
                                        <p:attrNameLst>
                                          <p:attrName>style.visibility</p:attrName>
                                        </p:attrNameLst>
                                      </p:cBhvr>
                                      <p:to>
                                        <p:strVal val="visible"/>
                                      </p:to>
                                    </p:set>
                                    <p:animEffect transition="in" filter="blinds(horizontal)">
                                      <p:cBhvr>
                                        <p:cTn id="10" dur="500"/>
                                        <p:tgtEl>
                                          <p:spTgt spid="96261">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6261">
                                            <p:txEl>
                                              <p:pRg st="4" end="4"/>
                                            </p:txEl>
                                          </p:spTgt>
                                        </p:tgtEl>
                                        <p:attrNameLst>
                                          <p:attrName>style.visibility</p:attrName>
                                        </p:attrNameLst>
                                      </p:cBhvr>
                                      <p:to>
                                        <p:strVal val="visible"/>
                                      </p:to>
                                    </p:set>
                                    <p:animEffect transition="in" filter="blinds(horizontal)">
                                      <p:cBhvr>
                                        <p:cTn id="13" dur="500"/>
                                        <p:tgtEl>
                                          <p:spTgt spid="96261">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6261">
                                            <p:txEl>
                                              <p:pRg st="5" end="5"/>
                                            </p:txEl>
                                          </p:spTgt>
                                        </p:tgtEl>
                                        <p:attrNameLst>
                                          <p:attrName>style.visibility</p:attrName>
                                        </p:attrNameLst>
                                      </p:cBhvr>
                                      <p:to>
                                        <p:strVal val="visible"/>
                                      </p:to>
                                    </p:set>
                                    <p:animEffect transition="in" filter="blinds(horizontal)">
                                      <p:cBhvr>
                                        <p:cTn id="16" dur="500"/>
                                        <p:tgtEl>
                                          <p:spTgt spid="96261">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96261">
                                            <p:txEl>
                                              <p:pRg st="6" end="6"/>
                                            </p:txEl>
                                          </p:spTgt>
                                        </p:tgtEl>
                                        <p:attrNameLst>
                                          <p:attrName>style.visibility</p:attrName>
                                        </p:attrNameLst>
                                      </p:cBhvr>
                                      <p:to>
                                        <p:strVal val="visible"/>
                                      </p:to>
                                    </p:set>
                                    <p:animEffect transition="in" filter="blinds(horizontal)">
                                      <p:cBhvr>
                                        <p:cTn id="19" dur="500"/>
                                        <p:tgtEl>
                                          <p:spTgt spid="96261">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96261">
                                            <p:txEl>
                                              <p:pRg st="7" end="7"/>
                                            </p:txEl>
                                          </p:spTgt>
                                        </p:tgtEl>
                                        <p:attrNameLst>
                                          <p:attrName>style.visibility</p:attrName>
                                        </p:attrNameLst>
                                      </p:cBhvr>
                                      <p:to>
                                        <p:strVal val="visible"/>
                                      </p:to>
                                    </p:set>
                                    <p:animEffect transition="in" filter="blinds(horizontal)">
                                      <p:cBhvr>
                                        <p:cTn id="22" dur="500"/>
                                        <p:tgtEl>
                                          <p:spTgt spid="9626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l="21529"/>
          <a:stretch>
            <a:fillRect/>
          </a:stretch>
        </p:blipFill>
        <p:spPr bwMode="auto">
          <a:xfrm>
            <a:off x="7092950" y="1628775"/>
            <a:ext cx="16986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233488"/>
            <a:ext cx="140017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1875" y="1214438"/>
            <a:ext cx="1539875"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balls"/>
          <p:cNvPicPr>
            <a:picLocks noChangeAspect="1"/>
          </p:cNvPicPr>
          <p:nvPr/>
        </p:nvPicPr>
        <p:blipFill>
          <a:blip r:embed="rId6">
            <a:extLst>
              <a:ext uri="{28A0092B-C50C-407E-A947-70E740481C1C}">
                <a14:useLocalDpi xmlns:a14="http://schemas.microsoft.com/office/drawing/2010/main" val="0"/>
              </a:ext>
            </a:extLst>
          </a:blip>
          <a:srcRect l="4688" t="53125" r="56921" b="15623"/>
          <a:stretch>
            <a:fillRect/>
          </a:stretch>
        </p:blipFill>
        <p:spPr bwMode="auto">
          <a:xfrm>
            <a:off x="6516688" y="3933825"/>
            <a:ext cx="116998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9"/>
          <p:cNvSpPr/>
          <p:nvPr/>
        </p:nvSpPr>
        <p:spPr>
          <a:xfrm rot="19652992">
            <a:off x="6062663" y="2813050"/>
            <a:ext cx="1071562" cy="500063"/>
          </a:xfrm>
          <a:prstGeom prst="rightArrow">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ight Arrow 10"/>
          <p:cNvSpPr/>
          <p:nvPr/>
        </p:nvSpPr>
        <p:spPr>
          <a:xfrm rot="1296873">
            <a:off x="4684713" y="3492500"/>
            <a:ext cx="1238250" cy="500063"/>
          </a:xfrm>
          <a:prstGeom prst="rightArrow">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434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25" y="1500188"/>
            <a:ext cx="25717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Box 12"/>
          <p:cNvSpPr txBox="1">
            <a:spLocks noChangeArrowheads="1"/>
          </p:cNvSpPr>
          <p:nvPr/>
        </p:nvSpPr>
        <p:spPr bwMode="auto">
          <a:xfrm>
            <a:off x="395288" y="549275"/>
            <a:ext cx="2428875"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2000" b="1"/>
              <a:t>Response:</a:t>
            </a:r>
          </a:p>
          <a:p>
            <a:pPr eaLnBrk="1" hangingPunct="1"/>
            <a:r>
              <a:rPr lang="en-GB" sz="2000"/>
              <a:t>Prepared to exert effort</a:t>
            </a:r>
          </a:p>
        </p:txBody>
      </p:sp>
      <p:sp>
        <p:nvSpPr>
          <p:cNvPr id="14346" name="TextBox 13"/>
          <p:cNvSpPr txBox="1">
            <a:spLocks noChangeArrowheads="1"/>
          </p:cNvSpPr>
          <p:nvPr/>
        </p:nvSpPr>
        <p:spPr bwMode="auto">
          <a:xfrm>
            <a:off x="3419475" y="836613"/>
            <a:ext cx="2071688"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b="1"/>
              <a:t>  Participation</a:t>
            </a:r>
          </a:p>
        </p:txBody>
      </p:sp>
      <p:sp>
        <p:nvSpPr>
          <p:cNvPr id="14347" name="TextBox 16"/>
          <p:cNvSpPr txBox="1">
            <a:spLocks noChangeArrowheads="1"/>
          </p:cNvSpPr>
          <p:nvPr/>
        </p:nvSpPr>
        <p:spPr bwMode="auto">
          <a:xfrm>
            <a:off x="6877050" y="3068638"/>
            <a:ext cx="2266950" cy="92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b="1"/>
              <a:t>Product: </a:t>
            </a:r>
            <a:r>
              <a:rPr lang="en-GB"/>
              <a:t>as a result of mental and physical effort</a:t>
            </a:r>
            <a:endParaRPr lang="en-GB" b="1"/>
          </a:p>
        </p:txBody>
      </p:sp>
      <p:sp>
        <p:nvSpPr>
          <p:cNvPr id="9" name="Right Arrow 8"/>
          <p:cNvSpPr/>
          <p:nvPr/>
        </p:nvSpPr>
        <p:spPr>
          <a:xfrm>
            <a:off x="2555875" y="1125538"/>
            <a:ext cx="1071563" cy="498475"/>
          </a:xfrm>
          <a:prstGeom prst="rightArrow">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52" name="TextBox 18"/>
          <p:cNvSpPr>
            <a:spLocks noChangeArrowheads="1"/>
          </p:cNvSpPr>
          <p:nvPr/>
        </p:nvSpPr>
        <p:spPr bwMode="auto">
          <a:xfrm>
            <a:off x="3348038" y="115888"/>
            <a:ext cx="5545137" cy="579437"/>
          </a:xfrm>
          <a:prstGeom prst="roundRect">
            <a:avLst>
              <a:gd name="adj" fmla="val 16667"/>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r>
              <a:rPr lang="en-GB" sz="2800" b="1"/>
              <a:t>Motivation and ability in action</a:t>
            </a:r>
          </a:p>
        </p:txBody>
      </p:sp>
      <p:sp>
        <p:nvSpPr>
          <p:cNvPr id="18" name="TextBox 17"/>
          <p:cNvSpPr txBox="1"/>
          <p:nvPr/>
        </p:nvSpPr>
        <p:spPr>
          <a:xfrm>
            <a:off x="381000" y="4114800"/>
            <a:ext cx="6096000" cy="2031325"/>
          </a:xfrm>
          <a:prstGeom prst="rect">
            <a:avLst/>
          </a:prstGeom>
          <a:noFill/>
        </p:spPr>
        <p:txBody>
          <a:bodyPr wrap="square" rtlCol="0">
            <a:spAutoFit/>
          </a:bodyPr>
          <a:lstStyle/>
          <a:p>
            <a:r>
              <a:rPr lang="en-GB" dirty="0" smtClean="0"/>
              <a:t>Development or recovery of ability requires activity participation, therefore </a:t>
            </a:r>
            <a:r>
              <a:rPr lang="en-GB" b="1" dirty="0" smtClean="0"/>
              <a:t>activity focused intervention </a:t>
            </a:r>
          </a:p>
          <a:p>
            <a:endParaRPr lang="en-GB" dirty="0" smtClean="0"/>
          </a:p>
          <a:p>
            <a:r>
              <a:rPr lang="en-GB" dirty="0" smtClean="0"/>
              <a:t>The response-participation-product process has to be facilitated and supported through understanding and providing the conditions necessary to elicit motivation and enable participation</a:t>
            </a:r>
            <a:endParaRPr lang="en-GB" dirty="0"/>
          </a:p>
        </p:txBody>
      </p:sp>
    </p:spTree>
    <p:extLst>
      <p:ext uri="{BB962C8B-B14F-4D97-AF65-F5344CB8AC3E}">
        <p14:creationId xmlns:p14="http://schemas.microsoft.com/office/powerpoint/2010/main" val="1876311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2766" y="1676399"/>
            <a:ext cx="7086600" cy="1384995"/>
          </a:xfrm>
          <a:prstGeom prst="rect">
            <a:avLst/>
          </a:prstGeom>
          <a:noFill/>
        </p:spPr>
        <p:txBody>
          <a:bodyPr wrap="square" rtlCol="0">
            <a:spAutoFit/>
          </a:bodyPr>
          <a:lstStyle/>
          <a:p>
            <a:pPr algn="ctr"/>
            <a:r>
              <a:rPr lang="en-GB" sz="4800" b="1" dirty="0" smtClean="0"/>
              <a:t>AIMS??</a:t>
            </a:r>
            <a:endParaRPr lang="en-GB" sz="4800" dirty="0">
              <a:latin typeface="Arial" charset="0"/>
              <a:cs typeface="Arial" charset="0"/>
            </a:endParaRPr>
          </a:p>
          <a:p>
            <a:pPr algn="ctr">
              <a:buFont typeface="Arial" pitchFamily="34" charset="0"/>
              <a:buChar char="•"/>
            </a:pPr>
            <a:endParaRPr lang="en-GB" dirty="0" smtClean="0"/>
          </a:p>
          <a:p>
            <a:pPr algn="ct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003282701"/>
              </p:ext>
            </p:extLst>
          </p:nvPr>
        </p:nvGraphicFramePr>
        <p:xfrm>
          <a:off x="228600" y="381000"/>
          <a:ext cx="8610600" cy="813216"/>
        </p:xfrm>
        <a:graphic>
          <a:graphicData uri="http://schemas.openxmlformats.org/drawingml/2006/table">
            <a:tbl>
              <a:tblPr firstRow="1" bandRow="1">
                <a:tableStyleId>{5C22544A-7EE6-4342-B048-85BDC9FD1C3A}</a:tableStyleId>
              </a:tblPr>
              <a:tblGrid>
                <a:gridCol w="3414548"/>
                <a:gridCol w="5196052"/>
              </a:tblGrid>
              <a:tr h="370840">
                <a:tc>
                  <a:txBody>
                    <a:bodyPr/>
                    <a:lstStyle/>
                    <a:p>
                      <a:r>
                        <a:rPr lang="en-GB" sz="1300" b="1" dirty="0" smtClean="0">
                          <a:solidFill>
                            <a:schemeClr val="tx1"/>
                          </a:solidFill>
                          <a:latin typeface="Constantia" pitchFamily="18" charset="0"/>
                        </a:rPr>
                        <a:t>SELF-DIFFERENTIATION:</a:t>
                      </a:r>
                      <a:r>
                        <a:rPr lang="en-GB" sz="1300" dirty="0" smtClean="0">
                          <a:solidFill>
                            <a:schemeClr val="tx1"/>
                          </a:solidFill>
                          <a:latin typeface="Constantia" pitchFamily="18" charset="0"/>
                        </a:rPr>
                        <a:t> </a:t>
                      </a:r>
                      <a:r>
                        <a:rPr lang="en-GB" sz="1300" b="0" dirty="0" smtClean="0">
                          <a:solidFill>
                            <a:schemeClr val="tx1"/>
                          </a:solidFill>
                          <a:latin typeface="Constantia" pitchFamily="18" charset="0"/>
                        </a:rPr>
                        <a:t>To differentiate self – who and what am I?  - What are things around me?  </a:t>
                      </a:r>
                      <a:endParaRPr lang="en-GB" sz="1300" b="0" dirty="0">
                        <a:solidFill>
                          <a:schemeClr val="tx1"/>
                        </a:solidFill>
                        <a:latin typeface="Constantia" pitchFamily="18" charset="0"/>
                      </a:endParaRPr>
                    </a:p>
                  </a:txBody>
                  <a:tcPr marL="16329" marR="16329" marT="10368" marB="10368">
                    <a:solidFill>
                      <a:srgbClr val="92D050">
                        <a:alpha val="52941"/>
                      </a:srgbClr>
                    </a:solidFill>
                  </a:tcPr>
                </a:tc>
                <a:tc>
                  <a:txBody>
                    <a:bodyPr/>
                    <a:lstStyle/>
                    <a:p>
                      <a:r>
                        <a:rPr lang="en-GB" sz="1300" b="1" dirty="0" smtClean="0">
                          <a:solidFill>
                            <a:schemeClr val="tx1"/>
                          </a:solidFill>
                          <a:latin typeface="Constantia" pitchFamily="18" charset="0"/>
                        </a:rPr>
                        <a:t>DESTRUCTIVE:  </a:t>
                      </a:r>
                      <a:r>
                        <a:rPr lang="en-GB" sz="1300" b="0" kern="1200" baseline="0" dirty="0" smtClean="0">
                          <a:solidFill>
                            <a:schemeClr val="tx1"/>
                          </a:solidFill>
                          <a:latin typeface="Constantia" pitchFamily="18" charset="0"/>
                          <a:ea typeface="+mn-ea"/>
                          <a:cs typeface="+mn-cs"/>
                        </a:rPr>
                        <a:t>able to recognise some things but no / limited understanding of what they are/what they are for, therefore c</a:t>
                      </a:r>
                      <a:r>
                        <a:rPr lang="en-GB" sz="1300" b="0" dirty="0" smtClean="0">
                          <a:solidFill>
                            <a:schemeClr val="tx1"/>
                          </a:solidFill>
                          <a:latin typeface="Constantia" pitchFamily="18" charset="0"/>
                        </a:rPr>
                        <a:t>o</a:t>
                      </a:r>
                      <a:r>
                        <a:rPr lang="en-GB" sz="1300" b="0" kern="1200" dirty="0" smtClean="0">
                          <a:solidFill>
                            <a:schemeClr val="tx1"/>
                          </a:solidFill>
                          <a:latin typeface="Constantia" pitchFamily="18" charset="0"/>
                          <a:ea typeface="+mn-ea"/>
                          <a:cs typeface="+mn-cs"/>
                        </a:rPr>
                        <a:t>ntact with things is often unrelated to actual function or properties of objects/materials;</a:t>
                      </a:r>
                      <a:r>
                        <a:rPr lang="en-GB" sz="1300" b="0" kern="1200" baseline="0" dirty="0" smtClean="0">
                          <a:solidFill>
                            <a:schemeClr val="tx1"/>
                          </a:solidFill>
                          <a:latin typeface="Constantia" pitchFamily="18" charset="0"/>
                          <a:ea typeface="+mn-ea"/>
                          <a:cs typeface="+mn-cs"/>
                        </a:rPr>
                        <a:t> no planning;  fleeting awareness of people.</a:t>
                      </a:r>
                      <a:endParaRPr lang="en-GB" sz="1300" b="0" dirty="0">
                        <a:solidFill>
                          <a:schemeClr val="tx1"/>
                        </a:solidFill>
                        <a:latin typeface="Constantia" pitchFamily="18" charset="0"/>
                      </a:endParaRPr>
                    </a:p>
                  </a:txBody>
                  <a:tcPr marL="16329" marR="16329" marT="10368" marB="10368">
                    <a:solidFill>
                      <a:srgbClr val="92D050">
                        <a:alpha val="52941"/>
                      </a:srgbClr>
                    </a:solidFill>
                  </a:tcPr>
                </a:tc>
              </a:tr>
            </a:tbl>
          </a:graphicData>
        </a:graphic>
      </p:graphicFrame>
      <p:pic>
        <p:nvPicPr>
          <p:cNvPr id="5" name="Picture 4" descr="pet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2700"/>
            <a:ext cx="694082" cy="377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blinds(horizontal)">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28600" y="1295400"/>
          <a:ext cx="8610600" cy="1572768"/>
        </p:xfrm>
        <a:graphic>
          <a:graphicData uri="http://schemas.openxmlformats.org/drawingml/2006/table">
            <a:tbl>
              <a:tblPr firstRow="1" bandRow="1">
                <a:tableStyleId>{5C22544A-7EE6-4342-B048-85BDC9FD1C3A}</a:tableStyleId>
              </a:tblPr>
              <a:tblGrid>
                <a:gridCol w="8610600"/>
              </a:tblGrid>
              <a:tr h="1371600">
                <a:tc>
                  <a:txBody>
                    <a:bodyPr/>
                    <a:lstStyle/>
                    <a:p>
                      <a:r>
                        <a:rPr lang="en-GB" dirty="0" smtClean="0">
                          <a:solidFill>
                            <a:schemeClr val="tx1"/>
                          </a:solidFill>
                        </a:rPr>
                        <a:t>AIMS:  </a:t>
                      </a:r>
                    </a:p>
                    <a:p>
                      <a:pPr marL="342900" indent="-342900">
                        <a:lnSpc>
                          <a:spcPct val="90000"/>
                        </a:lnSpc>
                        <a:spcBef>
                          <a:spcPct val="20000"/>
                        </a:spcBef>
                        <a:buClr>
                          <a:schemeClr val="tx1"/>
                        </a:buClr>
                        <a:buFont typeface="Arial" pitchFamily="34" charset="0"/>
                        <a:buChar char="•"/>
                      </a:pPr>
                      <a:r>
                        <a:rPr lang="en-GB" altLang="ja-JP" sz="1800" b="1" dirty="0" smtClean="0">
                          <a:solidFill>
                            <a:schemeClr val="tx1"/>
                          </a:solidFill>
                          <a:ea typeface="ＭＳ Ｐゴシック" pitchFamily="48" charset="-128"/>
                        </a:rPr>
                        <a:t>Become involved in activity</a:t>
                      </a:r>
                    </a:p>
                    <a:p>
                      <a:pPr marL="342900" indent="-342900">
                        <a:lnSpc>
                          <a:spcPct val="90000"/>
                        </a:lnSpc>
                        <a:spcBef>
                          <a:spcPct val="20000"/>
                        </a:spcBef>
                        <a:buClr>
                          <a:schemeClr val="tx1"/>
                        </a:buClr>
                        <a:buFont typeface="Arial" pitchFamily="34" charset="0"/>
                        <a:buChar char="•"/>
                      </a:pPr>
                      <a:r>
                        <a:rPr lang="en-GB" altLang="ja-JP" sz="1800" b="1" dirty="0" smtClean="0">
                          <a:solidFill>
                            <a:schemeClr val="tx1"/>
                          </a:solidFill>
                          <a:ea typeface="ＭＳ Ｐゴシック" pitchFamily="48" charset="-128"/>
                        </a:rPr>
                        <a:t>Increase understanding about self, objects</a:t>
                      </a:r>
                    </a:p>
                    <a:p>
                      <a:pPr marL="342900" indent="-342900">
                        <a:lnSpc>
                          <a:spcPct val="90000"/>
                        </a:lnSpc>
                        <a:spcBef>
                          <a:spcPct val="20000"/>
                        </a:spcBef>
                        <a:buClr>
                          <a:schemeClr val="tx1"/>
                        </a:buClr>
                        <a:buFont typeface="Arial" pitchFamily="34" charset="0"/>
                        <a:buChar char="•"/>
                      </a:pPr>
                      <a:r>
                        <a:rPr lang="en-GB" sz="1800" b="1" dirty="0" smtClean="0">
                          <a:solidFill>
                            <a:schemeClr val="tx1"/>
                          </a:solidFill>
                          <a:ea typeface="ＭＳ Ｐゴシック" pitchFamily="48" charset="-128"/>
                        </a:rPr>
                        <a:t>Attempt relating to people</a:t>
                      </a:r>
                    </a:p>
                    <a:p>
                      <a:pPr marL="342900" indent="-342900">
                        <a:lnSpc>
                          <a:spcPct val="90000"/>
                        </a:lnSpc>
                        <a:spcBef>
                          <a:spcPct val="20000"/>
                        </a:spcBef>
                        <a:buClr>
                          <a:schemeClr val="tx1"/>
                        </a:buClr>
                        <a:buFont typeface="Arial" pitchFamily="34" charset="0"/>
                        <a:buChar char="•"/>
                      </a:pPr>
                      <a:r>
                        <a:rPr lang="en-GB" sz="1800" b="1" dirty="0" smtClean="0">
                          <a:solidFill>
                            <a:schemeClr val="tx1"/>
                          </a:solidFill>
                          <a:ea typeface="ＭＳ Ｐゴシック" pitchFamily="48" charset="-128"/>
                        </a:rPr>
                        <a:t>Develop</a:t>
                      </a:r>
                      <a:r>
                        <a:rPr lang="en-GB" sz="1800" b="1" baseline="0" dirty="0" smtClean="0">
                          <a:solidFill>
                            <a:schemeClr val="tx1"/>
                          </a:solidFill>
                          <a:ea typeface="ＭＳ Ｐゴシック" pitchFamily="48" charset="-128"/>
                        </a:rPr>
                        <a:t> focusing of attention</a:t>
                      </a:r>
                      <a:endParaRPr lang="en-GB" dirty="0">
                        <a:solidFill>
                          <a:schemeClr val="tx1"/>
                        </a:solidFill>
                      </a:endParaRPr>
                    </a:p>
                  </a:txBody>
                  <a:tcPr>
                    <a:solidFill>
                      <a:srgbClr val="92D050"/>
                    </a:solidFill>
                  </a:tcPr>
                </a:tc>
              </a:tr>
            </a:tbl>
          </a:graphicData>
        </a:graphic>
      </p:graphicFrame>
      <p:sp>
        <p:nvSpPr>
          <p:cNvPr id="4" name="TextBox 3"/>
          <p:cNvSpPr txBox="1"/>
          <p:nvPr/>
        </p:nvSpPr>
        <p:spPr>
          <a:xfrm>
            <a:off x="304800" y="2895600"/>
            <a:ext cx="7086600" cy="2123658"/>
          </a:xfrm>
          <a:prstGeom prst="rect">
            <a:avLst/>
          </a:prstGeom>
          <a:noFill/>
        </p:spPr>
        <p:txBody>
          <a:bodyPr wrap="square" rtlCol="0">
            <a:spAutoFit/>
          </a:bodyPr>
          <a:lstStyle/>
          <a:p>
            <a:pPr algn="ctr"/>
            <a:r>
              <a:rPr lang="en-GB" sz="3200" b="1" dirty="0" smtClean="0"/>
              <a:t>Treatment guide??    </a:t>
            </a:r>
          </a:p>
          <a:p>
            <a:pPr algn="ctr"/>
            <a:endParaRPr lang="en-GB" sz="3200" b="1" dirty="0"/>
          </a:p>
          <a:p>
            <a:pPr algn="ctr"/>
            <a:r>
              <a:rPr lang="en-GB" sz="3200" b="1" dirty="0" smtClean="0"/>
              <a:t>Activity that ………..?</a:t>
            </a:r>
            <a:endParaRPr lang="en-GB" sz="3200" dirty="0">
              <a:latin typeface="Arial" charset="0"/>
              <a:cs typeface="Arial" charset="0"/>
            </a:endParaRPr>
          </a:p>
          <a:p>
            <a:pPr>
              <a:buFont typeface="Arial" pitchFamily="34" charset="0"/>
              <a:buChar char="•"/>
            </a:pPr>
            <a:endParaRPr lang="en-GB" dirty="0" smtClean="0"/>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25341741"/>
              </p:ext>
            </p:extLst>
          </p:nvPr>
        </p:nvGraphicFramePr>
        <p:xfrm>
          <a:off x="228600" y="381000"/>
          <a:ext cx="8610600" cy="813216"/>
        </p:xfrm>
        <a:graphic>
          <a:graphicData uri="http://schemas.openxmlformats.org/drawingml/2006/table">
            <a:tbl>
              <a:tblPr firstRow="1" bandRow="1">
                <a:tableStyleId>{5C22544A-7EE6-4342-B048-85BDC9FD1C3A}</a:tableStyleId>
              </a:tblPr>
              <a:tblGrid>
                <a:gridCol w="3414548"/>
                <a:gridCol w="5196052"/>
              </a:tblGrid>
              <a:tr h="370840">
                <a:tc>
                  <a:txBody>
                    <a:bodyPr/>
                    <a:lstStyle/>
                    <a:p>
                      <a:r>
                        <a:rPr lang="en-GB" sz="1300" b="1" dirty="0" smtClean="0">
                          <a:solidFill>
                            <a:schemeClr val="tx1"/>
                          </a:solidFill>
                          <a:latin typeface="Constantia" pitchFamily="18" charset="0"/>
                        </a:rPr>
                        <a:t>SELF-DIFFERENTIATION:</a:t>
                      </a:r>
                      <a:r>
                        <a:rPr lang="en-GB" sz="1300" dirty="0" smtClean="0">
                          <a:solidFill>
                            <a:schemeClr val="tx1"/>
                          </a:solidFill>
                          <a:latin typeface="Constantia" pitchFamily="18" charset="0"/>
                        </a:rPr>
                        <a:t> </a:t>
                      </a:r>
                      <a:r>
                        <a:rPr lang="en-GB" sz="1300" b="0" dirty="0" smtClean="0">
                          <a:solidFill>
                            <a:schemeClr val="tx1"/>
                          </a:solidFill>
                          <a:latin typeface="Constantia" pitchFamily="18" charset="0"/>
                        </a:rPr>
                        <a:t>To differentiate self – who and what am I?  - What are things around me?  </a:t>
                      </a:r>
                      <a:endParaRPr lang="en-GB" sz="1300" b="0" dirty="0">
                        <a:solidFill>
                          <a:schemeClr val="tx1"/>
                        </a:solidFill>
                        <a:latin typeface="Constantia" pitchFamily="18" charset="0"/>
                      </a:endParaRPr>
                    </a:p>
                  </a:txBody>
                  <a:tcPr marL="16329" marR="16329" marT="10368" marB="10368">
                    <a:solidFill>
                      <a:srgbClr val="92D050">
                        <a:alpha val="52941"/>
                      </a:srgbClr>
                    </a:solidFill>
                  </a:tcPr>
                </a:tc>
                <a:tc>
                  <a:txBody>
                    <a:bodyPr/>
                    <a:lstStyle/>
                    <a:p>
                      <a:r>
                        <a:rPr lang="en-GB" sz="1300" b="1" dirty="0" smtClean="0">
                          <a:solidFill>
                            <a:schemeClr val="tx1"/>
                          </a:solidFill>
                          <a:latin typeface="Constantia" pitchFamily="18" charset="0"/>
                        </a:rPr>
                        <a:t>DESTRUCTIVE:  </a:t>
                      </a:r>
                      <a:r>
                        <a:rPr lang="en-GB" sz="1300" b="0" kern="1200" baseline="0" dirty="0" smtClean="0">
                          <a:solidFill>
                            <a:schemeClr val="tx1"/>
                          </a:solidFill>
                          <a:latin typeface="Constantia" pitchFamily="18" charset="0"/>
                          <a:ea typeface="+mn-ea"/>
                          <a:cs typeface="+mn-cs"/>
                        </a:rPr>
                        <a:t>able to recognise some things but no / limited understanding of what they are/what they are for, therefore c</a:t>
                      </a:r>
                      <a:r>
                        <a:rPr lang="en-GB" sz="1300" b="0" dirty="0" smtClean="0">
                          <a:solidFill>
                            <a:schemeClr val="tx1"/>
                          </a:solidFill>
                          <a:latin typeface="Constantia" pitchFamily="18" charset="0"/>
                        </a:rPr>
                        <a:t>o</a:t>
                      </a:r>
                      <a:r>
                        <a:rPr lang="en-GB" sz="1300" b="0" kern="1200" dirty="0" smtClean="0">
                          <a:solidFill>
                            <a:schemeClr val="tx1"/>
                          </a:solidFill>
                          <a:latin typeface="Constantia" pitchFamily="18" charset="0"/>
                          <a:ea typeface="+mn-ea"/>
                          <a:cs typeface="+mn-cs"/>
                        </a:rPr>
                        <a:t>ntact with things is often unrelated to actual function or properties of objects/materials;</a:t>
                      </a:r>
                      <a:r>
                        <a:rPr lang="en-GB" sz="1300" b="0" kern="1200" baseline="0" dirty="0" smtClean="0">
                          <a:solidFill>
                            <a:schemeClr val="tx1"/>
                          </a:solidFill>
                          <a:latin typeface="Constantia" pitchFamily="18" charset="0"/>
                          <a:ea typeface="+mn-ea"/>
                          <a:cs typeface="+mn-cs"/>
                        </a:rPr>
                        <a:t> no planning;  fleeting awareness of people.</a:t>
                      </a:r>
                      <a:endParaRPr lang="en-GB" sz="1300" b="0" dirty="0">
                        <a:solidFill>
                          <a:schemeClr val="tx1"/>
                        </a:solidFill>
                        <a:latin typeface="Constantia" pitchFamily="18" charset="0"/>
                      </a:endParaRPr>
                    </a:p>
                  </a:txBody>
                  <a:tcPr marL="16329" marR="16329" marT="10368" marB="10368">
                    <a:solidFill>
                      <a:srgbClr val="92D050">
                        <a:alpha val="52941"/>
                      </a:srgbClr>
                    </a:solidFill>
                  </a:tcPr>
                </a:tc>
              </a:tr>
            </a:tbl>
          </a:graphicData>
        </a:graphic>
      </p:graphicFrame>
      <p:pic>
        <p:nvPicPr>
          <p:cNvPr id="5" name="Picture 4" descr="pet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2700"/>
            <a:ext cx="694082" cy="377825"/>
          </a:xfrm>
          <a:prstGeom prst="rect">
            <a:avLst/>
          </a:prstGeom>
          <a:noFill/>
          <a:extLst>
            <a:ext uri="{909E8E84-426E-40DD-AFC4-6F175D3DCCD1}">
              <a14:hiddenFill xmlns:a14="http://schemas.microsoft.com/office/drawing/2010/main">
                <a:solidFill>
                  <a:srgbClr val="FFFFFF"/>
                </a:solidFill>
              </a14:hiddenFill>
            </a:ext>
          </a:extLst>
        </p:spPr>
      </p:pic>
      <p:sp>
        <p:nvSpPr>
          <p:cNvPr id="2" name="Curved Down Arrow 1"/>
          <p:cNvSpPr/>
          <p:nvPr/>
        </p:nvSpPr>
        <p:spPr>
          <a:xfrm rot="7490744">
            <a:off x="6965200" y="1697591"/>
            <a:ext cx="15240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1376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3" presetClass="entr" presetSubtype="10" fill="hold"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linds(horizontal)">
                                      <p:cBhvr>
                                        <p:cTn id="19" dur="500"/>
                                        <p:tgtEl>
                                          <p:spTgt spid="4">
                                            <p:txEl>
                                              <p:pRg st="0" end="0"/>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linds(horizontal)">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28600" y="1295400"/>
          <a:ext cx="8610600" cy="1572768"/>
        </p:xfrm>
        <a:graphic>
          <a:graphicData uri="http://schemas.openxmlformats.org/drawingml/2006/table">
            <a:tbl>
              <a:tblPr firstRow="1" bandRow="1">
                <a:tableStyleId>{5C22544A-7EE6-4342-B048-85BDC9FD1C3A}</a:tableStyleId>
              </a:tblPr>
              <a:tblGrid>
                <a:gridCol w="8610600"/>
              </a:tblGrid>
              <a:tr h="1371600">
                <a:tc>
                  <a:txBody>
                    <a:bodyPr/>
                    <a:lstStyle/>
                    <a:p>
                      <a:r>
                        <a:rPr lang="en-GB" dirty="0" smtClean="0">
                          <a:solidFill>
                            <a:schemeClr val="tx1"/>
                          </a:solidFill>
                        </a:rPr>
                        <a:t>AIMS:  </a:t>
                      </a:r>
                    </a:p>
                    <a:p>
                      <a:pPr marL="342900" indent="-342900">
                        <a:lnSpc>
                          <a:spcPct val="90000"/>
                        </a:lnSpc>
                        <a:spcBef>
                          <a:spcPct val="20000"/>
                        </a:spcBef>
                        <a:buClr>
                          <a:schemeClr val="tx1"/>
                        </a:buClr>
                        <a:buFont typeface="Arial" pitchFamily="34" charset="0"/>
                        <a:buChar char="•"/>
                      </a:pPr>
                      <a:r>
                        <a:rPr lang="en-GB" altLang="ja-JP" sz="1800" b="1" dirty="0" smtClean="0">
                          <a:solidFill>
                            <a:schemeClr val="tx1"/>
                          </a:solidFill>
                          <a:ea typeface="ＭＳ Ｐゴシック" pitchFamily="48" charset="-128"/>
                        </a:rPr>
                        <a:t>Become involved in activity</a:t>
                      </a:r>
                    </a:p>
                    <a:p>
                      <a:pPr marL="342900" indent="-342900">
                        <a:lnSpc>
                          <a:spcPct val="90000"/>
                        </a:lnSpc>
                        <a:spcBef>
                          <a:spcPct val="20000"/>
                        </a:spcBef>
                        <a:buClr>
                          <a:schemeClr val="tx1"/>
                        </a:buClr>
                        <a:buFont typeface="Arial" pitchFamily="34" charset="0"/>
                        <a:buChar char="•"/>
                      </a:pPr>
                      <a:r>
                        <a:rPr lang="en-GB" altLang="ja-JP" sz="1800" b="1" dirty="0" smtClean="0">
                          <a:solidFill>
                            <a:schemeClr val="tx1"/>
                          </a:solidFill>
                          <a:ea typeface="ＭＳ Ｐゴシック" pitchFamily="48" charset="-128"/>
                        </a:rPr>
                        <a:t>Increase understanding about self, objects</a:t>
                      </a:r>
                    </a:p>
                    <a:p>
                      <a:pPr marL="342900" indent="-342900">
                        <a:lnSpc>
                          <a:spcPct val="90000"/>
                        </a:lnSpc>
                        <a:spcBef>
                          <a:spcPct val="20000"/>
                        </a:spcBef>
                        <a:buClr>
                          <a:schemeClr val="tx1"/>
                        </a:buClr>
                        <a:buFont typeface="Arial" pitchFamily="34" charset="0"/>
                        <a:buChar char="•"/>
                      </a:pPr>
                      <a:r>
                        <a:rPr lang="en-GB" sz="1800" b="1" dirty="0" smtClean="0">
                          <a:solidFill>
                            <a:schemeClr val="tx1"/>
                          </a:solidFill>
                          <a:ea typeface="ＭＳ Ｐゴシック" pitchFamily="48" charset="-128"/>
                        </a:rPr>
                        <a:t>Attempt relating to people</a:t>
                      </a:r>
                    </a:p>
                    <a:p>
                      <a:pPr marL="342900" indent="-342900">
                        <a:lnSpc>
                          <a:spcPct val="90000"/>
                        </a:lnSpc>
                        <a:spcBef>
                          <a:spcPct val="20000"/>
                        </a:spcBef>
                        <a:buClr>
                          <a:schemeClr val="tx1"/>
                        </a:buClr>
                        <a:buFont typeface="Arial" pitchFamily="34" charset="0"/>
                        <a:buChar char="•"/>
                      </a:pPr>
                      <a:r>
                        <a:rPr lang="en-GB" sz="1800" b="1" dirty="0" smtClean="0">
                          <a:solidFill>
                            <a:schemeClr val="tx1"/>
                          </a:solidFill>
                          <a:ea typeface="ＭＳ Ｐゴシック" pitchFamily="48" charset="-128"/>
                        </a:rPr>
                        <a:t>Develop</a:t>
                      </a:r>
                      <a:r>
                        <a:rPr lang="en-GB" sz="1800" b="1" baseline="0" dirty="0" smtClean="0">
                          <a:solidFill>
                            <a:schemeClr val="tx1"/>
                          </a:solidFill>
                          <a:ea typeface="ＭＳ Ｐゴシック" pitchFamily="48" charset="-128"/>
                        </a:rPr>
                        <a:t> focusing of attention</a:t>
                      </a:r>
                      <a:endParaRPr lang="en-GB" dirty="0">
                        <a:solidFill>
                          <a:schemeClr val="tx1"/>
                        </a:solidFill>
                      </a:endParaRPr>
                    </a:p>
                  </a:txBody>
                  <a:tcPr>
                    <a:solidFill>
                      <a:srgbClr val="92D050"/>
                    </a:solidFill>
                  </a:tcPr>
                </a:tc>
              </a:tr>
            </a:tbl>
          </a:graphicData>
        </a:graphic>
      </p:graphicFrame>
      <p:sp>
        <p:nvSpPr>
          <p:cNvPr id="4" name="TextBox 3"/>
          <p:cNvSpPr txBox="1"/>
          <p:nvPr/>
        </p:nvSpPr>
        <p:spPr>
          <a:xfrm>
            <a:off x="442291" y="2895600"/>
            <a:ext cx="7086600" cy="1631216"/>
          </a:xfrm>
          <a:prstGeom prst="rect">
            <a:avLst/>
          </a:prstGeom>
          <a:noFill/>
        </p:spPr>
        <p:txBody>
          <a:bodyPr wrap="square" rtlCol="0">
            <a:spAutoFit/>
          </a:bodyPr>
          <a:lstStyle/>
          <a:p>
            <a:pPr algn="ctr"/>
            <a:endParaRPr lang="en-GB" sz="3200" b="1" dirty="0" smtClean="0">
              <a:solidFill>
                <a:srgbClr val="000000"/>
              </a:solidFill>
            </a:endParaRPr>
          </a:p>
          <a:p>
            <a:pPr algn="ctr"/>
            <a:r>
              <a:rPr lang="en-GB" sz="3200" b="1" dirty="0" smtClean="0">
                <a:solidFill>
                  <a:srgbClr val="000000"/>
                </a:solidFill>
              </a:rPr>
              <a:t>Activities?</a:t>
            </a:r>
            <a:endParaRPr lang="en-GB" sz="3200" dirty="0">
              <a:solidFill>
                <a:srgbClr val="000000"/>
              </a:solidFill>
              <a:cs typeface="Arial" charset="0"/>
            </a:endParaRPr>
          </a:p>
          <a:p>
            <a:pPr>
              <a:buFont typeface="Arial" pitchFamily="34" charset="0"/>
              <a:buChar char="•"/>
            </a:pPr>
            <a:endParaRPr lang="en-GB" dirty="0" smtClean="0">
              <a:solidFill>
                <a:srgbClr val="000000"/>
              </a:solidFill>
            </a:endParaRPr>
          </a:p>
          <a:p>
            <a:endParaRPr lang="en-GB" dirty="0">
              <a:solidFill>
                <a:srgbClr val="0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743833302"/>
              </p:ext>
            </p:extLst>
          </p:nvPr>
        </p:nvGraphicFramePr>
        <p:xfrm>
          <a:off x="228600" y="381000"/>
          <a:ext cx="8610600" cy="813216"/>
        </p:xfrm>
        <a:graphic>
          <a:graphicData uri="http://schemas.openxmlformats.org/drawingml/2006/table">
            <a:tbl>
              <a:tblPr firstRow="1" bandRow="1">
                <a:tableStyleId>{5C22544A-7EE6-4342-B048-85BDC9FD1C3A}</a:tableStyleId>
              </a:tblPr>
              <a:tblGrid>
                <a:gridCol w="3414548"/>
                <a:gridCol w="5196052"/>
              </a:tblGrid>
              <a:tr h="370840">
                <a:tc>
                  <a:txBody>
                    <a:bodyPr/>
                    <a:lstStyle/>
                    <a:p>
                      <a:r>
                        <a:rPr lang="en-GB" sz="1300" b="1" dirty="0" smtClean="0">
                          <a:solidFill>
                            <a:schemeClr val="tx1"/>
                          </a:solidFill>
                          <a:latin typeface="Constantia" pitchFamily="18" charset="0"/>
                        </a:rPr>
                        <a:t>SELF-DIFFERENTIATION:</a:t>
                      </a:r>
                      <a:r>
                        <a:rPr lang="en-GB" sz="1300" dirty="0" smtClean="0">
                          <a:solidFill>
                            <a:schemeClr val="tx1"/>
                          </a:solidFill>
                          <a:latin typeface="Constantia" pitchFamily="18" charset="0"/>
                        </a:rPr>
                        <a:t> </a:t>
                      </a:r>
                      <a:r>
                        <a:rPr lang="en-GB" sz="1300" b="0" dirty="0" smtClean="0">
                          <a:solidFill>
                            <a:schemeClr val="tx1"/>
                          </a:solidFill>
                          <a:latin typeface="Constantia" pitchFamily="18" charset="0"/>
                        </a:rPr>
                        <a:t>To differentiate self – who and what am I?  - What are things around me?  </a:t>
                      </a:r>
                      <a:endParaRPr lang="en-GB" sz="1300" b="0" dirty="0">
                        <a:solidFill>
                          <a:schemeClr val="tx1"/>
                        </a:solidFill>
                        <a:latin typeface="Constantia" pitchFamily="18" charset="0"/>
                      </a:endParaRPr>
                    </a:p>
                  </a:txBody>
                  <a:tcPr marL="16329" marR="16329" marT="10368" marB="10368">
                    <a:solidFill>
                      <a:srgbClr val="92D050">
                        <a:alpha val="52941"/>
                      </a:srgbClr>
                    </a:solidFill>
                  </a:tcPr>
                </a:tc>
                <a:tc>
                  <a:txBody>
                    <a:bodyPr/>
                    <a:lstStyle/>
                    <a:p>
                      <a:r>
                        <a:rPr lang="en-GB" sz="1300" b="1" dirty="0" smtClean="0">
                          <a:solidFill>
                            <a:schemeClr val="tx1"/>
                          </a:solidFill>
                          <a:latin typeface="Constantia" pitchFamily="18" charset="0"/>
                        </a:rPr>
                        <a:t>DESTRUCTIVE:  </a:t>
                      </a:r>
                      <a:r>
                        <a:rPr lang="en-GB" sz="1300" b="0" kern="1200" baseline="0" dirty="0" smtClean="0">
                          <a:solidFill>
                            <a:schemeClr val="tx1"/>
                          </a:solidFill>
                          <a:latin typeface="Constantia" pitchFamily="18" charset="0"/>
                          <a:ea typeface="+mn-ea"/>
                          <a:cs typeface="+mn-cs"/>
                        </a:rPr>
                        <a:t>able to recognise some things but no / limited understanding of what they are/what they are for, therefore c</a:t>
                      </a:r>
                      <a:r>
                        <a:rPr lang="en-GB" sz="1300" b="0" dirty="0" smtClean="0">
                          <a:solidFill>
                            <a:schemeClr val="tx1"/>
                          </a:solidFill>
                          <a:latin typeface="Constantia" pitchFamily="18" charset="0"/>
                        </a:rPr>
                        <a:t>o</a:t>
                      </a:r>
                      <a:r>
                        <a:rPr lang="en-GB" sz="1300" b="0" kern="1200" dirty="0" smtClean="0">
                          <a:solidFill>
                            <a:schemeClr val="tx1"/>
                          </a:solidFill>
                          <a:latin typeface="Constantia" pitchFamily="18" charset="0"/>
                          <a:ea typeface="+mn-ea"/>
                          <a:cs typeface="+mn-cs"/>
                        </a:rPr>
                        <a:t>ntact with things is often unrelated to actual function or properties of objects/materials;</a:t>
                      </a:r>
                      <a:r>
                        <a:rPr lang="en-GB" sz="1300" b="0" kern="1200" baseline="0" dirty="0" smtClean="0">
                          <a:solidFill>
                            <a:schemeClr val="tx1"/>
                          </a:solidFill>
                          <a:latin typeface="Constantia" pitchFamily="18" charset="0"/>
                          <a:ea typeface="+mn-ea"/>
                          <a:cs typeface="+mn-cs"/>
                        </a:rPr>
                        <a:t> no planning;  fleeting awareness of people.</a:t>
                      </a:r>
                      <a:endParaRPr lang="en-GB" sz="1300" b="0" dirty="0">
                        <a:solidFill>
                          <a:schemeClr val="tx1"/>
                        </a:solidFill>
                        <a:latin typeface="Constantia" pitchFamily="18" charset="0"/>
                      </a:endParaRPr>
                    </a:p>
                  </a:txBody>
                  <a:tcPr marL="16329" marR="16329" marT="10368" marB="10368">
                    <a:solidFill>
                      <a:srgbClr val="92D050">
                        <a:alpha val="52941"/>
                      </a:srgbClr>
                    </a:solidFill>
                  </a:tcPr>
                </a:tc>
              </a:tr>
            </a:tbl>
          </a:graphicData>
        </a:graphic>
      </p:graphicFrame>
      <p:pic>
        <p:nvPicPr>
          <p:cNvPr id="5" name="Picture 4" descr="pet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2700"/>
            <a:ext cx="694082" cy="377825"/>
          </a:xfrm>
          <a:prstGeom prst="rect">
            <a:avLst/>
          </a:prstGeom>
          <a:noFill/>
          <a:extLst>
            <a:ext uri="{909E8E84-426E-40DD-AFC4-6F175D3DCCD1}">
              <a14:hiddenFill xmlns:a14="http://schemas.microsoft.com/office/drawing/2010/main">
                <a:solidFill>
                  <a:srgbClr val="FFFFFF"/>
                </a:solidFill>
              </a14:hiddenFill>
            </a:ext>
          </a:extLst>
        </p:spPr>
      </p:pic>
      <p:sp>
        <p:nvSpPr>
          <p:cNvPr id="2" name="Curved Down Arrow 1"/>
          <p:cNvSpPr/>
          <p:nvPr/>
        </p:nvSpPr>
        <p:spPr>
          <a:xfrm rot="7490744">
            <a:off x="6965200" y="1697591"/>
            <a:ext cx="15240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301512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3" presetClass="entr" presetSubtype="1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linds(horizontal)">
                                      <p:cBhvr>
                                        <p:cTn id="1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4"/>
          <p:cNvSpPr txBox="1">
            <a:spLocks noChangeArrowheads="1"/>
          </p:cNvSpPr>
          <p:nvPr/>
        </p:nvSpPr>
        <p:spPr bwMode="auto">
          <a:xfrm>
            <a:off x="468313" y="333375"/>
            <a:ext cx="5832475" cy="3277820"/>
          </a:xfrm>
          <a:prstGeom prst="rect">
            <a:avLst/>
          </a:prstGeom>
          <a:noFill/>
          <a:ln w="9525">
            <a:noFill/>
            <a:miter lim="800000"/>
            <a:headEnd/>
            <a:tailEnd/>
          </a:ln>
          <a:effectLst/>
        </p:spPr>
        <p:txBody>
          <a:bodyPr>
            <a:spAutoFit/>
          </a:bodyPr>
          <a:lstStyle/>
          <a:p>
            <a:pPr>
              <a:spcBef>
                <a:spcPct val="50000"/>
              </a:spcBef>
            </a:pPr>
            <a:r>
              <a:rPr lang="en-GB" b="1" dirty="0">
                <a:solidFill>
                  <a:srgbClr val="3333CC"/>
                </a:solidFill>
                <a:latin typeface="Arial" charset="0"/>
                <a:cs typeface="Arial" charset="0"/>
              </a:rPr>
              <a:t>       </a:t>
            </a:r>
            <a:r>
              <a:rPr lang="en-GB" b="1" dirty="0">
                <a:latin typeface="Arial" charset="0"/>
                <a:cs typeface="Arial" charset="0"/>
              </a:rPr>
              <a:t>Activity requirements:</a:t>
            </a:r>
          </a:p>
          <a:p>
            <a:pPr>
              <a:buFont typeface="Arial" pitchFamily="34" charset="0"/>
              <a:buChar char="•"/>
            </a:pPr>
            <a:r>
              <a:rPr lang="en-GB" dirty="0"/>
              <a:t>1-2 step activity</a:t>
            </a:r>
          </a:p>
          <a:p>
            <a:pPr>
              <a:buFont typeface="Arial" pitchFamily="34" charset="0"/>
              <a:buChar char="•"/>
            </a:pPr>
            <a:r>
              <a:rPr lang="en-GB" dirty="0"/>
              <a:t> no intellectual demands (e.g. planning)</a:t>
            </a:r>
          </a:p>
          <a:p>
            <a:pPr>
              <a:buFont typeface="Arial" pitchFamily="34" charset="0"/>
              <a:buChar char="•"/>
            </a:pPr>
            <a:r>
              <a:rPr lang="en-GB" dirty="0"/>
              <a:t> immediate / quick gratification (in less than 5 </a:t>
            </a:r>
            <a:r>
              <a:rPr lang="en-GB" dirty="0" err="1" smtClean="0"/>
              <a:t>mins</a:t>
            </a:r>
            <a:r>
              <a:rPr lang="en-GB" dirty="0" smtClean="0"/>
              <a:t>)</a:t>
            </a:r>
            <a:endParaRPr lang="en-GB" dirty="0"/>
          </a:p>
          <a:p>
            <a:pPr>
              <a:buFont typeface="Arial" pitchFamily="34" charset="0"/>
              <a:buChar char="•"/>
            </a:pPr>
            <a:r>
              <a:rPr lang="en-GB" dirty="0"/>
              <a:t> can be repeated</a:t>
            </a:r>
          </a:p>
          <a:p>
            <a:pPr>
              <a:buFont typeface="Arial" pitchFamily="34" charset="0"/>
              <a:buChar char="•"/>
            </a:pPr>
            <a:r>
              <a:rPr lang="en-GB" dirty="0"/>
              <a:t> no / very basic tool handling</a:t>
            </a:r>
          </a:p>
          <a:p>
            <a:pPr>
              <a:buFont typeface="Arial" pitchFamily="34" charset="0"/>
              <a:buChar char="•"/>
            </a:pPr>
            <a:r>
              <a:rPr lang="en-GB" dirty="0">
                <a:latin typeface="Arial" charset="0"/>
                <a:cs typeface="Arial" charset="0"/>
              </a:rPr>
              <a:t> no fine coordination, but </a:t>
            </a:r>
            <a:r>
              <a:rPr lang="en-GB" dirty="0" smtClean="0">
                <a:latin typeface="Arial" charset="0"/>
                <a:cs typeface="Arial" charset="0"/>
              </a:rPr>
              <a:t>movement</a:t>
            </a:r>
          </a:p>
          <a:p>
            <a:pPr>
              <a:buFont typeface="Arial" pitchFamily="34" charset="0"/>
              <a:buChar char="•"/>
            </a:pPr>
            <a:r>
              <a:rPr lang="en-GB" dirty="0" smtClean="0">
                <a:latin typeface="Arial" charset="0"/>
                <a:cs typeface="Arial" charset="0"/>
              </a:rPr>
              <a:t> sensory stimulation</a:t>
            </a:r>
            <a:endParaRPr lang="en-GB" dirty="0">
              <a:latin typeface="Arial" charset="0"/>
              <a:cs typeface="Arial" charset="0"/>
            </a:endParaRPr>
          </a:p>
          <a:p>
            <a:pPr>
              <a:buFont typeface="Arial" pitchFamily="34" charset="0"/>
              <a:buChar char="•"/>
            </a:pPr>
            <a:r>
              <a:rPr lang="en-GB" dirty="0">
                <a:latin typeface="Arial" charset="0"/>
                <a:cs typeface="Arial" charset="0"/>
              </a:rPr>
              <a:t> destructive to incidentally </a:t>
            </a:r>
            <a:r>
              <a:rPr lang="en-GB" dirty="0" smtClean="0">
                <a:latin typeface="Arial" charset="0"/>
                <a:cs typeface="Arial" charset="0"/>
              </a:rPr>
              <a:t>constructive</a:t>
            </a:r>
          </a:p>
          <a:p>
            <a:pPr>
              <a:buFont typeface="Arial" pitchFamily="34" charset="0"/>
              <a:buChar char="•"/>
            </a:pPr>
            <a:r>
              <a:rPr lang="en-GB" dirty="0" smtClean="0">
                <a:latin typeface="Arial" charset="0"/>
                <a:cs typeface="Arial" charset="0"/>
              </a:rPr>
              <a:t> stimulates an emotional response</a:t>
            </a:r>
            <a:endParaRPr lang="en-GB" dirty="0">
              <a:latin typeface="Arial" charset="0"/>
              <a:cs typeface="Arial" charset="0"/>
            </a:endParaRPr>
          </a:p>
          <a:p>
            <a:pPr>
              <a:spcBef>
                <a:spcPct val="50000"/>
              </a:spcBef>
            </a:pPr>
            <a:endParaRPr lang="en-GB" dirty="0">
              <a:latin typeface="Arial" charset="0"/>
              <a:cs typeface="Arial" charset="0"/>
            </a:endParaRPr>
          </a:p>
        </p:txBody>
      </p:sp>
      <p:pic>
        <p:nvPicPr>
          <p:cNvPr id="15" name="Picture 5"/>
          <p:cNvPicPr>
            <a:picLocks noChangeAspect="1" noChangeArrowheads="1"/>
          </p:cNvPicPr>
          <p:nvPr/>
        </p:nvPicPr>
        <p:blipFill>
          <a:blip r:embed="rId3" cstate="print"/>
          <a:srcRect/>
          <a:stretch>
            <a:fillRect/>
          </a:stretch>
        </p:blipFill>
        <p:spPr bwMode="auto">
          <a:xfrm>
            <a:off x="5943600" y="1685761"/>
            <a:ext cx="2768600" cy="1852613"/>
          </a:xfrm>
          <a:prstGeom prst="rect">
            <a:avLst/>
          </a:prstGeom>
          <a:noFill/>
          <a:ln w="9525">
            <a:noFill/>
            <a:miter lim="800000"/>
            <a:headEnd/>
            <a:tailEnd/>
          </a:ln>
          <a:effectLst/>
        </p:spPr>
      </p:pic>
      <p:pic>
        <p:nvPicPr>
          <p:cNvPr id="16" name="Picture 11" descr="ist2_931780_diversity_hands"/>
          <p:cNvPicPr>
            <a:picLocks noChangeAspect="1" noChangeArrowheads="1"/>
          </p:cNvPicPr>
          <p:nvPr/>
        </p:nvPicPr>
        <p:blipFill>
          <a:blip r:embed="rId4"/>
          <a:srcRect/>
          <a:stretch>
            <a:fillRect/>
          </a:stretch>
        </p:blipFill>
        <p:spPr bwMode="auto">
          <a:xfrm>
            <a:off x="3048000" y="4435474"/>
            <a:ext cx="1836738" cy="1798638"/>
          </a:xfrm>
          <a:prstGeom prst="rect">
            <a:avLst/>
          </a:prstGeom>
          <a:noFill/>
        </p:spPr>
      </p:pic>
      <p:pic>
        <p:nvPicPr>
          <p:cNvPr id="17" name="Picture 6" descr="explorativedrumming"/>
          <p:cNvPicPr>
            <a:picLocks noChangeAspect="1" noChangeArrowheads="1"/>
          </p:cNvPicPr>
          <p:nvPr/>
        </p:nvPicPr>
        <p:blipFill>
          <a:blip r:embed="rId5"/>
          <a:srcRect/>
          <a:stretch>
            <a:fillRect/>
          </a:stretch>
        </p:blipFill>
        <p:spPr bwMode="auto">
          <a:xfrm>
            <a:off x="5486400" y="3962400"/>
            <a:ext cx="2297112" cy="2361819"/>
          </a:xfrm>
          <a:prstGeom prst="rect">
            <a:avLst/>
          </a:prstGeom>
          <a:noFill/>
        </p:spPr>
      </p:pic>
      <p:pic>
        <p:nvPicPr>
          <p:cNvPr id="18" name="Picture 7"/>
          <p:cNvPicPr>
            <a:picLocks noChangeAspect="1" noChangeArrowheads="1"/>
          </p:cNvPicPr>
          <p:nvPr/>
        </p:nvPicPr>
        <p:blipFill>
          <a:blip r:embed="rId6" cstate="print"/>
          <a:srcRect/>
          <a:stretch>
            <a:fillRect/>
          </a:stretch>
        </p:blipFill>
        <p:spPr bwMode="auto">
          <a:xfrm>
            <a:off x="609600" y="4319587"/>
            <a:ext cx="1914525" cy="1914525"/>
          </a:xfrm>
          <a:prstGeom prst="rect">
            <a:avLst/>
          </a:prstGeom>
          <a:noFill/>
          <a:ln w="9525">
            <a:noFill/>
            <a:miter lim="800000"/>
            <a:headEnd/>
            <a:tailEnd/>
          </a:ln>
          <a:effectLst/>
        </p:spPr>
      </p:pic>
    </p:spTree>
    <p:extLst>
      <p:ext uri="{BB962C8B-B14F-4D97-AF65-F5344CB8AC3E}">
        <p14:creationId xmlns:p14="http://schemas.microsoft.com/office/powerpoint/2010/main" val="5043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28600" y="1295400"/>
          <a:ext cx="8610600" cy="1572768"/>
        </p:xfrm>
        <a:graphic>
          <a:graphicData uri="http://schemas.openxmlformats.org/drawingml/2006/table">
            <a:tbl>
              <a:tblPr firstRow="1" bandRow="1">
                <a:tableStyleId>{5C22544A-7EE6-4342-B048-85BDC9FD1C3A}</a:tableStyleId>
              </a:tblPr>
              <a:tblGrid>
                <a:gridCol w="8610600"/>
              </a:tblGrid>
              <a:tr h="1371600">
                <a:tc>
                  <a:txBody>
                    <a:bodyPr/>
                    <a:lstStyle/>
                    <a:p>
                      <a:r>
                        <a:rPr lang="en-GB" dirty="0" smtClean="0">
                          <a:solidFill>
                            <a:schemeClr val="tx1"/>
                          </a:solidFill>
                        </a:rPr>
                        <a:t>AIMS:  </a:t>
                      </a:r>
                    </a:p>
                    <a:p>
                      <a:pPr marL="342900" indent="-342900">
                        <a:lnSpc>
                          <a:spcPct val="90000"/>
                        </a:lnSpc>
                        <a:spcBef>
                          <a:spcPct val="20000"/>
                        </a:spcBef>
                        <a:buClr>
                          <a:schemeClr val="tx1"/>
                        </a:buClr>
                        <a:buFont typeface="Arial" pitchFamily="34" charset="0"/>
                        <a:buChar char="•"/>
                      </a:pPr>
                      <a:r>
                        <a:rPr lang="en-GB" altLang="ja-JP" sz="1800" b="1" dirty="0" smtClean="0">
                          <a:solidFill>
                            <a:schemeClr val="tx1"/>
                          </a:solidFill>
                          <a:ea typeface="ＭＳ Ｐゴシック" pitchFamily="48" charset="-128"/>
                        </a:rPr>
                        <a:t>Become involved in activity</a:t>
                      </a:r>
                    </a:p>
                    <a:p>
                      <a:pPr marL="342900" indent="-342900">
                        <a:lnSpc>
                          <a:spcPct val="90000"/>
                        </a:lnSpc>
                        <a:spcBef>
                          <a:spcPct val="20000"/>
                        </a:spcBef>
                        <a:buClr>
                          <a:schemeClr val="tx1"/>
                        </a:buClr>
                        <a:buFont typeface="Arial" pitchFamily="34" charset="0"/>
                        <a:buChar char="•"/>
                      </a:pPr>
                      <a:r>
                        <a:rPr lang="en-GB" altLang="ja-JP" sz="1800" b="1" dirty="0" smtClean="0">
                          <a:solidFill>
                            <a:schemeClr val="tx1"/>
                          </a:solidFill>
                          <a:ea typeface="ＭＳ Ｐゴシック" pitchFamily="48" charset="-128"/>
                        </a:rPr>
                        <a:t>Increase understanding about self, objects</a:t>
                      </a:r>
                    </a:p>
                    <a:p>
                      <a:pPr marL="342900" indent="-342900">
                        <a:lnSpc>
                          <a:spcPct val="90000"/>
                        </a:lnSpc>
                        <a:spcBef>
                          <a:spcPct val="20000"/>
                        </a:spcBef>
                        <a:buClr>
                          <a:schemeClr val="tx1"/>
                        </a:buClr>
                        <a:buFont typeface="Arial" pitchFamily="34" charset="0"/>
                        <a:buChar char="•"/>
                      </a:pPr>
                      <a:r>
                        <a:rPr lang="en-GB" sz="1800" b="1" dirty="0" smtClean="0">
                          <a:solidFill>
                            <a:schemeClr val="tx1"/>
                          </a:solidFill>
                          <a:ea typeface="ＭＳ Ｐゴシック" pitchFamily="48" charset="-128"/>
                        </a:rPr>
                        <a:t>Attempt relating to people</a:t>
                      </a:r>
                    </a:p>
                    <a:p>
                      <a:pPr marL="342900" indent="-342900">
                        <a:lnSpc>
                          <a:spcPct val="90000"/>
                        </a:lnSpc>
                        <a:spcBef>
                          <a:spcPct val="20000"/>
                        </a:spcBef>
                        <a:buClr>
                          <a:schemeClr val="tx1"/>
                        </a:buClr>
                        <a:buFont typeface="Arial" pitchFamily="34" charset="0"/>
                        <a:buChar char="•"/>
                      </a:pPr>
                      <a:r>
                        <a:rPr lang="en-GB" sz="1800" b="1" dirty="0" smtClean="0">
                          <a:solidFill>
                            <a:schemeClr val="tx1"/>
                          </a:solidFill>
                          <a:ea typeface="ＭＳ Ｐゴシック" pitchFamily="48" charset="-128"/>
                        </a:rPr>
                        <a:t>Develop</a:t>
                      </a:r>
                      <a:r>
                        <a:rPr lang="en-GB" sz="1800" b="1" baseline="0" dirty="0" smtClean="0">
                          <a:solidFill>
                            <a:schemeClr val="tx1"/>
                          </a:solidFill>
                          <a:ea typeface="ＭＳ Ｐゴシック" pitchFamily="48" charset="-128"/>
                        </a:rPr>
                        <a:t> focusing of attention</a:t>
                      </a:r>
                      <a:endParaRPr lang="en-GB" dirty="0">
                        <a:solidFill>
                          <a:schemeClr val="tx1"/>
                        </a:solidFill>
                      </a:endParaRPr>
                    </a:p>
                  </a:txBody>
                  <a:tcPr>
                    <a:solidFill>
                      <a:srgbClr val="92D050"/>
                    </a:solidFill>
                  </a:tcPr>
                </a:tc>
              </a:tr>
            </a:tbl>
          </a:graphicData>
        </a:graphic>
      </p:graphicFrame>
      <p:sp>
        <p:nvSpPr>
          <p:cNvPr id="4" name="TextBox 3"/>
          <p:cNvSpPr txBox="1"/>
          <p:nvPr/>
        </p:nvSpPr>
        <p:spPr>
          <a:xfrm>
            <a:off x="304800" y="2895600"/>
            <a:ext cx="7086600" cy="4524315"/>
          </a:xfrm>
          <a:prstGeom prst="rect">
            <a:avLst/>
          </a:prstGeom>
          <a:noFill/>
        </p:spPr>
        <p:txBody>
          <a:bodyPr wrap="square" rtlCol="0">
            <a:spAutoFit/>
          </a:bodyPr>
          <a:lstStyle/>
          <a:p>
            <a:r>
              <a:rPr lang="en-GB" b="1" dirty="0"/>
              <a:t>Treatment principles = how to achieve the aims</a:t>
            </a:r>
          </a:p>
          <a:p>
            <a:endParaRPr lang="en-GB" b="1" dirty="0" smtClean="0"/>
          </a:p>
          <a:p>
            <a:r>
              <a:rPr lang="en-GB" b="1" dirty="0" smtClean="0"/>
              <a:t>Activity requirements:</a:t>
            </a:r>
          </a:p>
          <a:p>
            <a:pPr>
              <a:buFont typeface="Arial" pitchFamily="34" charset="0"/>
              <a:buChar char="•"/>
            </a:pPr>
            <a:r>
              <a:rPr lang="en-GB" dirty="0" smtClean="0"/>
              <a:t> 1-2 step activity</a:t>
            </a:r>
          </a:p>
          <a:p>
            <a:pPr>
              <a:buFont typeface="Arial" pitchFamily="34" charset="0"/>
              <a:buChar char="•"/>
            </a:pPr>
            <a:r>
              <a:rPr lang="en-GB" dirty="0" smtClean="0"/>
              <a:t> no intellectual demands (e.g. planning)</a:t>
            </a:r>
          </a:p>
          <a:p>
            <a:pPr>
              <a:buFont typeface="Arial" pitchFamily="34" charset="0"/>
              <a:buChar char="•"/>
            </a:pPr>
            <a:r>
              <a:rPr lang="en-GB" dirty="0" smtClean="0"/>
              <a:t> immediate / quick gratification (in less than 5 minutes)</a:t>
            </a:r>
          </a:p>
          <a:p>
            <a:pPr>
              <a:buFont typeface="Arial" pitchFamily="34" charset="0"/>
              <a:buChar char="•"/>
            </a:pPr>
            <a:r>
              <a:rPr lang="en-GB" dirty="0" smtClean="0"/>
              <a:t> can be repeated</a:t>
            </a:r>
          </a:p>
          <a:p>
            <a:pPr>
              <a:buFont typeface="Arial" pitchFamily="34" charset="0"/>
              <a:buChar char="•"/>
            </a:pPr>
            <a:r>
              <a:rPr lang="en-GB" dirty="0" smtClean="0"/>
              <a:t> no / very basic tool handling</a:t>
            </a:r>
          </a:p>
          <a:p>
            <a:pPr>
              <a:buFont typeface="Arial" pitchFamily="34" charset="0"/>
              <a:buChar char="•"/>
            </a:pPr>
            <a:r>
              <a:rPr lang="en-GB" dirty="0">
                <a:latin typeface="Arial" charset="0"/>
                <a:cs typeface="Arial" charset="0"/>
              </a:rPr>
              <a:t> n</a:t>
            </a:r>
            <a:r>
              <a:rPr lang="en-GB" dirty="0" smtClean="0">
                <a:latin typeface="Arial" charset="0"/>
                <a:cs typeface="Arial" charset="0"/>
              </a:rPr>
              <a:t>o </a:t>
            </a:r>
            <a:r>
              <a:rPr lang="en-GB" dirty="0">
                <a:latin typeface="Arial" charset="0"/>
                <a:cs typeface="Arial" charset="0"/>
              </a:rPr>
              <a:t>fine coordination, but </a:t>
            </a:r>
            <a:r>
              <a:rPr lang="en-GB" dirty="0" smtClean="0">
                <a:latin typeface="Arial" charset="0"/>
                <a:cs typeface="Arial" charset="0"/>
              </a:rPr>
              <a:t>movement</a:t>
            </a:r>
          </a:p>
          <a:p>
            <a:pPr>
              <a:buFont typeface="Arial" pitchFamily="34" charset="0"/>
              <a:buChar char="•"/>
            </a:pPr>
            <a:r>
              <a:rPr lang="en-GB" dirty="0">
                <a:latin typeface="Arial" charset="0"/>
                <a:cs typeface="Arial" charset="0"/>
              </a:rPr>
              <a:t> </a:t>
            </a:r>
            <a:r>
              <a:rPr lang="en-GB" dirty="0" smtClean="0">
                <a:latin typeface="Arial" charset="0"/>
                <a:cs typeface="Arial" charset="0"/>
              </a:rPr>
              <a:t>destructive to incidentally constructive</a:t>
            </a:r>
          </a:p>
          <a:p>
            <a:r>
              <a:rPr lang="en-GB" b="1" dirty="0" smtClean="0"/>
              <a:t>Handling</a:t>
            </a:r>
            <a:r>
              <a:rPr lang="en-GB" b="1" dirty="0"/>
              <a:t>: </a:t>
            </a:r>
            <a:r>
              <a:rPr lang="en-GB" dirty="0"/>
              <a:t>Emphasise individuality</a:t>
            </a:r>
          </a:p>
          <a:p>
            <a:r>
              <a:rPr lang="en-GB" b="1" dirty="0"/>
              <a:t>Structuring: </a:t>
            </a:r>
            <a:r>
              <a:rPr lang="en-GB" dirty="0"/>
              <a:t>Use individual and small group settings</a:t>
            </a:r>
          </a:p>
          <a:p>
            <a:r>
              <a:rPr lang="en-GB" b="1" dirty="0"/>
              <a:t>Presentation</a:t>
            </a:r>
            <a:r>
              <a:rPr lang="en-GB" dirty="0"/>
              <a:t>: Give direction about what to do</a:t>
            </a:r>
          </a:p>
          <a:p>
            <a:pPr>
              <a:buFont typeface="Arial" pitchFamily="34" charset="0"/>
              <a:buChar char="•"/>
            </a:pPr>
            <a:endParaRPr lang="en-GB" dirty="0">
              <a:latin typeface="Arial" charset="0"/>
              <a:cs typeface="Arial" charset="0"/>
            </a:endParaRPr>
          </a:p>
          <a:p>
            <a:pPr>
              <a:buFont typeface="Arial" pitchFamily="34" charset="0"/>
              <a:buChar char="•"/>
            </a:pPr>
            <a:endParaRPr lang="en-GB" dirty="0" smtClean="0"/>
          </a:p>
          <a:p>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803946126"/>
              </p:ext>
            </p:extLst>
          </p:nvPr>
        </p:nvGraphicFramePr>
        <p:xfrm>
          <a:off x="228600" y="381000"/>
          <a:ext cx="8610600" cy="813216"/>
        </p:xfrm>
        <a:graphic>
          <a:graphicData uri="http://schemas.openxmlformats.org/drawingml/2006/table">
            <a:tbl>
              <a:tblPr firstRow="1" bandRow="1">
                <a:tableStyleId>{5C22544A-7EE6-4342-B048-85BDC9FD1C3A}</a:tableStyleId>
              </a:tblPr>
              <a:tblGrid>
                <a:gridCol w="3414548"/>
                <a:gridCol w="5196052"/>
              </a:tblGrid>
              <a:tr h="370840">
                <a:tc>
                  <a:txBody>
                    <a:bodyPr/>
                    <a:lstStyle/>
                    <a:p>
                      <a:r>
                        <a:rPr lang="en-GB" sz="1300" b="1" dirty="0" smtClean="0">
                          <a:solidFill>
                            <a:schemeClr val="tx1"/>
                          </a:solidFill>
                          <a:latin typeface="Constantia" pitchFamily="18" charset="0"/>
                        </a:rPr>
                        <a:t>SELF-DIFFERENTIATION:</a:t>
                      </a:r>
                      <a:r>
                        <a:rPr lang="en-GB" sz="1300" dirty="0" smtClean="0">
                          <a:solidFill>
                            <a:schemeClr val="tx1"/>
                          </a:solidFill>
                          <a:latin typeface="Constantia" pitchFamily="18" charset="0"/>
                        </a:rPr>
                        <a:t> </a:t>
                      </a:r>
                      <a:r>
                        <a:rPr lang="en-GB" sz="1300" b="0" dirty="0" smtClean="0">
                          <a:solidFill>
                            <a:schemeClr val="tx1"/>
                          </a:solidFill>
                          <a:latin typeface="Constantia" pitchFamily="18" charset="0"/>
                        </a:rPr>
                        <a:t>To differentiate self – who and what am I?  - What are things around me?  </a:t>
                      </a:r>
                      <a:endParaRPr lang="en-GB" sz="1300" b="0" dirty="0">
                        <a:solidFill>
                          <a:schemeClr val="tx1"/>
                        </a:solidFill>
                        <a:latin typeface="Constantia" pitchFamily="18" charset="0"/>
                      </a:endParaRPr>
                    </a:p>
                  </a:txBody>
                  <a:tcPr marL="16329" marR="16329" marT="10368" marB="10368">
                    <a:solidFill>
                      <a:srgbClr val="92D050">
                        <a:alpha val="52941"/>
                      </a:srgbClr>
                    </a:solidFill>
                  </a:tcPr>
                </a:tc>
                <a:tc>
                  <a:txBody>
                    <a:bodyPr/>
                    <a:lstStyle/>
                    <a:p>
                      <a:r>
                        <a:rPr lang="en-GB" sz="1300" b="1" dirty="0" smtClean="0">
                          <a:solidFill>
                            <a:schemeClr val="tx1"/>
                          </a:solidFill>
                          <a:latin typeface="Constantia" pitchFamily="18" charset="0"/>
                        </a:rPr>
                        <a:t>DESTRUCTIVE:  </a:t>
                      </a:r>
                      <a:r>
                        <a:rPr lang="en-GB" sz="1300" b="0" kern="1200" baseline="0" dirty="0" smtClean="0">
                          <a:solidFill>
                            <a:schemeClr val="tx1"/>
                          </a:solidFill>
                          <a:latin typeface="Constantia" pitchFamily="18" charset="0"/>
                          <a:ea typeface="+mn-ea"/>
                          <a:cs typeface="+mn-cs"/>
                        </a:rPr>
                        <a:t>able to recognise some things but no / limited understanding of what they are/what they are for, therefore c</a:t>
                      </a:r>
                      <a:r>
                        <a:rPr lang="en-GB" sz="1300" b="0" dirty="0" smtClean="0">
                          <a:solidFill>
                            <a:schemeClr val="tx1"/>
                          </a:solidFill>
                          <a:latin typeface="Constantia" pitchFamily="18" charset="0"/>
                        </a:rPr>
                        <a:t>o</a:t>
                      </a:r>
                      <a:r>
                        <a:rPr lang="en-GB" sz="1300" b="0" kern="1200" dirty="0" smtClean="0">
                          <a:solidFill>
                            <a:schemeClr val="tx1"/>
                          </a:solidFill>
                          <a:latin typeface="Constantia" pitchFamily="18" charset="0"/>
                          <a:ea typeface="+mn-ea"/>
                          <a:cs typeface="+mn-cs"/>
                        </a:rPr>
                        <a:t>ntact with things is often unrelated to actual function or properties of objects/materials;</a:t>
                      </a:r>
                      <a:r>
                        <a:rPr lang="en-GB" sz="1300" b="0" kern="1200" baseline="0" dirty="0" smtClean="0">
                          <a:solidFill>
                            <a:schemeClr val="tx1"/>
                          </a:solidFill>
                          <a:latin typeface="Constantia" pitchFamily="18" charset="0"/>
                          <a:ea typeface="+mn-ea"/>
                          <a:cs typeface="+mn-cs"/>
                        </a:rPr>
                        <a:t> no planning;  fleeting awareness of people.</a:t>
                      </a:r>
                      <a:endParaRPr lang="en-GB" sz="1300" b="0" dirty="0">
                        <a:solidFill>
                          <a:schemeClr val="tx1"/>
                        </a:solidFill>
                        <a:latin typeface="Constantia" pitchFamily="18" charset="0"/>
                      </a:endParaRPr>
                    </a:p>
                  </a:txBody>
                  <a:tcPr marL="16329" marR="16329" marT="10368" marB="10368">
                    <a:solidFill>
                      <a:srgbClr val="92D050">
                        <a:alpha val="52941"/>
                      </a:srgbClr>
                    </a:solidFill>
                  </a:tcPr>
                </a:tc>
              </a:tr>
            </a:tbl>
          </a:graphicData>
        </a:graphic>
      </p:graphicFrame>
      <p:pic>
        <p:nvPicPr>
          <p:cNvPr id="5" name="Picture 4" descr="pet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2700"/>
            <a:ext cx="694082" cy="377825"/>
          </a:xfrm>
          <a:prstGeom prst="rect">
            <a:avLst/>
          </a:prstGeom>
          <a:noFill/>
          <a:extLst>
            <a:ext uri="{909E8E84-426E-40DD-AFC4-6F175D3DCCD1}">
              <a14:hiddenFill xmlns:a14="http://schemas.microsoft.com/office/drawing/2010/main">
                <a:solidFill>
                  <a:srgbClr val="FFFFFF"/>
                </a:solidFill>
              </a14:hiddenFill>
            </a:ext>
          </a:extLst>
        </p:spPr>
      </p:pic>
      <p:sp>
        <p:nvSpPr>
          <p:cNvPr id="2" name="Curved Down Arrow 1"/>
          <p:cNvSpPr/>
          <p:nvPr/>
        </p:nvSpPr>
        <p:spPr>
          <a:xfrm rot="7490744">
            <a:off x="6965200" y="1697591"/>
            <a:ext cx="1524000" cy="6858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154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blinds(horizontal)">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blinds(horizontal)">
                                      <p:cBhvr>
                                        <p:cTn id="26" dur="500"/>
                                        <p:tgtEl>
                                          <p:spTgt spid="4">
                                            <p:txEl>
                                              <p:pRg st="2" end="2"/>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blinds(horizontal)">
                                      <p:cBhvr>
                                        <p:cTn id="29" dur="500"/>
                                        <p:tgtEl>
                                          <p:spTgt spid="4">
                                            <p:txEl>
                                              <p:pRg st="3" end="3"/>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blinds(horizontal)">
                                      <p:cBhvr>
                                        <p:cTn id="32" dur="500"/>
                                        <p:tgtEl>
                                          <p:spTgt spid="4">
                                            <p:txEl>
                                              <p:pRg st="4" end="4"/>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blinds(horizontal)">
                                      <p:cBhvr>
                                        <p:cTn id="35" dur="500"/>
                                        <p:tgtEl>
                                          <p:spTgt spid="4">
                                            <p:txEl>
                                              <p:pRg st="5" end="5"/>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Effect transition="in" filter="blinds(horizontal)">
                                      <p:cBhvr>
                                        <p:cTn id="38" dur="500"/>
                                        <p:tgtEl>
                                          <p:spTgt spid="4">
                                            <p:txEl>
                                              <p:pRg st="6" end="6"/>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animEffect transition="in" filter="blinds(horizontal)">
                                      <p:cBhvr>
                                        <p:cTn id="41" dur="500"/>
                                        <p:tgtEl>
                                          <p:spTgt spid="4">
                                            <p:txEl>
                                              <p:pRg st="7" end="7"/>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Effect transition="in" filter="blinds(horizontal)">
                                      <p:cBhvr>
                                        <p:cTn id="44" dur="500"/>
                                        <p:tgtEl>
                                          <p:spTgt spid="4">
                                            <p:txEl>
                                              <p:pRg st="8" end="8"/>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animEffect transition="in" filter="blinds(horizontal)">
                                      <p:cBhvr>
                                        <p:cTn id="47" dur="500"/>
                                        <p:tgtEl>
                                          <p:spTgt spid="4">
                                            <p:txEl>
                                              <p:pRg st="9" end="9"/>
                                            </p:txEl>
                                          </p:spTgt>
                                        </p:tgtEl>
                                      </p:cBhvr>
                                    </p:animEffect>
                                  </p:childTnLst>
                                </p:cTn>
                              </p:par>
                              <p:par>
                                <p:cTn id="48" presetID="3" presetClass="entr" presetSubtype="10" fill="hold" nodeType="withEffect">
                                  <p:stCondLst>
                                    <p:cond delay="0"/>
                                  </p:stCondLst>
                                  <p:childTnLst>
                                    <p:set>
                                      <p:cBhvr>
                                        <p:cTn id="49" dur="1" fill="hold">
                                          <p:stCondLst>
                                            <p:cond delay="0"/>
                                          </p:stCondLst>
                                        </p:cTn>
                                        <p:tgtEl>
                                          <p:spTgt spid="4">
                                            <p:txEl>
                                              <p:pRg st="10" end="10"/>
                                            </p:txEl>
                                          </p:spTgt>
                                        </p:tgtEl>
                                        <p:attrNameLst>
                                          <p:attrName>style.visibility</p:attrName>
                                        </p:attrNameLst>
                                      </p:cBhvr>
                                      <p:to>
                                        <p:strVal val="visible"/>
                                      </p:to>
                                    </p:set>
                                    <p:animEffect transition="in" filter="blinds(horizontal)">
                                      <p:cBhvr>
                                        <p:cTn id="50" dur="500"/>
                                        <p:tgtEl>
                                          <p:spTgt spid="4">
                                            <p:txEl>
                                              <p:pRg st="10" end="10"/>
                                            </p:txEl>
                                          </p:spTgt>
                                        </p:tgtEl>
                                      </p:cBhvr>
                                    </p:animEffect>
                                  </p:childTnLst>
                                </p:cTn>
                              </p:par>
                              <p:par>
                                <p:cTn id="51" presetID="3" presetClass="entr" presetSubtype="10" fill="hold" nodeType="withEffect">
                                  <p:stCondLst>
                                    <p:cond delay="0"/>
                                  </p:stCondLst>
                                  <p:childTnLst>
                                    <p:set>
                                      <p:cBhvr>
                                        <p:cTn id="52" dur="1" fill="hold">
                                          <p:stCondLst>
                                            <p:cond delay="0"/>
                                          </p:stCondLst>
                                        </p:cTn>
                                        <p:tgtEl>
                                          <p:spTgt spid="4">
                                            <p:txEl>
                                              <p:pRg st="11" end="11"/>
                                            </p:txEl>
                                          </p:spTgt>
                                        </p:tgtEl>
                                        <p:attrNameLst>
                                          <p:attrName>style.visibility</p:attrName>
                                        </p:attrNameLst>
                                      </p:cBhvr>
                                      <p:to>
                                        <p:strVal val="visible"/>
                                      </p:to>
                                    </p:set>
                                    <p:animEffect transition="in" filter="blinds(horizontal)">
                                      <p:cBhvr>
                                        <p:cTn id="53" dur="500"/>
                                        <p:tgtEl>
                                          <p:spTgt spid="4">
                                            <p:txEl>
                                              <p:pRg st="11" end="11"/>
                                            </p:txEl>
                                          </p:spTgt>
                                        </p:tgtEl>
                                      </p:cBhvr>
                                    </p:animEffect>
                                  </p:childTnLst>
                                </p:cTn>
                              </p:par>
                              <p:par>
                                <p:cTn id="54" presetID="3" presetClass="entr" presetSubtype="10" fill="hold" nodeType="withEffect">
                                  <p:stCondLst>
                                    <p:cond delay="0"/>
                                  </p:stCondLst>
                                  <p:childTnLst>
                                    <p:set>
                                      <p:cBhvr>
                                        <p:cTn id="55" dur="1" fill="hold">
                                          <p:stCondLst>
                                            <p:cond delay="0"/>
                                          </p:stCondLst>
                                        </p:cTn>
                                        <p:tgtEl>
                                          <p:spTgt spid="4">
                                            <p:txEl>
                                              <p:pRg st="12" end="12"/>
                                            </p:txEl>
                                          </p:spTgt>
                                        </p:tgtEl>
                                        <p:attrNameLst>
                                          <p:attrName>style.visibility</p:attrName>
                                        </p:attrNameLst>
                                      </p:cBhvr>
                                      <p:to>
                                        <p:strVal val="visible"/>
                                      </p:to>
                                    </p:set>
                                    <p:animEffect transition="in" filter="blinds(horizontal)">
                                      <p:cBhvr>
                                        <p:cTn id="56"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ist2_931780_diversity_hands"/>
          <p:cNvPicPr>
            <a:picLocks noChangeAspect="1" noChangeArrowheads="1"/>
          </p:cNvPicPr>
          <p:nvPr/>
        </p:nvPicPr>
        <p:blipFill>
          <a:blip r:embed="rId3" cstate="print"/>
          <a:srcRect/>
          <a:stretch>
            <a:fillRect/>
          </a:stretch>
        </p:blipFill>
        <p:spPr bwMode="auto">
          <a:xfrm>
            <a:off x="381000" y="3733800"/>
            <a:ext cx="1620837" cy="1587500"/>
          </a:xfrm>
          <a:prstGeom prst="rect">
            <a:avLst/>
          </a:prstGeom>
          <a:noFill/>
          <a:ln w="9525">
            <a:noFill/>
            <a:miter lim="800000"/>
            <a:headEnd/>
            <a:tailEnd/>
          </a:ln>
        </p:spPr>
      </p:pic>
      <p:pic>
        <p:nvPicPr>
          <p:cNvPr id="41988" name="Picture 4"/>
          <p:cNvPicPr>
            <a:picLocks noChangeAspect="1" noChangeArrowheads="1"/>
          </p:cNvPicPr>
          <p:nvPr/>
        </p:nvPicPr>
        <p:blipFill>
          <a:blip r:embed="rId4" cstate="print"/>
          <a:srcRect/>
          <a:stretch>
            <a:fillRect/>
          </a:stretch>
        </p:blipFill>
        <p:spPr bwMode="auto">
          <a:xfrm>
            <a:off x="1295400" y="2133600"/>
            <a:ext cx="2049463" cy="1371600"/>
          </a:xfrm>
          <a:prstGeom prst="rect">
            <a:avLst/>
          </a:prstGeom>
          <a:noFill/>
          <a:ln w="9525">
            <a:noFill/>
            <a:miter lim="800000"/>
            <a:headEnd/>
            <a:tailEnd/>
          </a:ln>
        </p:spPr>
      </p:pic>
      <p:pic>
        <p:nvPicPr>
          <p:cNvPr id="41989" name="Picture 5"/>
          <p:cNvPicPr>
            <a:picLocks noChangeAspect="1" noChangeArrowheads="1"/>
          </p:cNvPicPr>
          <p:nvPr/>
        </p:nvPicPr>
        <p:blipFill>
          <a:blip r:embed="rId5" cstate="print"/>
          <a:srcRect/>
          <a:stretch>
            <a:fillRect/>
          </a:stretch>
        </p:blipFill>
        <p:spPr bwMode="auto">
          <a:xfrm>
            <a:off x="2971800" y="533400"/>
            <a:ext cx="1485900" cy="1485900"/>
          </a:xfrm>
          <a:prstGeom prst="rect">
            <a:avLst/>
          </a:prstGeom>
          <a:noFill/>
          <a:ln w="9525">
            <a:noFill/>
            <a:miter lim="800000"/>
            <a:headEnd/>
            <a:tailEnd/>
          </a:ln>
        </p:spPr>
      </p:pic>
      <p:pic>
        <p:nvPicPr>
          <p:cNvPr id="41990" name="Picture 6"/>
          <p:cNvPicPr>
            <a:picLocks noChangeAspect="1" noChangeArrowheads="1"/>
          </p:cNvPicPr>
          <p:nvPr/>
        </p:nvPicPr>
        <p:blipFill>
          <a:blip r:embed="rId6" cstate="print"/>
          <a:srcRect/>
          <a:stretch>
            <a:fillRect/>
          </a:stretch>
        </p:blipFill>
        <p:spPr bwMode="auto">
          <a:xfrm>
            <a:off x="4495800" y="0"/>
            <a:ext cx="1376362" cy="1928812"/>
          </a:xfrm>
          <a:prstGeom prst="rect">
            <a:avLst/>
          </a:prstGeom>
          <a:noFill/>
          <a:ln w="9525">
            <a:noFill/>
            <a:miter lim="800000"/>
            <a:headEnd/>
            <a:tailEnd/>
          </a:ln>
        </p:spPr>
      </p:pic>
      <p:pic>
        <p:nvPicPr>
          <p:cNvPr id="41991" name="Picture 7" descr="j0417532[1]"/>
          <p:cNvPicPr>
            <a:picLocks noChangeAspect="1" noChangeArrowheads="1"/>
          </p:cNvPicPr>
          <p:nvPr/>
        </p:nvPicPr>
        <p:blipFill>
          <a:blip r:embed="rId7" cstate="print"/>
          <a:srcRect/>
          <a:stretch>
            <a:fillRect/>
          </a:stretch>
        </p:blipFill>
        <p:spPr bwMode="auto">
          <a:xfrm>
            <a:off x="6019800" y="990600"/>
            <a:ext cx="1520825" cy="1520825"/>
          </a:xfrm>
          <a:prstGeom prst="rect">
            <a:avLst/>
          </a:prstGeom>
          <a:noFill/>
          <a:ln w="9525">
            <a:noFill/>
            <a:miter lim="800000"/>
            <a:headEnd/>
            <a:tailEnd/>
          </a:ln>
        </p:spPr>
      </p:pic>
      <p:pic>
        <p:nvPicPr>
          <p:cNvPr id="41992" name="Picture 8"/>
          <p:cNvPicPr>
            <a:picLocks noChangeAspect="1" noChangeArrowheads="1"/>
          </p:cNvPicPr>
          <p:nvPr/>
        </p:nvPicPr>
        <p:blipFill>
          <a:blip r:embed="rId8" cstate="print"/>
          <a:srcRect/>
          <a:stretch>
            <a:fillRect/>
          </a:stretch>
        </p:blipFill>
        <p:spPr bwMode="auto">
          <a:xfrm>
            <a:off x="7467600" y="1981200"/>
            <a:ext cx="1422400" cy="2133600"/>
          </a:xfrm>
          <a:prstGeom prst="rect">
            <a:avLst/>
          </a:prstGeom>
          <a:noFill/>
          <a:ln w="9525">
            <a:noFill/>
            <a:miter lim="800000"/>
            <a:headEnd/>
            <a:tailEnd/>
          </a:ln>
        </p:spPr>
      </p:pic>
      <p:pic>
        <p:nvPicPr>
          <p:cNvPr id="41993" name="Picture 9" descr="_472797_crowd_300_2"/>
          <p:cNvPicPr>
            <a:picLocks noChangeAspect="1" noChangeArrowheads="1"/>
          </p:cNvPicPr>
          <p:nvPr/>
        </p:nvPicPr>
        <p:blipFill>
          <a:blip r:embed="rId9" cstate="print"/>
          <a:srcRect/>
          <a:stretch>
            <a:fillRect/>
          </a:stretch>
        </p:blipFill>
        <p:spPr bwMode="auto">
          <a:xfrm>
            <a:off x="6781800" y="5410200"/>
            <a:ext cx="1905000" cy="952500"/>
          </a:xfrm>
          <a:prstGeom prst="rect">
            <a:avLst/>
          </a:prstGeom>
          <a:noFill/>
          <a:ln w="9525">
            <a:noFill/>
            <a:miter lim="800000"/>
            <a:headEnd/>
            <a:tailEnd/>
          </a:ln>
        </p:spPr>
      </p:pic>
      <p:sp>
        <p:nvSpPr>
          <p:cNvPr id="41994" name="AutoShape 10"/>
          <p:cNvSpPr>
            <a:spLocks noChangeArrowheads="1"/>
          </p:cNvSpPr>
          <p:nvPr/>
        </p:nvSpPr>
        <p:spPr bwMode="auto">
          <a:xfrm rot="-2039371">
            <a:off x="635783" y="1038106"/>
            <a:ext cx="2232025" cy="503238"/>
          </a:xfrm>
          <a:prstGeom prst="curvedDownArrow">
            <a:avLst>
              <a:gd name="adj1" fmla="val 88707"/>
              <a:gd name="adj2" fmla="val 177413"/>
              <a:gd name="adj3" fmla="val 33333"/>
            </a:avLst>
          </a:prstGeom>
          <a:solidFill>
            <a:srgbClr val="660066"/>
          </a:solidFill>
          <a:ln w="9525">
            <a:solidFill>
              <a:schemeClr val="tx1"/>
            </a:solidFill>
            <a:miter lim="800000"/>
            <a:headEnd/>
            <a:tailEnd/>
          </a:ln>
        </p:spPr>
        <p:txBody>
          <a:bodyPr wrap="none" anchor="ctr"/>
          <a:lstStyle/>
          <a:p>
            <a:endParaRPr lang="en-US"/>
          </a:p>
        </p:txBody>
      </p:sp>
      <p:sp>
        <p:nvSpPr>
          <p:cNvPr id="41995" name="AutoShape 11"/>
          <p:cNvSpPr>
            <a:spLocks noChangeArrowheads="1"/>
          </p:cNvSpPr>
          <p:nvPr/>
        </p:nvSpPr>
        <p:spPr bwMode="auto">
          <a:xfrm rot="1669914">
            <a:off x="6923599" y="720536"/>
            <a:ext cx="2232025" cy="503238"/>
          </a:xfrm>
          <a:prstGeom prst="curvedDownArrow">
            <a:avLst>
              <a:gd name="adj1" fmla="val 88707"/>
              <a:gd name="adj2" fmla="val 177413"/>
              <a:gd name="adj3" fmla="val 33333"/>
            </a:avLst>
          </a:prstGeom>
          <a:solidFill>
            <a:srgbClr val="660066"/>
          </a:solidFill>
          <a:ln w="9525">
            <a:solidFill>
              <a:schemeClr val="tx1"/>
            </a:solidFill>
            <a:miter lim="800000"/>
            <a:headEnd/>
            <a:tailEnd/>
          </a:ln>
        </p:spPr>
        <p:txBody>
          <a:bodyPr wrap="none" anchor="ctr"/>
          <a:lstStyle/>
          <a:p>
            <a:endParaRPr lang="en-US"/>
          </a:p>
        </p:txBody>
      </p:sp>
      <p:sp>
        <p:nvSpPr>
          <p:cNvPr id="41996" name="AutoShape 12"/>
          <p:cNvSpPr>
            <a:spLocks noChangeArrowheads="1"/>
          </p:cNvSpPr>
          <p:nvPr/>
        </p:nvSpPr>
        <p:spPr bwMode="auto">
          <a:xfrm>
            <a:off x="3581400" y="5715000"/>
            <a:ext cx="2938463" cy="431800"/>
          </a:xfrm>
          <a:prstGeom prst="rightArrow">
            <a:avLst>
              <a:gd name="adj1" fmla="val 50000"/>
              <a:gd name="adj2" fmla="val 229228"/>
            </a:avLst>
          </a:prstGeom>
          <a:solidFill>
            <a:srgbClr val="660066"/>
          </a:solidFill>
          <a:ln w="9525">
            <a:solidFill>
              <a:schemeClr val="tx1"/>
            </a:solidFill>
            <a:miter lim="800000"/>
            <a:headEnd/>
            <a:tailEnd/>
          </a:ln>
        </p:spPr>
        <p:txBody>
          <a:bodyPr wrap="none" anchor="ctr"/>
          <a:lstStyle/>
          <a:p>
            <a:endParaRPr lang="en-US"/>
          </a:p>
        </p:txBody>
      </p:sp>
      <p:sp>
        <p:nvSpPr>
          <p:cNvPr id="41997" name="Text Box 13"/>
          <p:cNvSpPr txBox="1">
            <a:spLocks noChangeArrowheads="1"/>
          </p:cNvSpPr>
          <p:nvPr/>
        </p:nvSpPr>
        <p:spPr bwMode="auto">
          <a:xfrm>
            <a:off x="1403350" y="5373688"/>
            <a:ext cx="2178050" cy="369332"/>
          </a:xfrm>
          <a:prstGeom prst="rect">
            <a:avLst/>
          </a:prstGeom>
          <a:noFill/>
          <a:ln w="9525">
            <a:noFill/>
            <a:miter lim="800000"/>
            <a:headEnd/>
            <a:tailEnd/>
          </a:ln>
        </p:spPr>
        <p:txBody>
          <a:bodyPr wrap="square">
            <a:spAutoFit/>
          </a:bodyPr>
          <a:lstStyle/>
          <a:p>
            <a:pPr>
              <a:spcBef>
                <a:spcPct val="50000"/>
              </a:spcBef>
            </a:pPr>
            <a:r>
              <a:rPr lang="en-GB" dirty="0" smtClean="0">
                <a:latin typeface="Century Gothic" pitchFamily="34" charset="0"/>
              </a:rPr>
              <a:t>Tone</a:t>
            </a:r>
          </a:p>
        </p:txBody>
      </p:sp>
      <p:sp>
        <p:nvSpPr>
          <p:cNvPr id="41998" name="Text Box 14"/>
          <p:cNvSpPr txBox="1">
            <a:spLocks noChangeArrowheads="1"/>
          </p:cNvSpPr>
          <p:nvPr/>
        </p:nvSpPr>
        <p:spPr bwMode="auto">
          <a:xfrm>
            <a:off x="2438400" y="4292600"/>
            <a:ext cx="2209800" cy="369332"/>
          </a:xfrm>
          <a:prstGeom prst="rect">
            <a:avLst/>
          </a:prstGeom>
          <a:noFill/>
          <a:ln w="9525">
            <a:noFill/>
            <a:miter lim="800000"/>
            <a:headEnd/>
            <a:tailEnd/>
          </a:ln>
        </p:spPr>
        <p:txBody>
          <a:bodyPr wrap="square">
            <a:spAutoFit/>
          </a:bodyPr>
          <a:lstStyle/>
          <a:p>
            <a:pPr>
              <a:spcBef>
                <a:spcPct val="50000"/>
              </a:spcBef>
            </a:pPr>
            <a:r>
              <a:rPr lang="en-GB" dirty="0">
                <a:latin typeface="Century Gothic" pitchFamily="34" charset="0"/>
              </a:rPr>
              <a:t>Self </a:t>
            </a:r>
            <a:r>
              <a:rPr lang="en-GB" dirty="0" smtClean="0">
                <a:latin typeface="Century Gothic" pitchFamily="34" charset="0"/>
              </a:rPr>
              <a:t>differentiation</a:t>
            </a:r>
          </a:p>
        </p:txBody>
      </p:sp>
      <p:sp>
        <p:nvSpPr>
          <p:cNvPr id="41999" name="Text Box 15"/>
          <p:cNvSpPr txBox="1">
            <a:spLocks noChangeArrowheads="1"/>
          </p:cNvSpPr>
          <p:nvPr/>
        </p:nvSpPr>
        <p:spPr bwMode="auto">
          <a:xfrm>
            <a:off x="3810000" y="2057400"/>
            <a:ext cx="2108200" cy="369332"/>
          </a:xfrm>
          <a:prstGeom prst="rect">
            <a:avLst/>
          </a:prstGeom>
          <a:noFill/>
          <a:ln w="9525">
            <a:noFill/>
            <a:miter lim="800000"/>
            <a:headEnd/>
            <a:tailEnd/>
          </a:ln>
        </p:spPr>
        <p:txBody>
          <a:bodyPr wrap="square">
            <a:spAutoFit/>
          </a:bodyPr>
          <a:lstStyle/>
          <a:p>
            <a:pPr>
              <a:spcBef>
                <a:spcPct val="50000"/>
              </a:spcBef>
            </a:pPr>
            <a:r>
              <a:rPr lang="en-GB" dirty="0">
                <a:latin typeface="Century Gothic" pitchFamily="34" charset="0"/>
              </a:rPr>
              <a:t>Self </a:t>
            </a:r>
            <a:r>
              <a:rPr lang="en-GB" dirty="0" smtClean="0">
                <a:latin typeface="Century Gothic" pitchFamily="34" charset="0"/>
              </a:rPr>
              <a:t>presentation</a:t>
            </a:r>
          </a:p>
        </p:txBody>
      </p:sp>
      <p:sp>
        <p:nvSpPr>
          <p:cNvPr id="42000" name="Text Box 16"/>
          <p:cNvSpPr txBox="1">
            <a:spLocks noChangeArrowheads="1"/>
          </p:cNvSpPr>
          <p:nvPr/>
        </p:nvSpPr>
        <p:spPr bwMode="auto">
          <a:xfrm>
            <a:off x="4953000" y="2971800"/>
            <a:ext cx="2438400" cy="369332"/>
          </a:xfrm>
          <a:prstGeom prst="rect">
            <a:avLst/>
          </a:prstGeom>
          <a:noFill/>
          <a:ln w="9525">
            <a:noFill/>
            <a:miter lim="800000"/>
            <a:headEnd/>
            <a:tailEnd/>
          </a:ln>
        </p:spPr>
        <p:txBody>
          <a:bodyPr wrap="square">
            <a:spAutoFit/>
          </a:bodyPr>
          <a:lstStyle/>
          <a:p>
            <a:pPr algn="r">
              <a:spcBef>
                <a:spcPct val="50000"/>
              </a:spcBef>
            </a:pPr>
            <a:r>
              <a:rPr lang="en-GB" dirty="0" smtClean="0">
                <a:latin typeface="Century Gothic" pitchFamily="34" charset="0"/>
              </a:rPr>
              <a:t>Passive</a:t>
            </a:r>
          </a:p>
        </p:txBody>
      </p:sp>
      <p:sp>
        <p:nvSpPr>
          <p:cNvPr id="42001" name="Text Box 17"/>
          <p:cNvSpPr txBox="1">
            <a:spLocks noChangeArrowheads="1"/>
          </p:cNvSpPr>
          <p:nvPr/>
        </p:nvSpPr>
        <p:spPr bwMode="auto">
          <a:xfrm>
            <a:off x="5292725" y="5084763"/>
            <a:ext cx="1511300" cy="366712"/>
          </a:xfrm>
          <a:prstGeom prst="rect">
            <a:avLst/>
          </a:prstGeom>
          <a:noFill/>
          <a:ln w="9525">
            <a:noFill/>
            <a:miter lim="800000"/>
            <a:headEnd/>
            <a:tailEnd/>
          </a:ln>
        </p:spPr>
        <p:txBody>
          <a:bodyPr>
            <a:spAutoFit/>
          </a:bodyPr>
          <a:lstStyle/>
          <a:p>
            <a:pPr>
              <a:spcBef>
                <a:spcPct val="50000"/>
              </a:spcBef>
            </a:pPr>
            <a:endParaRPr lang="en-US">
              <a:latin typeface="Century Gothic" pitchFamily="34" charset="0"/>
            </a:endParaRPr>
          </a:p>
        </p:txBody>
      </p:sp>
      <p:sp>
        <p:nvSpPr>
          <p:cNvPr id="42002" name="Text Box 18"/>
          <p:cNvSpPr txBox="1">
            <a:spLocks noChangeArrowheads="1"/>
          </p:cNvSpPr>
          <p:nvPr/>
        </p:nvSpPr>
        <p:spPr bwMode="auto">
          <a:xfrm>
            <a:off x="5105400" y="4953000"/>
            <a:ext cx="3810000" cy="369332"/>
          </a:xfrm>
          <a:prstGeom prst="rect">
            <a:avLst/>
          </a:prstGeom>
          <a:noFill/>
          <a:ln w="9525">
            <a:noFill/>
            <a:miter lim="800000"/>
            <a:headEnd/>
            <a:tailEnd/>
          </a:ln>
        </p:spPr>
        <p:txBody>
          <a:bodyPr wrap="square">
            <a:spAutoFit/>
          </a:bodyPr>
          <a:lstStyle/>
          <a:p>
            <a:pPr>
              <a:spcBef>
                <a:spcPct val="50000"/>
              </a:spcBef>
            </a:pPr>
            <a:r>
              <a:rPr lang="en-GB" dirty="0" smtClean="0">
                <a:latin typeface="Century Gothic" pitchFamily="34" charset="0"/>
              </a:rPr>
              <a:t>Imitative/active</a:t>
            </a:r>
          </a:p>
        </p:txBody>
      </p:sp>
      <p:pic>
        <p:nvPicPr>
          <p:cNvPr id="23554" name="Picture 2" descr="Product Details">
            <a:hlinkClick r:id="rId10"/>
          </p:cNvPr>
          <p:cNvPicPr>
            <a:picLocks noChangeAspect="1" noChangeArrowheads="1"/>
          </p:cNvPicPr>
          <p:nvPr/>
        </p:nvPicPr>
        <p:blipFill>
          <a:blip r:embed="rId11" cstate="print"/>
          <a:srcRect/>
          <a:stretch>
            <a:fillRect/>
          </a:stretch>
        </p:blipFill>
        <p:spPr bwMode="auto">
          <a:xfrm>
            <a:off x="228600" y="5486400"/>
            <a:ext cx="1095375" cy="10953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GB" sz="3200" dirty="0" smtClean="0">
                <a:solidFill>
                  <a:srgbClr val="7030A0"/>
                </a:solidFill>
              </a:rPr>
              <a:t>Summary</a:t>
            </a:r>
            <a:endParaRPr lang="en-GB" sz="3200" dirty="0">
              <a:solidFill>
                <a:srgbClr val="7030A0"/>
              </a:solidFill>
            </a:endParaRPr>
          </a:p>
        </p:txBody>
      </p:sp>
      <p:sp>
        <p:nvSpPr>
          <p:cNvPr id="3" name="Content Placeholder 2"/>
          <p:cNvSpPr>
            <a:spLocks noGrp="1"/>
          </p:cNvSpPr>
          <p:nvPr>
            <p:ph idx="1"/>
          </p:nvPr>
        </p:nvSpPr>
        <p:spPr>
          <a:xfrm>
            <a:off x="457200" y="1066800"/>
            <a:ext cx="8229600" cy="5059363"/>
          </a:xfrm>
        </p:spPr>
        <p:txBody>
          <a:bodyPr/>
          <a:lstStyle/>
          <a:p>
            <a:r>
              <a:rPr lang="en-GB" sz="2800" dirty="0" smtClean="0"/>
              <a:t>Theory of creative </a:t>
            </a:r>
            <a:r>
              <a:rPr lang="en-GB" sz="2800" i="1" dirty="0" smtClean="0"/>
              <a:t>ability</a:t>
            </a:r>
            <a:r>
              <a:rPr lang="en-GB" sz="2800" dirty="0" smtClean="0"/>
              <a:t> (creation of oneself): </a:t>
            </a:r>
            <a:r>
              <a:rPr lang="en-GB" sz="2800" i="1" dirty="0" smtClean="0"/>
              <a:t>recovery</a:t>
            </a:r>
            <a:r>
              <a:rPr lang="en-GB" sz="2800" dirty="0" smtClean="0"/>
              <a:t> of self</a:t>
            </a:r>
          </a:p>
          <a:p>
            <a:r>
              <a:rPr lang="en-GB" sz="2800" dirty="0" smtClean="0"/>
              <a:t>Ability focused</a:t>
            </a:r>
          </a:p>
          <a:p>
            <a:r>
              <a:rPr lang="en-GB" sz="2800" dirty="0" smtClean="0"/>
              <a:t>Sequential levels of motivation and action</a:t>
            </a:r>
          </a:p>
          <a:p>
            <a:r>
              <a:rPr lang="en-GB" sz="2800" dirty="0" smtClean="0"/>
              <a:t>Guide to identify level, elicit motivation and enable change through mastery of challenges: occupation focus</a:t>
            </a:r>
          </a:p>
        </p:txBody>
      </p:sp>
      <p:pic>
        <p:nvPicPr>
          <p:cNvPr id="4" name="Picture 4" descr="pet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2700"/>
            <a:ext cx="694082" cy="377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203575" y="5949950"/>
            <a:ext cx="7561263" cy="574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96" name="TextBox 2"/>
          <p:cNvSpPr txBox="1">
            <a:spLocks noChangeArrowheads="1"/>
          </p:cNvSpPr>
          <p:nvPr/>
        </p:nvSpPr>
        <p:spPr bwMode="auto">
          <a:xfrm>
            <a:off x="250825" y="5805488"/>
            <a:ext cx="115220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2800" dirty="0">
                <a:hlinkClick r:id="rId3"/>
              </a:rPr>
              <a:t>www.modelofcreativeability.com</a:t>
            </a:r>
            <a:r>
              <a:rPr lang="en-GB" sz="2800" dirty="0"/>
              <a:t>     </a:t>
            </a:r>
            <a:r>
              <a:rPr lang="en-GB" sz="2800" dirty="0" smtClean="0">
                <a:hlinkClick r:id="rId4"/>
              </a:rPr>
              <a:t>www.vdtmocaf</a:t>
            </a:r>
            <a:r>
              <a:rPr lang="en-GB" sz="2800" dirty="0">
                <a:hlinkClick r:id="rId4"/>
              </a:rPr>
              <a:t>-uk.com</a:t>
            </a:r>
            <a:endParaRPr lang="en-GB" sz="2800" dirty="0"/>
          </a:p>
          <a:p>
            <a:pPr eaLnBrk="1" hangingPunct="1"/>
            <a:endParaRPr lang="en-GB" dirty="0"/>
          </a:p>
        </p:txBody>
      </p:sp>
      <p:sp>
        <p:nvSpPr>
          <p:cNvPr id="5" name="Rectangle 4"/>
          <p:cNvSpPr/>
          <p:nvPr/>
        </p:nvSpPr>
        <p:spPr>
          <a:xfrm>
            <a:off x="0" y="6308725"/>
            <a:ext cx="3059113" cy="144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4239000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CCFF">
                <a:alpha val="80000"/>
              </a:srgb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4" name="Picture 3" descr="scared nemo_300"/>
          <p:cNvPicPr>
            <a:picLocks noChangeAspect="1" noChangeArrowheads="1"/>
          </p:cNvPicPr>
          <p:nvPr/>
        </p:nvPicPr>
        <p:blipFill>
          <a:blip r:embed="rId3" cstate="print"/>
          <a:srcRect/>
          <a:stretch>
            <a:fillRect/>
          </a:stretch>
        </p:blipFill>
        <p:spPr bwMode="auto">
          <a:xfrm>
            <a:off x="2971800" y="1371600"/>
            <a:ext cx="2971500" cy="1828800"/>
          </a:xfrm>
          <a:prstGeom prst="rect">
            <a:avLst/>
          </a:prstGeom>
          <a:noFill/>
          <a:ln w="9525">
            <a:noFill/>
            <a:miter lim="800000"/>
            <a:headEnd/>
            <a:tailEnd/>
          </a:ln>
        </p:spPr>
      </p:pic>
      <p:sp>
        <p:nvSpPr>
          <p:cNvPr id="3" name="TextBox 2"/>
          <p:cNvSpPr txBox="1"/>
          <p:nvPr/>
        </p:nvSpPr>
        <p:spPr>
          <a:xfrm>
            <a:off x="1219200" y="3352800"/>
            <a:ext cx="6705600" cy="646331"/>
          </a:xfrm>
          <a:prstGeom prst="rect">
            <a:avLst/>
          </a:prstGeom>
          <a:noFill/>
        </p:spPr>
        <p:txBody>
          <a:bodyPr wrap="square" rtlCol="0">
            <a:spAutoFit/>
          </a:bodyPr>
          <a:lstStyle/>
          <a:p>
            <a:pPr algn="ctr"/>
            <a:r>
              <a:rPr lang="en-GB" dirty="0" smtClean="0"/>
              <a:t>A sophisticated, intelligent model, but also </a:t>
            </a:r>
          </a:p>
          <a:p>
            <a:pPr algn="ctr"/>
            <a:r>
              <a:rPr lang="en-GB" dirty="0" smtClean="0"/>
              <a:t>very understandable and logical</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ican-schematic11"/>
          <p:cNvPicPr>
            <a:picLocks noChangeAspect="1" noChangeArrowheads="1"/>
          </p:cNvPicPr>
          <p:nvPr/>
        </p:nvPicPr>
        <p:blipFill>
          <a:blip r:embed="rId3"/>
          <a:srcRect/>
          <a:stretch>
            <a:fillRect/>
          </a:stretch>
        </p:blipFill>
        <p:spPr bwMode="auto">
          <a:xfrm>
            <a:off x="612775" y="600075"/>
            <a:ext cx="7918450" cy="5657850"/>
          </a:xfrm>
          <a:prstGeom prst="rect">
            <a:avLst/>
          </a:prstGeom>
          <a:noFill/>
          <a:ln w="9525">
            <a:noFill/>
            <a:miter lim="800000"/>
            <a:headEnd/>
            <a:tailEnd/>
          </a:ln>
        </p:spPr>
      </p:pic>
      <p:pic>
        <p:nvPicPr>
          <p:cNvPr id="79875" name="Picture 3" descr="ican-schematic13"/>
          <p:cNvPicPr>
            <a:picLocks noChangeAspect="1" noChangeArrowheads="1"/>
          </p:cNvPicPr>
          <p:nvPr/>
        </p:nvPicPr>
        <p:blipFill>
          <a:blip r:embed="rId4"/>
          <a:srcRect/>
          <a:stretch>
            <a:fillRect/>
          </a:stretch>
        </p:blipFill>
        <p:spPr bwMode="auto">
          <a:xfrm>
            <a:off x="612775" y="600075"/>
            <a:ext cx="7918450" cy="5657850"/>
          </a:xfrm>
          <a:prstGeom prst="rect">
            <a:avLst/>
          </a:prstGeom>
          <a:noFill/>
          <a:ln w="9525">
            <a:noFill/>
            <a:miter lim="800000"/>
            <a:headEnd/>
            <a:tailEnd/>
          </a:ln>
        </p:spPr>
      </p:pic>
      <p:sp>
        <p:nvSpPr>
          <p:cNvPr id="79876" name="Rectangle 5"/>
          <p:cNvSpPr>
            <a:spLocks noChangeArrowheads="1"/>
          </p:cNvSpPr>
          <p:nvPr/>
        </p:nvSpPr>
        <p:spPr bwMode="auto">
          <a:xfrm>
            <a:off x="5715000" y="476250"/>
            <a:ext cx="2714625" cy="2166938"/>
          </a:xfrm>
          <a:prstGeom prst="rect">
            <a:avLst/>
          </a:prstGeom>
          <a:noFill/>
          <a:ln w="9525">
            <a:solidFill>
              <a:schemeClr val="bg2"/>
            </a:solidFill>
            <a:miter lim="800000"/>
            <a:headEnd/>
            <a:tailEnd/>
          </a:ln>
        </p:spPr>
        <p:txBody>
          <a:bodyPr wrap="none" anchor="ctr"/>
          <a:lstStyle/>
          <a:p>
            <a:endParaRPr lang="en-GB">
              <a:latin typeface="Calibri" pitchFamily="34" charset="0"/>
            </a:endParaRPr>
          </a:p>
        </p:txBody>
      </p:sp>
      <p:pic>
        <p:nvPicPr>
          <p:cNvPr id="79877" name="Picture 6" descr="people"/>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929188" y="428625"/>
            <a:ext cx="1090612" cy="1047750"/>
          </a:xfrm>
          <a:prstGeom prst="rect">
            <a:avLst/>
          </a:prstGeom>
          <a:noFill/>
          <a:ln w="9525">
            <a:noFill/>
            <a:miter lim="800000"/>
            <a:headEnd/>
            <a:tailEnd/>
          </a:ln>
        </p:spPr>
      </p:pic>
      <p:sp>
        <p:nvSpPr>
          <p:cNvPr id="7" name="Oval 6"/>
          <p:cNvSpPr/>
          <p:nvPr/>
        </p:nvSpPr>
        <p:spPr>
          <a:xfrm>
            <a:off x="2500313" y="5572125"/>
            <a:ext cx="4572000" cy="428625"/>
          </a:xfrm>
          <a:prstGeom prst="ellipse">
            <a:avLst/>
          </a:prstGeom>
          <a:solidFill>
            <a:srgbClr val="00CC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9880" name="Text Box 7"/>
          <p:cNvSpPr txBox="1">
            <a:spLocks noChangeArrowheads="1"/>
          </p:cNvSpPr>
          <p:nvPr/>
        </p:nvSpPr>
        <p:spPr bwMode="auto">
          <a:xfrm>
            <a:off x="4143375" y="5572125"/>
            <a:ext cx="2201863" cy="723900"/>
          </a:xfrm>
          <a:prstGeom prst="rect">
            <a:avLst/>
          </a:prstGeom>
          <a:noFill/>
          <a:ln w="9525">
            <a:noFill/>
            <a:miter lim="800000"/>
            <a:headEnd/>
            <a:tailEnd/>
          </a:ln>
        </p:spPr>
        <p:txBody>
          <a:bodyPr>
            <a:spAutoFit/>
          </a:bodyPr>
          <a:lstStyle/>
          <a:p>
            <a:pPr>
              <a:spcBef>
                <a:spcPct val="50000"/>
              </a:spcBef>
            </a:pPr>
            <a:r>
              <a:rPr lang="en-GB" sz="2000">
                <a:solidFill>
                  <a:srgbClr val="006600"/>
                </a:solidFill>
                <a:latin typeface="Calibri" pitchFamily="34" charset="0"/>
              </a:rPr>
              <a:t>JAPAN</a:t>
            </a:r>
          </a:p>
          <a:p>
            <a:pPr>
              <a:spcBef>
                <a:spcPct val="50000"/>
              </a:spcBef>
            </a:pPr>
            <a:endParaRPr lang="en-GB" sz="1400">
              <a:solidFill>
                <a:schemeClr val="bg1"/>
              </a:solidFill>
              <a:latin typeface="Calibri" pitchFamily="34" charset="0"/>
            </a:endParaRPr>
          </a:p>
        </p:txBody>
      </p:sp>
      <p:sp>
        <p:nvSpPr>
          <p:cNvPr id="79881" name="TextBox 10"/>
          <p:cNvSpPr txBox="1">
            <a:spLocks noChangeArrowheads="1"/>
          </p:cNvSpPr>
          <p:nvPr/>
        </p:nvSpPr>
        <p:spPr bwMode="auto">
          <a:xfrm>
            <a:off x="304800" y="304800"/>
            <a:ext cx="4357688" cy="1138773"/>
          </a:xfrm>
          <a:prstGeom prst="rect">
            <a:avLst/>
          </a:prstGeom>
          <a:noFill/>
          <a:ln w="9525">
            <a:noFill/>
            <a:miter lim="800000"/>
            <a:headEnd/>
            <a:tailEnd/>
          </a:ln>
        </p:spPr>
        <p:txBody>
          <a:bodyPr>
            <a:spAutoFit/>
          </a:bodyPr>
          <a:lstStyle/>
          <a:p>
            <a:r>
              <a:rPr lang="en-GB" dirty="0" err="1" smtClean="0">
                <a:solidFill>
                  <a:srgbClr val="7030A0"/>
                </a:solidFill>
              </a:rPr>
              <a:t>VdT</a:t>
            </a:r>
            <a:r>
              <a:rPr lang="en-GB" dirty="0" smtClean="0">
                <a:solidFill>
                  <a:srgbClr val="7030A0"/>
                </a:solidFill>
              </a:rPr>
              <a:t> </a:t>
            </a:r>
            <a:r>
              <a:rPr lang="en-GB" dirty="0" err="1" smtClean="0">
                <a:solidFill>
                  <a:srgbClr val="7030A0"/>
                </a:solidFill>
              </a:rPr>
              <a:t>MoCA</a:t>
            </a:r>
            <a:r>
              <a:rPr lang="en-GB" dirty="0" smtClean="0">
                <a:solidFill>
                  <a:srgbClr val="7030A0"/>
                </a:solidFill>
              </a:rPr>
              <a:t> Foundation (UK) and the Model </a:t>
            </a:r>
            <a:r>
              <a:rPr lang="en-GB" dirty="0">
                <a:solidFill>
                  <a:srgbClr val="7030A0"/>
                </a:solidFill>
              </a:rPr>
              <a:t>of Creative Ability Interest Group</a:t>
            </a:r>
          </a:p>
          <a:p>
            <a:r>
              <a:rPr lang="en-GB" sz="1600" dirty="0">
                <a:solidFill>
                  <a:srgbClr val="7030A0"/>
                </a:solidFill>
                <a:hlinkClick r:id="rId6"/>
              </a:rPr>
              <a:t>www.modelofcreativeability.com</a:t>
            </a:r>
            <a:endParaRPr lang="en-GB" sz="1600" dirty="0">
              <a:solidFill>
                <a:srgbClr val="7030A0"/>
              </a:solidFill>
            </a:endParaRPr>
          </a:p>
          <a:p>
            <a:endParaRPr lang="en-GB" sz="1600" dirty="0">
              <a:solidFill>
                <a:srgbClr val="7030A0"/>
              </a:solidFill>
            </a:endParaRPr>
          </a:p>
        </p:txBody>
      </p:sp>
      <p:sp>
        <p:nvSpPr>
          <p:cNvPr id="10" name="Text Box 7"/>
          <p:cNvSpPr txBox="1">
            <a:spLocks noChangeArrowheads="1"/>
          </p:cNvSpPr>
          <p:nvPr/>
        </p:nvSpPr>
        <p:spPr bwMode="auto">
          <a:xfrm>
            <a:off x="5929313" y="714375"/>
            <a:ext cx="2416175" cy="2138363"/>
          </a:xfrm>
          <a:prstGeom prst="rect">
            <a:avLst/>
          </a:prstGeom>
          <a:noFill/>
          <a:ln w="9525">
            <a:noFill/>
            <a:miter lim="800000"/>
            <a:headEnd/>
            <a:tailEnd/>
          </a:ln>
        </p:spPr>
        <p:txBody>
          <a:bodyPr>
            <a:spAutoFit/>
          </a:bodyPr>
          <a:lstStyle/>
          <a:p>
            <a:pPr>
              <a:spcBef>
                <a:spcPct val="50000"/>
              </a:spcBef>
            </a:pPr>
            <a:r>
              <a:rPr lang="en-GB" sz="1400" dirty="0">
                <a:solidFill>
                  <a:srgbClr val="000090"/>
                </a:solidFill>
                <a:latin typeface="Calibri" pitchFamily="34" charset="0"/>
              </a:rPr>
              <a:t>Aiming for an internationally  solid network of practitioners and educators that </a:t>
            </a:r>
            <a:r>
              <a:rPr lang="en-GB" sz="1400" b="1" i="1" dirty="0">
                <a:solidFill>
                  <a:srgbClr val="000090"/>
                </a:solidFill>
                <a:latin typeface="Calibri" pitchFamily="34" charset="0"/>
              </a:rPr>
              <a:t>share knowledge and resources</a:t>
            </a:r>
            <a:r>
              <a:rPr lang="en-GB" sz="1400" dirty="0">
                <a:solidFill>
                  <a:srgbClr val="000090"/>
                </a:solidFill>
                <a:latin typeface="Calibri" pitchFamily="34" charset="0"/>
              </a:rPr>
              <a:t>;  </a:t>
            </a:r>
            <a:r>
              <a:rPr lang="en-GB" sz="1400" b="1" i="1" dirty="0">
                <a:solidFill>
                  <a:srgbClr val="000090"/>
                </a:solidFill>
                <a:latin typeface="Calibri" pitchFamily="34" charset="0"/>
              </a:rPr>
              <a:t>support each other </a:t>
            </a:r>
            <a:r>
              <a:rPr lang="en-GB" sz="1400" dirty="0">
                <a:solidFill>
                  <a:srgbClr val="000090"/>
                </a:solidFill>
                <a:latin typeface="Calibri" pitchFamily="34" charset="0"/>
              </a:rPr>
              <a:t>and </a:t>
            </a:r>
            <a:r>
              <a:rPr lang="en-GB" sz="1400" b="1" i="1" dirty="0">
                <a:solidFill>
                  <a:srgbClr val="000090"/>
                </a:solidFill>
                <a:latin typeface="Calibri" pitchFamily="34" charset="0"/>
              </a:rPr>
              <a:t>work together</a:t>
            </a:r>
            <a:r>
              <a:rPr lang="en-GB" sz="1400" dirty="0">
                <a:solidFill>
                  <a:srgbClr val="000090"/>
                </a:solidFill>
                <a:latin typeface="Calibri" pitchFamily="34" charset="0"/>
              </a:rPr>
              <a:t> for the benefit of the model, the OT profession and clients</a:t>
            </a:r>
          </a:p>
          <a:p>
            <a:pPr>
              <a:spcBef>
                <a:spcPct val="50000"/>
              </a:spcBef>
            </a:pPr>
            <a:endParaRPr lang="en-GB" sz="1400" dirty="0">
              <a:solidFill>
                <a:srgbClr val="000090"/>
              </a:solidFill>
              <a:latin typeface="Calibri" pitchFamily="34" charset="0"/>
            </a:endParaRPr>
          </a:p>
        </p:txBody>
      </p:sp>
    </p:spTree>
    <p:extLst>
      <p:ext uri="{BB962C8B-B14F-4D97-AF65-F5344CB8AC3E}">
        <p14:creationId xmlns:p14="http://schemas.microsoft.com/office/powerpoint/2010/main" val="16191577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lstStyle/>
          <a:p>
            <a:r>
              <a:rPr lang="en-GB" dirty="0" smtClean="0">
                <a:solidFill>
                  <a:schemeClr val="accent6">
                    <a:lumMod val="75000"/>
                  </a:schemeClr>
                </a:solidFill>
              </a:rPr>
              <a:t>The </a:t>
            </a:r>
            <a:r>
              <a:rPr lang="en-GB" dirty="0" err="1" smtClean="0">
                <a:solidFill>
                  <a:schemeClr val="accent6">
                    <a:lumMod val="75000"/>
                  </a:schemeClr>
                </a:solidFill>
              </a:rPr>
              <a:t>Vona</a:t>
            </a:r>
            <a:r>
              <a:rPr lang="en-GB" dirty="0" smtClean="0">
                <a:solidFill>
                  <a:schemeClr val="accent6">
                    <a:lumMod val="75000"/>
                  </a:schemeClr>
                </a:solidFill>
              </a:rPr>
              <a:t> du </a:t>
            </a:r>
            <a:r>
              <a:rPr lang="en-GB" dirty="0" err="1" smtClean="0">
                <a:solidFill>
                  <a:schemeClr val="accent6">
                    <a:lumMod val="75000"/>
                  </a:schemeClr>
                </a:solidFill>
              </a:rPr>
              <a:t>Toit</a:t>
            </a:r>
            <a:r>
              <a:rPr lang="en-GB" dirty="0" smtClean="0">
                <a:solidFill>
                  <a:schemeClr val="accent6">
                    <a:lumMod val="75000"/>
                  </a:schemeClr>
                </a:solidFill>
              </a:rPr>
              <a:t> </a:t>
            </a:r>
            <a:br>
              <a:rPr lang="en-GB" dirty="0" smtClean="0">
                <a:solidFill>
                  <a:schemeClr val="accent6">
                    <a:lumMod val="75000"/>
                  </a:schemeClr>
                </a:solidFill>
              </a:rPr>
            </a:br>
            <a:r>
              <a:rPr lang="en-GB" dirty="0" smtClean="0">
                <a:solidFill>
                  <a:schemeClr val="accent6">
                    <a:lumMod val="75000"/>
                  </a:schemeClr>
                </a:solidFill>
              </a:rPr>
              <a:t>Model of Creative Ability </a:t>
            </a:r>
            <a:br>
              <a:rPr lang="en-GB" dirty="0" smtClean="0">
                <a:solidFill>
                  <a:schemeClr val="accent6">
                    <a:lumMod val="75000"/>
                  </a:schemeClr>
                </a:solidFill>
              </a:rPr>
            </a:br>
            <a:r>
              <a:rPr lang="en-GB" dirty="0" smtClean="0">
                <a:solidFill>
                  <a:schemeClr val="accent6">
                    <a:lumMod val="75000"/>
                  </a:schemeClr>
                </a:solidFill>
              </a:rPr>
              <a:t>(</a:t>
            </a:r>
            <a:r>
              <a:rPr lang="en-GB" dirty="0" err="1" smtClean="0">
                <a:solidFill>
                  <a:schemeClr val="accent6">
                    <a:lumMod val="75000"/>
                  </a:schemeClr>
                </a:solidFill>
              </a:rPr>
              <a:t>VdT</a:t>
            </a:r>
            <a:r>
              <a:rPr lang="en-GB" dirty="0" smtClean="0">
                <a:solidFill>
                  <a:schemeClr val="accent6">
                    <a:lumMod val="75000"/>
                  </a:schemeClr>
                </a:solidFill>
              </a:rPr>
              <a:t> </a:t>
            </a:r>
            <a:r>
              <a:rPr lang="en-GB" dirty="0" err="1" smtClean="0">
                <a:solidFill>
                  <a:schemeClr val="accent6">
                    <a:lumMod val="75000"/>
                  </a:schemeClr>
                </a:solidFill>
              </a:rPr>
              <a:t>MoCA</a:t>
            </a:r>
            <a:r>
              <a:rPr lang="en-GB" dirty="0" smtClean="0">
                <a:solidFill>
                  <a:schemeClr val="accent6">
                    <a:lumMod val="75000"/>
                  </a:schemeClr>
                </a:solidFill>
              </a:rPr>
              <a:t>)</a:t>
            </a:r>
            <a:endParaRPr lang="en-GB" dirty="0">
              <a:solidFill>
                <a:schemeClr val="accent6">
                  <a:lumMod val="75000"/>
                </a:schemeClr>
              </a:solidFill>
            </a:endParaRPr>
          </a:p>
        </p:txBody>
      </p:sp>
      <p:sp>
        <p:nvSpPr>
          <p:cNvPr id="3" name="Subtitle 2"/>
          <p:cNvSpPr>
            <a:spLocks noGrp="1"/>
          </p:cNvSpPr>
          <p:nvPr>
            <p:ph type="subTitle" idx="1"/>
          </p:nvPr>
        </p:nvSpPr>
        <p:spPr>
          <a:xfrm>
            <a:off x="1371600" y="3581400"/>
            <a:ext cx="6400800" cy="2057400"/>
          </a:xfrm>
        </p:spPr>
        <p:txBody>
          <a:bodyPr/>
          <a:lstStyle/>
          <a:p>
            <a:pPr eaLnBrk="1" hangingPunct="1">
              <a:lnSpc>
                <a:spcPct val="90000"/>
              </a:lnSpc>
            </a:pPr>
            <a:r>
              <a:rPr lang="en-GB" sz="1800" b="1" dirty="0" smtClean="0"/>
              <a:t>Wendy Sherwood MSc </a:t>
            </a:r>
            <a:r>
              <a:rPr lang="en-GB" sz="1800" b="1" dirty="0" err="1" smtClean="0"/>
              <a:t>DipCOT</a:t>
            </a:r>
            <a:endParaRPr lang="en-GB" sz="1800" b="1" dirty="0" smtClean="0"/>
          </a:p>
          <a:p>
            <a:pPr eaLnBrk="1" hangingPunct="1">
              <a:lnSpc>
                <a:spcPct val="90000"/>
              </a:lnSpc>
            </a:pPr>
            <a:r>
              <a:rPr lang="en-GB" sz="1800" dirty="0" err="1"/>
              <a:t>VdT</a:t>
            </a:r>
            <a:r>
              <a:rPr lang="en-GB" sz="1800" dirty="0"/>
              <a:t> </a:t>
            </a:r>
            <a:r>
              <a:rPr lang="en-GB" sz="1800" dirty="0" err="1"/>
              <a:t>MoCA</a:t>
            </a:r>
            <a:r>
              <a:rPr lang="en-GB" sz="1800" dirty="0"/>
              <a:t> Foundation (UK</a:t>
            </a:r>
            <a:r>
              <a:rPr lang="en-GB" sz="1800" dirty="0" smtClean="0"/>
              <a:t>)</a:t>
            </a:r>
          </a:p>
          <a:p>
            <a:pPr eaLnBrk="1" hangingPunct="1">
              <a:lnSpc>
                <a:spcPct val="90000"/>
              </a:lnSpc>
            </a:pPr>
            <a:r>
              <a:rPr lang="en-GB" sz="1800" dirty="0" smtClean="0">
                <a:hlinkClick r:id="rId3"/>
              </a:rPr>
              <a:t>www.vdtmocaf-uk.com</a:t>
            </a:r>
            <a:r>
              <a:rPr lang="en-GB" sz="1800" dirty="0" smtClean="0"/>
              <a:t>   </a:t>
            </a:r>
            <a:r>
              <a:rPr lang="en-GB" sz="1800" dirty="0" smtClean="0">
                <a:hlinkClick r:id="rId4"/>
              </a:rPr>
              <a:t>wendysherwood@vdtmocaf-uk.com</a:t>
            </a:r>
            <a:endParaRPr lang="en-GB" sz="1800" dirty="0" smtClean="0"/>
          </a:p>
          <a:p>
            <a:pPr eaLnBrk="1" hangingPunct="1">
              <a:lnSpc>
                <a:spcPct val="90000"/>
              </a:lnSpc>
            </a:pPr>
            <a:endParaRPr lang="en-GB" sz="1800" dirty="0"/>
          </a:p>
          <a:p>
            <a:r>
              <a:rPr lang="en-GB" sz="1800" dirty="0" smtClean="0"/>
              <a:t>International Creative Ability Network (ICAN) </a:t>
            </a:r>
          </a:p>
          <a:p>
            <a:r>
              <a:rPr lang="en-GB" sz="1800" dirty="0" smtClean="0"/>
              <a:t>(training provider</a:t>
            </a:r>
            <a:r>
              <a:rPr lang="en-GB" sz="1800" dirty="0" smtClean="0">
                <a:hlinkClick r:id="rId5"/>
              </a:rPr>
              <a:t> </a:t>
            </a:r>
            <a:r>
              <a:rPr lang="en-GB" sz="1800" dirty="0">
                <a:hlinkClick r:id="rId6"/>
              </a:rPr>
              <a:t>www.ican-</a:t>
            </a:r>
            <a:r>
              <a:rPr lang="en-GB" sz="1800" dirty="0" smtClean="0">
                <a:hlinkClick r:id="rId6"/>
              </a:rPr>
              <a:t>uk.com</a:t>
            </a:r>
            <a:r>
              <a:rPr lang="en-GB" sz="1800" dirty="0" smtClean="0"/>
              <a:t>  </a:t>
            </a:r>
            <a:r>
              <a:rPr lang="en-GB" sz="1800" dirty="0" smtClean="0">
                <a:hlinkClick r:id="rId7"/>
              </a:rPr>
              <a:t>wendy@ican-uk.com</a:t>
            </a:r>
            <a:r>
              <a:rPr lang="en-GB" sz="1800" dirty="0" smtClean="0"/>
              <a:t>  07870 646509)</a:t>
            </a:r>
            <a:endParaRPr lang="en-GB" sz="1800" dirty="0"/>
          </a:p>
          <a:p>
            <a:pPr eaLnBrk="1" hangingPunct="1">
              <a:lnSpc>
                <a:spcPct val="90000"/>
              </a:lnSpc>
            </a:pPr>
            <a:r>
              <a:rPr lang="en-GB" sz="1800" dirty="0" smtClean="0"/>
              <a:t>Senior Lecturer in OT, London South Bank University</a:t>
            </a:r>
          </a:p>
          <a:p>
            <a:endParaRPr lang="en-GB" sz="1800" dirty="0"/>
          </a:p>
        </p:txBody>
      </p:sp>
      <p:pic>
        <p:nvPicPr>
          <p:cNvPr id="4" name="Picture 2" descr="F:\my pictures\VdT logo.jpg"/>
          <p:cNvPicPr>
            <a:picLocks noChangeAspect="1" noChangeArrowheads="1"/>
          </p:cNvPicPr>
          <p:nvPr/>
        </p:nvPicPr>
        <p:blipFill>
          <a:blip r:embed="rId8" cstate="print"/>
          <a:srcRect/>
          <a:stretch>
            <a:fillRect/>
          </a:stretch>
        </p:blipFill>
        <p:spPr bwMode="auto">
          <a:xfrm>
            <a:off x="7239000" y="152400"/>
            <a:ext cx="1764875" cy="1981541"/>
          </a:xfrm>
          <a:prstGeom prst="rect">
            <a:avLst/>
          </a:prstGeom>
          <a:noFill/>
          <a:ln w="9525">
            <a:noFill/>
            <a:miter lim="800000"/>
            <a:headEnd/>
            <a:tailEnd/>
          </a:ln>
        </p:spPr>
      </p:pic>
      <p:pic>
        <p:nvPicPr>
          <p:cNvPr id="5" name="Picture 4" descr="vona young"/>
          <p:cNvPicPr>
            <a:picLocks noChangeAspect="1" noChangeArrowheads="1"/>
          </p:cNvPicPr>
          <p:nvPr/>
        </p:nvPicPr>
        <p:blipFill>
          <a:blip r:embed="rId9" cstate="print"/>
          <a:srcRect/>
          <a:stretch>
            <a:fillRect/>
          </a:stretch>
        </p:blipFill>
        <p:spPr>
          <a:xfrm>
            <a:off x="152400" y="2743200"/>
            <a:ext cx="1332001" cy="1743018"/>
          </a:xfrm>
          <a:prstGeom prst="rect">
            <a:avLst/>
          </a:prstGeom>
        </p:spPr>
      </p:pic>
      <p:sp>
        <p:nvSpPr>
          <p:cNvPr id="6" name="TextBox 5"/>
          <p:cNvSpPr txBox="1"/>
          <p:nvPr/>
        </p:nvSpPr>
        <p:spPr>
          <a:xfrm>
            <a:off x="1295400" y="6248400"/>
            <a:ext cx="6781800" cy="369332"/>
          </a:xfrm>
          <a:prstGeom prst="rect">
            <a:avLst/>
          </a:prstGeom>
          <a:noFill/>
        </p:spPr>
        <p:txBody>
          <a:bodyPr wrap="square" rtlCol="0">
            <a:spAutoFit/>
          </a:bodyPr>
          <a:lstStyle/>
          <a:p>
            <a:r>
              <a:rPr lang="en-GB" dirty="0" smtClean="0">
                <a:hlinkClick r:id="rId10"/>
              </a:rPr>
              <a:t>www.modelofcreativeability.com</a:t>
            </a:r>
            <a:r>
              <a:rPr lang="en-GB" dirty="0" smtClean="0"/>
              <a:t> </a:t>
            </a:r>
            <a:endParaRPr lang="en-GB" dirty="0"/>
          </a:p>
        </p:txBody>
      </p:sp>
      <p:pic>
        <p:nvPicPr>
          <p:cNvPr id="8" name="Picture 4" descr="petals"/>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00" y="4953000"/>
            <a:ext cx="1114031" cy="60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642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pet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2700"/>
            <a:ext cx="694082" cy="37782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5"/>
          <p:cNvSpPr>
            <a:spLocks noChangeArrowheads="1"/>
          </p:cNvSpPr>
          <p:nvPr/>
        </p:nvSpPr>
        <p:spPr bwMode="auto">
          <a:xfrm>
            <a:off x="152400" y="1447800"/>
            <a:ext cx="8839200" cy="1600200"/>
          </a:xfrm>
          <a:prstGeom prst="rect">
            <a:avLst/>
          </a:prstGeom>
          <a:solidFill>
            <a:srgbClr val="FF9900"/>
          </a:solidFill>
          <a:ln w="9525">
            <a:noFill/>
            <a:miter lim="800000"/>
            <a:headEnd/>
            <a:tailEnd/>
          </a:ln>
          <a:effectLst/>
        </p:spPr>
        <p:txBody>
          <a:bodyPr/>
          <a:lstStyle/>
          <a:p>
            <a:pPr marL="342900" indent="-342900">
              <a:lnSpc>
                <a:spcPct val="90000"/>
              </a:lnSpc>
              <a:spcBef>
                <a:spcPct val="20000"/>
              </a:spcBef>
              <a:buClr>
                <a:schemeClr val="tx1"/>
              </a:buClr>
              <a:buFont typeface="Century Gothic" pitchFamily="34" charset="0"/>
              <a:buNone/>
            </a:pPr>
            <a:r>
              <a:rPr lang="en-GB" altLang="ja-JP" b="1" u="sng" dirty="0" smtClean="0">
                <a:ea typeface="ＭＳ Ｐゴシック" pitchFamily="48" charset="-128"/>
              </a:rPr>
              <a:t>Aims</a:t>
            </a:r>
            <a:r>
              <a:rPr lang="en-GB" altLang="ja-JP" b="1" u="sng" dirty="0">
                <a:ea typeface="ＭＳ Ｐゴシック" pitchFamily="48" charset="-128"/>
              </a:rPr>
              <a:t>:</a:t>
            </a:r>
          </a:p>
          <a:p>
            <a:pPr lvl="0">
              <a:buFont typeface="Arial" pitchFamily="34" charset="0"/>
              <a:buChar char="•"/>
            </a:pPr>
            <a:r>
              <a:rPr lang="en-GB" b="1" dirty="0" smtClean="0"/>
              <a:t> Improve self esteem, decrease anxiety</a:t>
            </a:r>
          </a:p>
          <a:p>
            <a:pPr lvl="0">
              <a:buFont typeface="Arial" pitchFamily="34" charset="0"/>
              <a:buChar char="•"/>
            </a:pPr>
            <a:r>
              <a:rPr lang="en-GB" b="1" dirty="0" smtClean="0"/>
              <a:t> Improve social awareness + communication</a:t>
            </a:r>
          </a:p>
          <a:p>
            <a:pPr lvl="0">
              <a:buFont typeface="Arial" pitchFamily="34" charset="0"/>
              <a:buChar char="•"/>
            </a:pPr>
            <a:r>
              <a:rPr lang="en-GB" b="1" dirty="0" smtClean="0"/>
              <a:t> Improve basic tool handling</a:t>
            </a:r>
          </a:p>
          <a:p>
            <a:pPr lvl="0">
              <a:buFont typeface="Arial" pitchFamily="34" charset="0"/>
              <a:buChar char="•"/>
            </a:pPr>
            <a:r>
              <a:rPr lang="en-GB" b="1" dirty="0" smtClean="0"/>
              <a:t> Improve awareness of effect of self on environment</a:t>
            </a:r>
          </a:p>
          <a:p>
            <a:pPr marL="342900" indent="-342900">
              <a:lnSpc>
                <a:spcPct val="90000"/>
              </a:lnSpc>
              <a:spcBef>
                <a:spcPct val="20000"/>
              </a:spcBef>
              <a:buClr>
                <a:schemeClr val="tx1"/>
              </a:buClr>
              <a:buFont typeface="Century Gothic" pitchFamily="34" charset="0"/>
              <a:buChar char="□"/>
            </a:pPr>
            <a:endParaRPr lang="ja-JP" altLang="en-GB" b="1" dirty="0">
              <a:ea typeface="ＭＳ Ｐゴシック" pitchFamily="48" charset="-128"/>
            </a:endParaRPr>
          </a:p>
        </p:txBody>
      </p:sp>
      <p:sp>
        <p:nvSpPr>
          <p:cNvPr id="13" name="TextBox 12"/>
          <p:cNvSpPr txBox="1"/>
          <p:nvPr/>
        </p:nvSpPr>
        <p:spPr>
          <a:xfrm>
            <a:off x="152400" y="3200400"/>
            <a:ext cx="8839200" cy="3323987"/>
          </a:xfrm>
          <a:prstGeom prst="rect">
            <a:avLst/>
          </a:prstGeom>
          <a:noFill/>
        </p:spPr>
        <p:txBody>
          <a:bodyPr wrap="square" rtlCol="0">
            <a:spAutoFit/>
          </a:bodyPr>
          <a:lstStyle/>
          <a:p>
            <a:pPr lvl="0"/>
            <a:r>
              <a:rPr lang="en-GB" sz="2000" b="1" dirty="0" smtClean="0"/>
              <a:t>Activity requirements:</a:t>
            </a:r>
            <a:r>
              <a:rPr lang="en-GB" sz="2000" dirty="0" smtClean="0"/>
              <a:t> </a:t>
            </a:r>
          </a:p>
          <a:p>
            <a:pPr lvl="0" indent="-285750">
              <a:buFont typeface="Arial"/>
              <a:buChar char="•"/>
            </a:pPr>
            <a:r>
              <a:rPr lang="en-GB" sz="2000" dirty="0" smtClean="0"/>
              <a:t>3-4 steps </a:t>
            </a:r>
          </a:p>
          <a:p>
            <a:pPr lvl="0" indent="-285750">
              <a:buFont typeface="Arial"/>
              <a:buChar char="•"/>
            </a:pPr>
            <a:r>
              <a:rPr lang="en-GB" sz="2000" dirty="0" smtClean="0"/>
              <a:t>Lends itself to exploration (different colours, tools, materials, OPTIONS)</a:t>
            </a:r>
          </a:p>
          <a:p>
            <a:pPr lvl="0" indent="-285750">
              <a:buFont typeface="Arial"/>
              <a:buChar char="•"/>
            </a:pPr>
            <a:r>
              <a:rPr lang="en-GB" sz="2000" dirty="0" smtClean="0"/>
              <a:t>Allows for basic tool handling</a:t>
            </a:r>
          </a:p>
          <a:p>
            <a:pPr lvl="0" indent="-285750">
              <a:buFont typeface="Arial"/>
              <a:buChar char="•"/>
            </a:pPr>
            <a:r>
              <a:rPr lang="en-GB" sz="2000" dirty="0" smtClean="0"/>
              <a:t>Flop proof</a:t>
            </a:r>
          </a:p>
          <a:p>
            <a:pPr lvl="0" indent="-285750">
              <a:buFont typeface="Arial"/>
              <a:buChar char="•"/>
            </a:pPr>
            <a:r>
              <a:rPr lang="en-GB" sz="2000" dirty="0" smtClean="0"/>
              <a:t>Quick gratification (within one session)</a:t>
            </a:r>
          </a:p>
          <a:p>
            <a:pPr lvl="0" indent="-285750">
              <a:buFont typeface="Arial"/>
              <a:buChar char="•"/>
            </a:pPr>
            <a:r>
              <a:rPr lang="en-GB" sz="2000" dirty="0" smtClean="0"/>
              <a:t>Encourages social communication and interaction</a:t>
            </a:r>
          </a:p>
          <a:p>
            <a:endParaRPr lang="en-GB" dirty="0" smtClean="0"/>
          </a:p>
          <a:p>
            <a:endParaRPr lang="en-GB" dirty="0" smtClean="0"/>
          </a:p>
          <a:p>
            <a:r>
              <a:rPr lang="en-GB" dirty="0" smtClean="0"/>
              <a:t> </a:t>
            </a:r>
          </a:p>
          <a:p>
            <a:endParaRPr lang="en-GB" dirty="0"/>
          </a:p>
        </p:txBody>
      </p:sp>
      <p:graphicFrame>
        <p:nvGraphicFramePr>
          <p:cNvPr id="12" name="Table 11"/>
          <p:cNvGraphicFramePr>
            <a:graphicFrameLocks noGrp="1"/>
          </p:cNvGraphicFramePr>
          <p:nvPr>
            <p:extLst>
              <p:ext uri="{D42A27DB-BD31-4B8C-83A1-F6EECF244321}">
                <p14:modId xmlns:p14="http://schemas.microsoft.com/office/powerpoint/2010/main" val="3023135719"/>
              </p:ext>
            </p:extLst>
          </p:nvPr>
        </p:nvGraphicFramePr>
        <p:xfrm>
          <a:off x="152400" y="457200"/>
          <a:ext cx="8839200" cy="838200"/>
        </p:xfrm>
        <a:graphic>
          <a:graphicData uri="http://schemas.openxmlformats.org/drawingml/2006/table">
            <a:tbl>
              <a:tblPr firstRow="1" bandRow="1">
                <a:tableStyleId>{5C22544A-7EE6-4342-B048-85BDC9FD1C3A}</a:tableStyleId>
              </a:tblPr>
              <a:tblGrid>
                <a:gridCol w="3505200"/>
                <a:gridCol w="5334000"/>
              </a:tblGrid>
              <a:tr h="838200">
                <a:tc>
                  <a:txBody>
                    <a:bodyPr/>
                    <a:lstStyle/>
                    <a:p>
                      <a:r>
                        <a:rPr lang="en-GB" sz="1300" b="1" dirty="0" smtClean="0">
                          <a:solidFill>
                            <a:schemeClr val="tx1"/>
                          </a:solidFill>
                          <a:latin typeface="Constantia" pitchFamily="18" charset="0"/>
                        </a:rPr>
                        <a:t>SELF-PRESENTATION:</a:t>
                      </a:r>
                      <a:r>
                        <a:rPr lang="en-GB" sz="1300" dirty="0" smtClean="0">
                          <a:solidFill>
                            <a:schemeClr val="tx1"/>
                          </a:solidFill>
                          <a:latin typeface="Constantia" pitchFamily="18" charset="0"/>
                        </a:rPr>
                        <a:t> </a:t>
                      </a:r>
                      <a:r>
                        <a:rPr lang="en-GB" sz="1300" b="0" dirty="0" smtClean="0">
                          <a:solidFill>
                            <a:schemeClr val="tx1"/>
                          </a:solidFill>
                          <a:latin typeface="Constantia" pitchFamily="18" charset="0"/>
                        </a:rPr>
                        <a:t>To develop a sense of self: WHAT I LIKE AND WHAT I CAN DO and to show this to others ;  try activities</a:t>
                      </a:r>
                      <a:r>
                        <a:rPr lang="en-GB" sz="1300" b="0" baseline="0" dirty="0" smtClean="0">
                          <a:solidFill>
                            <a:schemeClr val="tx1"/>
                          </a:solidFill>
                          <a:latin typeface="Constantia" pitchFamily="18" charset="0"/>
                        </a:rPr>
                        <a:t> and find out - </a:t>
                      </a:r>
                      <a:r>
                        <a:rPr lang="en-GB" sz="1300" b="0" dirty="0" smtClean="0">
                          <a:solidFill>
                            <a:schemeClr val="tx1"/>
                          </a:solidFill>
                          <a:latin typeface="Constantia" pitchFamily="18" charset="0"/>
                        </a:rPr>
                        <a:t>enquiry</a:t>
                      </a:r>
                      <a:r>
                        <a:rPr lang="en-GB" sz="1300" b="0" baseline="0" dirty="0" smtClean="0">
                          <a:solidFill>
                            <a:schemeClr val="tx1"/>
                          </a:solidFill>
                          <a:latin typeface="Constantia" pitchFamily="18" charset="0"/>
                        </a:rPr>
                        <a:t>  </a:t>
                      </a:r>
                      <a:endParaRPr lang="en-GB" sz="1300" b="0" dirty="0">
                        <a:solidFill>
                          <a:schemeClr val="tx1"/>
                        </a:solidFill>
                        <a:latin typeface="Constantia" pitchFamily="18" charset="0"/>
                      </a:endParaRPr>
                    </a:p>
                  </a:txBody>
                  <a:tcPr marL="16329" marR="16329" marT="10368" marB="10368">
                    <a:solidFill>
                      <a:srgbClr val="FF9900"/>
                    </a:solidFill>
                  </a:tcPr>
                </a:tc>
                <a:tc>
                  <a:txBody>
                    <a:bodyPr/>
                    <a:lstStyle/>
                    <a:p>
                      <a:r>
                        <a:rPr lang="en-GB" sz="1300" b="1" dirty="0" smtClean="0">
                          <a:solidFill>
                            <a:schemeClr val="tx1"/>
                          </a:solidFill>
                          <a:latin typeface="Constantia" pitchFamily="18" charset="0"/>
                        </a:rPr>
                        <a:t>EXPLORATIVE: </a:t>
                      </a:r>
                      <a:r>
                        <a:rPr lang="en-GB" sz="1300" b="0" dirty="0" smtClean="0">
                          <a:solidFill>
                            <a:schemeClr val="tx1"/>
                          </a:solidFill>
                          <a:latin typeface="Constantia" pitchFamily="18" charset="0"/>
                        </a:rPr>
                        <a:t>Intentional exploration of everything including people and activities;  the </a:t>
                      </a:r>
                      <a:r>
                        <a:rPr lang="en-GB" sz="1300" b="0" baseline="0" dirty="0" smtClean="0">
                          <a:solidFill>
                            <a:schemeClr val="tx1"/>
                          </a:solidFill>
                          <a:latin typeface="Constantia" pitchFamily="18" charset="0"/>
                        </a:rPr>
                        <a:t>pursuit of gaining knowledge is a key focus. Partial ability to comprehend and do tasks effectively and independently; lacks skills; effort not maintained</a:t>
                      </a:r>
                      <a:r>
                        <a:rPr lang="en-GB" sz="1300" baseline="0" dirty="0" smtClean="0">
                          <a:solidFill>
                            <a:schemeClr val="tx1"/>
                          </a:solidFill>
                          <a:latin typeface="Constantia" pitchFamily="18" charset="0"/>
                        </a:rPr>
                        <a:t>.  </a:t>
                      </a:r>
                      <a:endParaRPr lang="en-GB" sz="1300" dirty="0">
                        <a:solidFill>
                          <a:schemeClr val="tx1"/>
                        </a:solidFill>
                        <a:latin typeface="Constantia" pitchFamily="18" charset="0"/>
                      </a:endParaRPr>
                    </a:p>
                  </a:txBody>
                  <a:tcPr marL="16329" marR="16329" marT="10368" marB="10368">
                    <a:solidFill>
                      <a:srgbClr val="FF9900"/>
                    </a:solidFill>
                  </a:tcPr>
                </a:tc>
              </a:tr>
            </a:tbl>
          </a:graphicData>
        </a:graphic>
      </p:graphicFrame>
    </p:spTree>
    <p:extLst>
      <p:ext uri="{BB962C8B-B14F-4D97-AF65-F5344CB8AC3E}">
        <p14:creationId xmlns:p14="http://schemas.microsoft.com/office/powerpoint/2010/main" val="91474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IMG003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524000"/>
            <a:ext cx="2226965"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034.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066800"/>
            <a:ext cx="4368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j041753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3505200"/>
            <a:ext cx="2935287"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4458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6CCFF">
                <a:alpha val="80000"/>
              </a:srgbClr>
            </a:gs>
            <a:gs pos="100000">
              <a:srgbClr val="FFFF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3563938" y="188913"/>
            <a:ext cx="5338762" cy="854075"/>
          </a:xfrm>
          <a:prstGeom prst="roundRect">
            <a:avLst>
              <a:gd name="adj" fmla="val 16667"/>
            </a:avLst>
          </a:prstGeom>
          <a:ln>
            <a:solidFill>
              <a:srgbClr val="002060"/>
            </a:solidFill>
            <a:round/>
            <a:headEnd/>
            <a:tailEnd/>
          </a:ln>
        </p:spPr>
        <p:txBody>
          <a:bodyPr/>
          <a:lstStyle/>
          <a:p>
            <a:r>
              <a:rPr lang="en-GB" sz="3600">
                <a:latin typeface="Arial" charset="0"/>
                <a:ea typeface="ＭＳ Ｐゴシック" charset="0"/>
              </a:rPr>
              <a:t>Creative and creativity</a:t>
            </a:r>
          </a:p>
        </p:txBody>
      </p:sp>
      <p:sp>
        <p:nvSpPr>
          <p:cNvPr id="4" name="Content Placeholder 3"/>
          <p:cNvSpPr>
            <a:spLocks noGrp="1" noChangeArrowheads="1"/>
          </p:cNvSpPr>
          <p:nvPr>
            <p:ph idx="1"/>
          </p:nvPr>
        </p:nvSpPr>
        <p:spPr>
          <a:xfrm>
            <a:off x="457200" y="1600200"/>
            <a:ext cx="8229600" cy="3022366"/>
          </a:xfrm>
        </p:spPr>
        <p:txBody>
          <a:bodyPr>
            <a:spAutoFit/>
          </a:bodyPr>
          <a:lstStyle/>
          <a:p>
            <a:r>
              <a:rPr lang="en-GB" sz="2800" dirty="0">
                <a:latin typeface="Arial" charset="0"/>
                <a:ea typeface="ＭＳ Ｐゴシック" charset="0"/>
              </a:rPr>
              <a:t>In doing there is creativity</a:t>
            </a:r>
          </a:p>
          <a:p>
            <a:endParaRPr lang="en-GB" sz="2800" dirty="0">
              <a:latin typeface="Arial" charset="0"/>
              <a:ea typeface="ＭＳ Ｐゴシック" charset="0"/>
            </a:endParaRPr>
          </a:p>
          <a:p>
            <a:r>
              <a:rPr lang="en-GB" sz="2800" dirty="0">
                <a:latin typeface="Arial" charset="0"/>
                <a:ea typeface="ＭＳ Ｐゴシック" charset="0"/>
              </a:rPr>
              <a:t>Creative: to bring into existence something that did not exist before to the person creating it</a:t>
            </a:r>
          </a:p>
          <a:p>
            <a:endParaRPr lang="en-GB" sz="2800" dirty="0">
              <a:latin typeface="Arial" charset="0"/>
              <a:ea typeface="ＭＳ Ｐゴシック" charset="0"/>
            </a:endParaRPr>
          </a:p>
          <a:p>
            <a:r>
              <a:rPr lang="en-GB" sz="2800" dirty="0" smtClean="0">
                <a:latin typeface="Arial" charset="0"/>
                <a:ea typeface="ＭＳ Ｐゴシック" charset="0"/>
              </a:rPr>
              <a:t>Creation: tangible and intangible </a:t>
            </a:r>
            <a:endParaRPr lang="en-GB" sz="2800" dirty="0">
              <a:latin typeface="Arial" charset="0"/>
              <a:ea typeface="ＭＳ Ｐゴシック" charset="0"/>
            </a:endParaRPr>
          </a:p>
        </p:txBody>
      </p:sp>
      <p:pic>
        <p:nvPicPr>
          <p:cNvPr id="11268" name="Picture 4" descr="peta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367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7981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179388" y="404813"/>
            <a:ext cx="7632700" cy="5472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 name="Picture 2"/>
          <p:cNvPicPr>
            <a:picLocks noChangeAspect="1" noChangeArrowheads="1"/>
          </p:cNvPicPr>
          <p:nvPr/>
        </p:nvPicPr>
        <p:blipFill>
          <a:blip r:embed="rId3" cstate="print"/>
          <a:srcRect/>
          <a:stretch>
            <a:fillRect/>
          </a:stretch>
        </p:blipFill>
        <p:spPr bwMode="auto">
          <a:xfrm>
            <a:off x="755576" y="2276872"/>
            <a:ext cx="5184576" cy="3466695"/>
          </a:xfrm>
          <a:prstGeom prst="ellipse">
            <a:avLst/>
          </a:prstGeom>
          <a:noFill/>
          <a:ln w="9525">
            <a:noFill/>
            <a:miter lim="800000"/>
            <a:headEnd/>
            <a:tailEnd/>
          </a:ln>
        </p:spPr>
      </p:pic>
      <p:sp>
        <p:nvSpPr>
          <p:cNvPr id="8" name="TextBox 7"/>
          <p:cNvSpPr txBox="1"/>
          <p:nvPr/>
        </p:nvSpPr>
        <p:spPr>
          <a:xfrm>
            <a:off x="5795963" y="2420938"/>
            <a:ext cx="2592387" cy="2552700"/>
          </a:xfrm>
          <a:prstGeom prst="ellipse">
            <a:avLst/>
          </a:prstGeom>
          <a:noFill/>
          <a:ln>
            <a:solidFill>
              <a:schemeClr val="accent1">
                <a:lumMod val="25000"/>
              </a:schemeClr>
            </a:solidFill>
          </a:ln>
        </p:spPr>
        <p:txBody>
          <a:bodyPr>
            <a:spAutoFit/>
          </a:bodyPr>
          <a:lstStyle/>
          <a:p>
            <a:pPr algn="ctr">
              <a:defRPr/>
            </a:pPr>
            <a:endParaRPr lang="en-GB" sz="2800" dirty="0">
              <a:latin typeface="Arial" pitchFamily="34" charset="0"/>
              <a:ea typeface="ＭＳ Ｐゴシック" pitchFamily="34" charset="-128"/>
              <a:cs typeface="+mn-cs"/>
            </a:endParaRPr>
          </a:p>
          <a:p>
            <a:pPr>
              <a:defRPr/>
            </a:pPr>
            <a:r>
              <a:rPr lang="en-GB" sz="2800" i="1" dirty="0">
                <a:latin typeface="Arial" pitchFamily="34" charset="0"/>
                <a:ea typeface="ＭＳ Ｐゴシック" pitchFamily="34" charset="-128"/>
                <a:cs typeface="+mn-cs"/>
              </a:rPr>
              <a:t>People</a:t>
            </a:r>
          </a:p>
          <a:p>
            <a:pPr algn="ctr">
              <a:defRPr/>
            </a:pPr>
            <a:endParaRPr lang="en-GB" sz="2800" dirty="0">
              <a:latin typeface="Arial" pitchFamily="34" charset="0"/>
              <a:ea typeface="ＭＳ Ｐゴシック" pitchFamily="34" charset="-128"/>
              <a:cs typeface="+mn-cs"/>
            </a:endParaRPr>
          </a:p>
          <a:p>
            <a:pPr algn="ctr">
              <a:defRPr/>
            </a:pPr>
            <a:endParaRPr lang="en-GB" sz="2800" dirty="0">
              <a:latin typeface="Arial" pitchFamily="34" charset="0"/>
              <a:ea typeface="ＭＳ Ｐゴシック" pitchFamily="34" charset="-128"/>
              <a:cs typeface="+mn-cs"/>
            </a:endParaRPr>
          </a:p>
        </p:txBody>
      </p:sp>
      <p:sp>
        <p:nvSpPr>
          <p:cNvPr id="4" name="Content Placeholder 3"/>
          <p:cNvSpPr>
            <a:spLocks noGrp="1" noChangeArrowheads="1"/>
          </p:cNvSpPr>
          <p:nvPr>
            <p:ph idx="1"/>
          </p:nvPr>
        </p:nvSpPr>
        <p:spPr>
          <a:xfrm>
            <a:off x="2916238" y="4292600"/>
            <a:ext cx="3600450" cy="1901825"/>
          </a:xfrm>
        </p:spPr>
        <p:txBody>
          <a:bodyPr>
            <a:spAutoFit/>
          </a:bodyPr>
          <a:lstStyle/>
          <a:p>
            <a:pPr>
              <a:buFontTx/>
              <a:buNone/>
            </a:pPr>
            <a:r>
              <a:rPr lang="en-GB" sz="2800">
                <a:latin typeface="Arial" charset="0"/>
                <a:ea typeface="ＭＳ Ｐゴシック" charset="0"/>
              </a:rPr>
              <a:t>Mind, body, drive/motivation, spirit</a:t>
            </a:r>
          </a:p>
          <a:p>
            <a:endParaRPr lang="en-GB" sz="2800">
              <a:latin typeface="Arial" charset="0"/>
              <a:ea typeface="ＭＳ Ｐゴシック" charset="0"/>
            </a:endParaRPr>
          </a:p>
        </p:txBody>
      </p:sp>
      <p:sp>
        <p:nvSpPr>
          <p:cNvPr id="10" name="TextBox 9"/>
          <p:cNvSpPr txBox="1"/>
          <p:nvPr/>
        </p:nvSpPr>
        <p:spPr>
          <a:xfrm>
            <a:off x="5651500" y="4305300"/>
            <a:ext cx="2592388" cy="2552700"/>
          </a:xfrm>
          <a:prstGeom prst="ellipse">
            <a:avLst/>
          </a:prstGeom>
          <a:noFill/>
          <a:ln>
            <a:solidFill>
              <a:schemeClr val="accent1">
                <a:lumMod val="25000"/>
              </a:schemeClr>
            </a:solidFill>
          </a:ln>
        </p:spPr>
        <p:txBody>
          <a:bodyPr>
            <a:spAutoFit/>
          </a:bodyPr>
          <a:lstStyle/>
          <a:p>
            <a:pPr algn="ctr">
              <a:defRPr/>
            </a:pPr>
            <a:endParaRPr lang="en-GB" sz="2800" dirty="0">
              <a:latin typeface="Arial" pitchFamily="34" charset="0"/>
              <a:ea typeface="ＭＳ Ｐゴシック" pitchFamily="34" charset="-128"/>
              <a:cs typeface="+mn-cs"/>
            </a:endParaRPr>
          </a:p>
          <a:p>
            <a:pPr>
              <a:defRPr/>
            </a:pPr>
            <a:r>
              <a:rPr lang="en-GB" sz="2800" i="1" dirty="0">
                <a:latin typeface="Arial" pitchFamily="34" charset="0"/>
                <a:ea typeface="ＭＳ Ｐゴシック" pitchFamily="34" charset="-128"/>
                <a:cs typeface="+mn-cs"/>
              </a:rPr>
              <a:t>Situations</a:t>
            </a:r>
          </a:p>
          <a:p>
            <a:pPr algn="ctr">
              <a:defRPr/>
            </a:pPr>
            <a:endParaRPr lang="en-GB" sz="2800" dirty="0">
              <a:latin typeface="Arial" pitchFamily="34" charset="0"/>
              <a:ea typeface="ＭＳ Ｐゴシック" pitchFamily="34" charset="-128"/>
              <a:cs typeface="+mn-cs"/>
            </a:endParaRPr>
          </a:p>
          <a:p>
            <a:pPr algn="ctr">
              <a:defRPr/>
            </a:pPr>
            <a:endParaRPr lang="en-GB" sz="2800" dirty="0">
              <a:latin typeface="Arial" pitchFamily="34" charset="0"/>
              <a:ea typeface="ＭＳ Ｐゴシック" pitchFamily="34" charset="-128"/>
              <a:cs typeface="+mn-cs"/>
            </a:endParaRPr>
          </a:p>
        </p:txBody>
      </p:sp>
      <p:sp>
        <p:nvSpPr>
          <p:cNvPr id="12" name="TextBox 11"/>
          <p:cNvSpPr txBox="1"/>
          <p:nvPr/>
        </p:nvSpPr>
        <p:spPr>
          <a:xfrm>
            <a:off x="4500563" y="260350"/>
            <a:ext cx="2592387" cy="2554288"/>
          </a:xfrm>
          <a:prstGeom prst="ellipse">
            <a:avLst/>
          </a:prstGeom>
          <a:noFill/>
          <a:ln>
            <a:solidFill>
              <a:schemeClr val="accent1">
                <a:lumMod val="25000"/>
              </a:schemeClr>
            </a:solidFill>
          </a:ln>
        </p:spPr>
        <p:txBody>
          <a:bodyPr>
            <a:spAutoFit/>
          </a:bodyPr>
          <a:lstStyle/>
          <a:p>
            <a:pPr algn="ctr">
              <a:defRPr/>
            </a:pPr>
            <a:endParaRPr lang="en-GB" sz="2800" dirty="0">
              <a:latin typeface="Arial" pitchFamily="34" charset="0"/>
              <a:ea typeface="ＭＳ Ｐゴシック" pitchFamily="34" charset="-128"/>
              <a:cs typeface="+mn-cs"/>
            </a:endParaRPr>
          </a:p>
          <a:p>
            <a:pPr>
              <a:defRPr/>
            </a:pPr>
            <a:r>
              <a:rPr lang="en-GB" sz="2800" i="1" dirty="0">
                <a:latin typeface="Arial" pitchFamily="34" charset="0"/>
                <a:ea typeface="ＭＳ Ｐゴシック" pitchFamily="34" charset="-128"/>
                <a:cs typeface="+mn-cs"/>
              </a:rPr>
              <a:t>Materials</a:t>
            </a:r>
          </a:p>
          <a:p>
            <a:pPr algn="ctr">
              <a:defRPr/>
            </a:pPr>
            <a:endParaRPr lang="en-GB" sz="2800" dirty="0">
              <a:latin typeface="Arial" pitchFamily="34" charset="0"/>
              <a:ea typeface="ＭＳ Ｐゴシック" pitchFamily="34" charset="-128"/>
              <a:cs typeface="+mn-cs"/>
            </a:endParaRPr>
          </a:p>
          <a:p>
            <a:pPr algn="ctr">
              <a:defRPr/>
            </a:pPr>
            <a:endParaRPr lang="en-GB" sz="2800" dirty="0">
              <a:latin typeface="Arial" pitchFamily="34" charset="0"/>
              <a:ea typeface="ＭＳ Ｐゴシック" pitchFamily="34" charset="-128"/>
              <a:cs typeface="+mn-cs"/>
            </a:endParaRPr>
          </a:p>
        </p:txBody>
      </p:sp>
      <p:sp>
        <p:nvSpPr>
          <p:cNvPr id="13" name="Up-Down Arrow 12"/>
          <p:cNvSpPr/>
          <p:nvPr/>
        </p:nvSpPr>
        <p:spPr>
          <a:xfrm rot="19043521">
            <a:off x="1582738" y="2943225"/>
            <a:ext cx="504825" cy="1152525"/>
          </a:xfrm>
          <a:prstGeom prst="up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Up-Down Arrow 14"/>
          <p:cNvSpPr/>
          <p:nvPr/>
        </p:nvSpPr>
        <p:spPr>
          <a:xfrm rot="14279388">
            <a:off x="4365625" y="3155950"/>
            <a:ext cx="504825" cy="1152525"/>
          </a:xfrm>
          <a:prstGeom prst="up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22" name="TextBox 18"/>
          <p:cNvSpPr txBox="1">
            <a:spLocks noChangeArrowheads="1"/>
          </p:cNvSpPr>
          <p:nvPr/>
        </p:nvSpPr>
        <p:spPr bwMode="auto">
          <a:xfrm>
            <a:off x="2195513" y="1125538"/>
            <a:ext cx="309721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2800"/>
              <a:t>Environment</a:t>
            </a:r>
          </a:p>
        </p:txBody>
      </p:sp>
      <p:sp>
        <p:nvSpPr>
          <p:cNvPr id="13323" name="TextBox 19"/>
          <p:cNvSpPr txBox="1">
            <a:spLocks noChangeArrowheads="1"/>
          </p:cNvSpPr>
          <p:nvPr/>
        </p:nvSpPr>
        <p:spPr bwMode="auto">
          <a:xfrm>
            <a:off x="971550" y="2060575"/>
            <a:ext cx="30956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2800"/>
              <a:t>Occupation, activities, tasks</a:t>
            </a:r>
          </a:p>
        </p:txBody>
      </p:sp>
      <p:sp>
        <p:nvSpPr>
          <p:cNvPr id="11" name="TextBox 10"/>
          <p:cNvSpPr txBox="1"/>
          <p:nvPr/>
        </p:nvSpPr>
        <p:spPr>
          <a:xfrm>
            <a:off x="6551613" y="1052513"/>
            <a:ext cx="2592387" cy="2554287"/>
          </a:xfrm>
          <a:prstGeom prst="ellipse">
            <a:avLst/>
          </a:prstGeom>
          <a:noFill/>
          <a:ln>
            <a:solidFill>
              <a:schemeClr val="accent1">
                <a:lumMod val="25000"/>
              </a:schemeClr>
            </a:solidFill>
          </a:ln>
        </p:spPr>
        <p:txBody>
          <a:bodyPr>
            <a:spAutoFit/>
          </a:bodyPr>
          <a:lstStyle/>
          <a:p>
            <a:pPr algn="ctr">
              <a:defRPr/>
            </a:pPr>
            <a:endParaRPr lang="en-GB" sz="2800" dirty="0">
              <a:latin typeface="Arial" pitchFamily="34" charset="0"/>
              <a:ea typeface="ＭＳ Ｐゴシック" pitchFamily="34" charset="-128"/>
              <a:cs typeface="+mn-cs"/>
            </a:endParaRPr>
          </a:p>
          <a:p>
            <a:pPr algn="ctr">
              <a:defRPr/>
            </a:pPr>
            <a:r>
              <a:rPr lang="en-GB" sz="2800" i="1" dirty="0">
                <a:latin typeface="Arial" pitchFamily="34" charset="0"/>
                <a:ea typeface="ＭＳ Ｐゴシック" pitchFamily="34" charset="-128"/>
                <a:cs typeface="+mn-cs"/>
              </a:rPr>
              <a:t>Objects</a:t>
            </a:r>
          </a:p>
          <a:p>
            <a:pPr algn="ctr">
              <a:defRPr/>
            </a:pPr>
            <a:endParaRPr lang="en-GB" sz="2800" dirty="0">
              <a:latin typeface="Arial" pitchFamily="34" charset="0"/>
              <a:ea typeface="ＭＳ Ｐゴシック" pitchFamily="34" charset="-128"/>
              <a:cs typeface="+mn-cs"/>
            </a:endParaRPr>
          </a:p>
          <a:p>
            <a:pPr algn="ctr">
              <a:defRPr/>
            </a:pPr>
            <a:endParaRPr lang="en-GB" sz="2800" dirty="0">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812859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23"/>
                                        </p:tgtEl>
                                        <p:attrNameLst>
                                          <p:attrName>style.visibility</p:attrName>
                                        </p:attrNameLst>
                                      </p:cBhvr>
                                      <p:to>
                                        <p:strVal val="visible"/>
                                      </p:to>
                                    </p:set>
                                    <p:animEffect transition="in" filter="blinds(horizontal)">
                                      <p:cBhvr>
                                        <p:cTn id="12" dur="500"/>
                                        <p:tgtEl>
                                          <p:spTgt spid="133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322"/>
                                        </p:tgtEl>
                                        <p:attrNameLst>
                                          <p:attrName>style.visibility</p:attrName>
                                        </p:attrNameLst>
                                      </p:cBhvr>
                                      <p:to>
                                        <p:strVal val="visible"/>
                                      </p:to>
                                    </p:set>
                                    <p:animEffect transition="in" filter="blinds(horizontal)">
                                      <p:cBhvr>
                                        <p:cTn id="17" dur="500"/>
                                        <p:tgtEl>
                                          <p:spTgt spid="133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P spid="15" grpId="0" animBg="1"/>
      <p:bldP spid="13322" grpId="0"/>
      <p:bldP spid="13323"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57200" y="457200"/>
            <a:ext cx="2819152" cy="2783210"/>
          </a:xfrm>
          <a:prstGeom prst="ellipse">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07524" name="Picture 2"/>
          <p:cNvPicPr>
            <a:picLocks noChangeAspect="1" noChangeArrowheads="1"/>
          </p:cNvPicPr>
          <p:nvPr/>
        </p:nvPicPr>
        <p:blipFill>
          <a:blip r:embed="rId3" cstate="print"/>
          <a:srcRect/>
          <a:stretch>
            <a:fillRect/>
          </a:stretch>
        </p:blipFill>
        <p:spPr bwMode="auto">
          <a:xfrm>
            <a:off x="762000" y="1143000"/>
            <a:ext cx="2209800" cy="1473200"/>
          </a:xfrm>
          <a:prstGeom prst="rect">
            <a:avLst/>
          </a:prstGeom>
          <a:noFill/>
          <a:ln w="9525">
            <a:noFill/>
            <a:miter lim="800000"/>
            <a:headEnd/>
            <a:tailEnd/>
          </a:ln>
        </p:spPr>
      </p:pic>
      <p:sp>
        <p:nvSpPr>
          <p:cNvPr id="107525" name="TextBox 2"/>
          <p:cNvSpPr txBox="1">
            <a:spLocks noChangeArrowheads="1"/>
          </p:cNvSpPr>
          <p:nvPr/>
        </p:nvSpPr>
        <p:spPr bwMode="auto">
          <a:xfrm>
            <a:off x="2286000" y="1371600"/>
            <a:ext cx="785813" cy="923925"/>
          </a:xfrm>
          <a:prstGeom prst="rect">
            <a:avLst/>
          </a:prstGeom>
          <a:noFill/>
          <a:ln w="9525">
            <a:noFill/>
            <a:miter lim="800000"/>
            <a:headEnd/>
            <a:tailEnd/>
          </a:ln>
        </p:spPr>
        <p:txBody>
          <a:bodyPr>
            <a:spAutoFit/>
          </a:bodyPr>
          <a:lstStyle/>
          <a:p>
            <a:r>
              <a:rPr lang="en-GB" dirty="0"/>
              <a:t>Mind</a:t>
            </a:r>
          </a:p>
          <a:p>
            <a:r>
              <a:rPr lang="en-GB" dirty="0"/>
              <a:t>Body</a:t>
            </a:r>
          </a:p>
          <a:p>
            <a:r>
              <a:rPr lang="en-GB" dirty="0"/>
              <a:t>Drive</a:t>
            </a:r>
          </a:p>
        </p:txBody>
      </p:sp>
      <p:sp>
        <p:nvSpPr>
          <p:cNvPr id="6" name="TextBox 5"/>
          <p:cNvSpPr txBox="1"/>
          <p:nvPr/>
        </p:nvSpPr>
        <p:spPr>
          <a:xfrm>
            <a:off x="457200" y="3352800"/>
            <a:ext cx="8686800" cy="3016210"/>
          </a:xfrm>
          <a:prstGeom prst="rect">
            <a:avLst/>
          </a:prstGeom>
          <a:noFill/>
        </p:spPr>
        <p:txBody>
          <a:bodyPr wrap="square" rtlCol="0">
            <a:spAutoFit/>
          </a:bodyPr>
          <a:lstStyle/>
          <a:p>
            <a:r>
              <a:rPr lang="en-GB" sz="2000" b="1" dirty="0" smtClean="0"/>
              <a:t>Motivation directs behaviour / action (mental and physical effort)  </a:t>
            </a:r>
          </a:p>
          <a:p>
            <a:endParaRPr lang="en-GB" sz="2000" dirty="0" smtClean="0"/>
          </a:p>
          <a:p>
            <a:r>
              <a:rPr lang="en-GB" sz="2000" i="1" dirty="0" smtClean="0"/>
              <a:t>What</a:t>
            </a:r>
            <a:r>
              <a:rPr lang="en-GB" sz="2000" dirty="0" smtClean="0"/>
              <a:t> the person participates in, and </a:t>
            </a:r>
            <a:r>
              <a:rPr lang="en-GB" sz="2000" i="1" dirty="0" smtClean="0"/>
              <a:t>the way that the person participates </a:t>
            </a:r>
            <a:r>
              <a:rPr lang="en-GB" sz="2000" dirty="0" smtClean="0"/>
              <a:t>in the world (activity participation) indicates:</a:t>
            </a:r>
          </a:p>
          <a:p>
            <a:endParaRPr lang="en-GB" sz="2000" dirty="0" smtClean="0"/>
          </a:p>
          <a:p>
            <a:pPr>
              <a:buFont typeface="Arial" pitchFamily="34" charset="0"/>
              <a:buChar char="•"/>
            </a:pPr>
            <a:r>
              <a:rPr lang="en-GB" sz="2000" dirty="0" smtClean="0"/>
              <a:t>  the person’s motivation</a:t>
            </a:r>
          </a:p>
          <a:p>
            <a:pPr>
              <a:buFont typeface="Arial" pitchFamily="34" charset="0"/>
              <a:buChar char="•"/>
            </a:pPr>
            <a:r>
              <a:rPr lang="en-GB" sz="2000" dirty="0" smtClean="0"/>
              <a:t>  the person’s knowledge and skills (occupational performance)</a:t>
            </a:r>
          </a:p>
          <a:p>
            <a:r>
              <a:rPr lang="en-GB" sz="2000" dirty="0" smtClean="0"/>
              <a:t>    Combined = [creative] ability</a:t>
            </a:r>
          </a:p>
          <a:p>
            <a:endParaRPr lang="en-GB" sz="1200" dirty="0" smtClean="0"/>
          </a:p>
          <a:p>
            <a:r>
              <a:rPr lang="en-GB" dirty="0" smtClean="0"/>
              <a:t>Levels of…………</a:t>
            </a:r>
            <a:endParaRPr lang="en-GB" dirty="0"/>
          </a:p>
        </p:txBody>
      </p:sp>
      <p:pic>
        <p:nvPicPr>
          <p:cNvPr id="9" name="Picture 8" descr="j0427841.jpg"/>
          <p:cNvPicPr>
            <a:picLocks noChangeAspect="1"/>
          </p:cNvPicPr>
          <p:nvPr/>
        </p:nvPicPr>
        <p:blipFill>
          <a:blip r:embed="rId4" cstate="print"/>
          <a:stretch>
            <a:fillRect/>
          </a:stretch>
        </p:blipFill>
        <p:spPr>
          <a:xfrm>
            <a:off x="6934200" y="1219200"/>
            <a:ext cx="1473919" cy="2209800"/>
          </a:xfrm>
          <a:prstGeom prst="rect">
            <a:avLst/>
          </a:prstGeom>
        </p:spPr>
      </p:pic>
      <p:pic>
        <p:nvPicPr>
          <p:cNvPr id="10" name="Picture 9" descr="j0422370.jpg"/>
          <p:cNvPicPr>
            <a:picLocks noChangeAspect="1"/>
          </p:cNvPicPr>
          <p:nvPr/>
        </p:nvPicPr>
        <p:blipFill>
          <a:blip r:embed="rId5" cstate="print"/>
          <a:stretch>
            <a:fillRect/>
          </a:stretch>
        </p:blipFill>
        <p:spPr>
          <a:xfrm>
            <a:off x="4038600" y="533400"/>
            <a:ext cx="2555776" cy="1703185"/>
          </a:xfrm>
          <a:prstGeom prst="rect">
            <a:avLst/>
          </a:prstGeom>
        </p:spPr>
      </p:pic>
      <p:pic>
        <p:nvPicPr>
          <p:cNvPr id="11" name="Picture 4" descr="petal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 y="12700"/>
            <a:ext cx="694082" cy="377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blinds(horizontal)">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blinds(horizontal)">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blinds(horizontal)">
                                      <p:cBhvr>
                                        <p:cTn id="3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l="21529"/>
          <a:stretch>
            <a:fillRect/>
          </a:stretch>
        </p:blipFill>
        <p:spPr bwMode="auto">
          <a:xfrm>
            <a:off x="7092950" y="1628775"/>
            <a:ext cx="16986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233488"/>
            <a:ext cx="140017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1875" y="1214438"/>
            <a:ext cx="1539875"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balls"/>
          <p:cNvPicPr>
            <a:picLocks noChangeAspect="1"/>
          </p:cNvPicPr>
          <p:nvPr/>
        </p:nvPicPr>
        <p:blipFill>
          <a:blip r:embed="rId6">
            <a:extLst>
              <a:ext uri="{28A0092B-C50C-407E-A947-70E740481C1C}">
                <a14:useLocalDpi xmlns:a14="http://schemas.microsoft.com/office/drawing/2010/main" val="0"/>
              </a:ext>
            </a:extLst>
          </a:blip>
          <a:srcRect l="4688" t="53125" r="56921" b="15623"/>
          <a:stretch>
            <a:fillRect/>
          </a:stretch>
        </p:blipFill>
        <p:spPr bwMode="auto">
          <a:xfrm>
            <a:off x="6516688" y="3933825"/>
            <a:ext cx="116998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9"/>
          <p:cNvSpPr/>
          <p:nvPr/>
        </p:nvSpPr>
        <p:spPr>
          <a:xfrm rot="19652992">
            <a:off x="6062663" y="2813050"/>
            <a:ext cx="1071562" cy="500063"/>
          </a:xfrm>
          <a:prstGeom prst="rightArrow">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ight Arrow 10"/>
          <p:cNvSpPr/>
          <p:nvPr/>
        </p:nvSpPr>
        <p:spPr>
          <a:xfrm rot="1296873">
            <a:off x="4684713" y="3492500"/>
            <a:ext cx="1238250" cy="500063"/>
          </a:xfrm>
          <a:prstGeom prst="rightArrow">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434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25" y="1500188"/>
            <a:ext cx="25717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Box 12"/>
          <p:cNvSpPr txBox="1">
            <a:spLocks noChangeArrowheads="1"/>
          </p:cNvSpPr>
          <p:nvPr/>
        </p:nvSpPr>
        <p:spPr bwMode="auto">
          <a:xfrm>
            <a:off x="395288" y="549275"/>
            <a:ext cx="2428875"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2000" b="1"/>
              <a:t>Response:</a:t>
            </a:r>
          </a:p>
          <a:p>
            <a:pPr eaLnBrk="1" hangingPunct="1"/>
            <a:r>
              <a:rPr lang="en-GB" sz="2000"/>
              <a:t>Prepared to exert effort</a:t>
            </a:r>
          </a:p>
        </p:txBody>
      </p:sp>
      <p:sp>
        <p:nvSpPr>
          <p:cNvPr id="14346" name="TextBox 13"/>
          <p:cNvSpPr txBox="1">
            <a:spLocks noChangeArrowheads="1"/>
          </p:cNvSpPr>
          <p:nvPr/>
        </p:nvSpPr>
        <p:spPr bwMode="auto">
          <a:xfrm>
            <a:off x="3419475" y="836613"/>
            <a:ext cx="2071688"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b="1"/>
              <a:t>  Participation</a:t>
            </a:r>
          </a:p>
        </p:txBody>
      </p:sp>
      <p:sp>
        <p:nvSpPr>
          <p:cNvPr id="14347" name="TextBox 16"/>
          <p:cNvSpPr txBox="1">
            <a:spLocks noChangeArrowheads="1"/>
          </p:cNvSpPr>
          <p:nvPr/>
        </p:nvSpPr>
        <p:spPr bwMode="auto">
          <a:xfrm>
            <a:off x="6877050" y="3068638"/>
            <a:ext cx="2266950" cy="92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b="1"/>
              <a:t>Product: </a:t>
            </a:r>
            <a:r>
              <a:rPr lang="en-GB"/>
              <a:t>as a result of mental and physical effort</a:t>
            </a:r>
            <a:endParaRPr lang="en-GB" b="1"/>
          </a:p>
        </p:txBody>
      </p:sp>
      <p:sp>
        <p:nvSpPr>
          <p:cNvPr id="16" name="TextBox 15"/>
          <p:cNvSpPr txBox="1">
            <a:spLocks noChangeArrowheads="1"/>
          </p:cNvSpPr>
          <p:nvPr/>
        </p:nvSpPr>
        <p:spPr bwMode="auto">
          <a:xfrm>
            <a:off x="1476375" y="4076700"/>
            <a:ext cx="4897438" cy="708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GB" sz="2000" dirty="0" smtClean="0"/>
              <a:t>Connect with </a:t>
            </a:r>
            <a:endParaRPr lang="en-GB" sz="2000" dirty="0"/>
          </a:p>
          <a:p>
            <a:pPr algn="ctr" eaLnBrk="1" hangingPunct="1"/>
            <a:r>
              <a:rPr lang="en-GB" sz="2000" dirty="0"/>
              <a:t>materials, objects, people and situations</a:t>
            </a:r>
          </a:p>
        </p:txBody>
      </p:sp>
      <p:sp>
        <p:nvSpPr>
          <p:cNvPr id="17" name="TextBox 16"/>
          <p:cNvSpPr txBox="1">
            <a:spLocks noChangeArrowheads="1"/>
          </p:cNvSpPr>
          <p:nvPr/>
        </p:nvSpPr>
        <p:spPr bwMode="auto">
          <a:xfrm>
            <a:off x="250825" y="5084763"/>
            <a:ext cx="864076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GB" dirty="0">
                <a:solidFill>
                  <a:srgbClr val="7030A0"/>
                </a:solidFill>
              </a:rPr>
              <a:t>Use of materials and tools (objects</a:t>
            </a:r>
            <a:r>
              <a:rPr lang="en-GB" dirty="0" smtClean="0">
                <a:solidFill>
                  <a:srgbClr val="7030A0"/>
                </a:solidFill>
              </a:rPr>
              <a:t>), relate </a:t>
            </a:r>
            <a:r>
              <a:rPr lang="en-GB" dirty="0">
                <a:solidFill>
                  <a:srgbClr val="7030A0"/>
                </a:solidFill>
              </a:rPr>
              <a:t>to </a:t>
            </a:r>
            <a:r>
              <a:rPr lang="en-GB" dirty="0" smtClean="0">
                <a:solidFill>
                  <a:srgbClr val="7030A0"/>
                </a:solidFill>
              </a:rPr>
              <a:t>people, manage </a:t>
            </a:r>
            <a:r>
              <a:rPr lang="en-GB" dirty="0">
                <a:solidFill>
                  <a:srgbClr val="7030A0"/>
                </a:solidFill>
              </a:rPr>
              <a:t>situations</a:t>
            </a:r>
          </a:p>
          <a:p>
            <a:r>
              <a:rPr lang="en-GB" dirty="0">
                <a:solidFill>
                  <a:srgbClr val="000000"/>
                </a:solidFill>
              </a:rPr>
              <a:t>Concept formation (understanding ‘things’</a:t>
            </a:r>
            <a:r>
              <a:rPr lang="en-GB" dirty="0" smtClean="0">
                <a:solidFill>
                  <a:srgbClr val="000000"/>
                </a:solidFill>
              </a:rPr>
              <a:t>), Task </a:t>
            </a:r>
            <a:r>
              <a:rPr lang="en-GB" dirty="0">
                <a:solidFill>
                  <a:srgbClr val="000000"/>
                </a:solidFill>
              </a:rPr>
              <a:t>concept (understand and able to do a task to completion)</a:t>
            </a:r>
          </a:p>
          <a:p>
            <a:r>
              <a:rPr lang="en-GB" dirty="0" smtClean="0">
                <a:solidFill>
                  <a:srgbClr val="000000"/>
                </a:solidFill>
              </a:rPr>
              <a:t>Behaviour, initiative and effort, norm </a:t>
            </a:r>
            <a:r>
              <a:rPr lang="en-GB" dirty="0">
                <a:solidFill>
                  <a:srgbClr val="000000"/>
                </a:solidFill>
              </a:rPr>
              <a:t>awareness + </a:t>
            </a:r>
            <a:r>
              <a:rPr lang="en-GB" dirty="0" smtClean="0">
                <a:solidFill>
                  <a:srgbClr val="000000"/>
                </a:solidFill>
              </a:rPr>
              <a:t>compliance, control </a:t>
            </a:r>
            <a:r>
              <a:rPr lang="en-GB" dirty="0">
                <a:solidFill>
                  <a:srgbClr val="000000"/>
                </a:solidFill>
              </a:rPr>
              <a:t>of anxiety and emotional </a:t>
            </a:r>
            <a:r>
              <a:rPr lang="en-GB" dirty="0" smtClean="0">
                <a:solidFill>
                  <a:srgbClr val="000000"/>
                </a:solidFill>
              </a:rPr>
              <a:t>responses</a:t>
            </a:r>
            <a:endParaRPr lang="en-GB" dirty="0">
              <a:solidFill>
                <a:srgbClr val="000000"/>
              </a:solidFill>
            </a:endParaRPr>
          </a:p>
          <a:p>
            <a:r>
              <a:rPr lang="en-GB" dirty="0" smtClean="0">
                <a:solidFill>
                  <a:srgbClr val="000000"/>
                </a:solidFill>
              </a:rPr>
              <a:t>Supervision</a:t>
            </a:r>
            <a:r>
              <a:rPr lang="en-GB" dirty="0">
                <a:solidFill>
                  <a:srgbClr val="000000"/>
                </a:solidFill>
              </a:rPr>
              <a:t>/</a:t>
            </a:r>
            <a:r>
              <a:rPr lang="en-GB" dirty="0" smtClean="0">
                <a:solidFill>
                  <a:srgbClr val="000000"/>
                </a:solidFill>
              </a:rPr>
              <a:t>support, product</a:t>
            </a:r>
            <a:endParaRPr lang="en-GB" dirty="0">
              <a:solidFill>
                <a:srgbClr val="000000"/>
              </a:solidFill>
            </a:endParaRPr>
          </a:p>
          <a:p>
            <a:pPr eaLnBrk="1" hangingPunct="1"/>
            <a:r>
              <a:rPr lang="en-GB" altLang="ja-JP" dirty="0" smtClean="0"/>
              <a:t> </a:t>
            </a:r>
            <a:endParaRPr lang="en-GB" dirty="0"/>
          </a:p>
        </p:txBody>
      </p:sp>
      <p:sp>
        <p:nvSpPr>
          <p:cNvPr id="9" name="Right Arrow 8"/>
          <p:cNvSpPr/>
          <p:nvPr/>
        </p:nvSpPr>
        <p:spPr>
          <a:xfrm>
            <a:off x="2555875" y="1125538"/>
            <a:ext cx="1071563" cy="498475"/>
          </a:xfrm>
          <a:prstGeom prst="rightArrow">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Right Arrow 14"/>
          <p:cNvSpPr/>
          <p:nvPr/>
        </p:nvSpPr>
        <p:spPr>
          <a:xfrm rot="5400000">
            <a:off x="3740943" y="3539332"/>
            <a:ext cx="576263" cy="355600"/>
          </a:xfrm>
          <a:prstGeom prst="rightArrow">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52" name="TextBox 18"/>
          <p:cNvSpPr>
            <a:spLocks noChangeArrowheads="1"/>
          </p:cNvSpPr>
          <p:nvPr/>
        </p:nvSpPr>
        <p:spPr bwMode="auto">
          <a:xfrm>
            <a:off x="3348038" y="115888"/>
            <a:ext cx="5545137" cy="579437"/>
          </a:xfrm>
          <a:prstGeom prst="roundRect">
            <a:avLst>
              <a:gd name="adj" fmla="val 16667"/>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r>
              <a:rPr lang="en-GB" sz="2800" b="1"/>
              <a:t>Motivation and ability in action</a:t>
            </a:r>
          </a:p>
        </p:txBody>
      </p:sp>
    </p:spTree>
    <p:extLst>
      <p:ext uri="{BB962C8B-B14F-4D97-AF65-F5344CB8AC3E}">
        <p14:creationId xmlns:p14="http://schemas.microsoft.com/office/powerpoint/2010/main" val="3080835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linds(horizontal)">
                                      <p:cBhvr>
                                        <p:cTn id="11" dur="500"/>
                                        <p:tgtEl>
                                          <p:spTgt spid="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152400" y="5715000"/>
          <a:ext cx="8839200" cy="904240"/>
        </p:xfrm>
        <a:graphic>
          <a:graphicData uri="http://schemas.openxmlformats.org/drawingml/2006/table">
            <a:tbl>
              <a:tblPr firstRow="1" bandRow="1">
                <a:tableStyleId>{5C22544A-7EE6-4342-B048-85BDC9FD1C3A}</a:tableStyleId>
              </a:tblPr>
              <a:tblGrid>
                <a:gridCol w="3505200"/>
                <a:gridCol w="5334000"/>
              </a:tblGrid>
              <a:tr h="904240">
                <a:tc>
                  <a:txBody>
                    <a:bodyPr/>
                    <a:lstStyle/>
                    <a:p>
                      <a:r>
                        <a:rPr lang="en-GB" sz="1300" b="1" dirty="0" smtClean="0">
                          <a:solidFill>
                            <a:schemeClr val="tx1"/>
                          </a:solidFill>
                          <a:latin typeface="Constantia" pitchFamily="18" charset="0"/>
                        </a:rPr>
                        <a:t>TONE:  </a:t>
                      </a:r>
                      <a:r>
                        <a:rPr lang="en-GB" sz="1300" b="0" dirty="0" smtClean="0">
                          <a:solidFill>
                            <a:schemeClr val="tx1"/>
                          </a:solidFill>
                          <a:latin typeface="Constantia" pitchFamily="18" charset="0"/>
                        </a:rPr>
                        <a:t>Appears to be motivationally ‘blank’.  Existence.</a:t>
                      </a:r>
                      <a:endParaRPr lang="en-GB" sz="1300" b="0" dirty="0">
                        <a:solidFill>
                          <a:schemeClr val="tx1"/>
                        </a:solidFill>
                        <a:latin typeface="Constantia" pitchFamily="18" charset="0"/>
                      </a:endParaRPr>
                    </a:p>
                  </a:txBody>
                  <a:tcPr marL="16329" marR="16329" marT="10368" marB="10368">
                    <a:solidFill>
                      <a:srgbClr val="CC99FF"/>
                    </a:solidFill>
                  </a:tcPr>
                </a:tc>
                <a:tc>
                  <a:txBody>
                    <a:bodyPr/>
                    <a:lstStyle/>
                    <a:p>
                      <a:r>
                        <a:rPr lang="en-GB" sz="1300" b="1" dirty="0" smtClean="0">
                          <a:solidFill>
                            <a:schemeClr val="tx1"/>
                          </a:solidFill>
                          <a:latin typeface="Constantia" pitchFamily="18" charset="0"/>
                        </a:rPr>
                        <a:t>PRE-DESTRUCTIVE</a:t>
                      </a:r>
                      <a:r>
                        <a:rPr lang="en-GB" sz="1300" b="0" dirty="0" smtClean="0">
                          <a:solidFill>
                            <a:schemeClr val="tx1"/>
                          </a:solidFill>
                          <a:latin typeface="Constantia" pitchFamily="18" charset="0"/>
                        </a:rPr>
                        <a:t>:  Appears</a:t>
                      </a:r>
                      <a:r>
                        <a:rPr lang="en-GB" sz="1300" b="0" baseline="0" dirty="0" smtClean="0">
                          <a:solidFill>
                            <a:schemeClr val="tx1"/>
                          </a:solidFill>
                          <a:latin typeface="Constantia" pitchFamily="18" charset="0"/>
                        </a:rPr>
                        <a:t> </a:t>
                      </a:r>
                      <a:r>
                        <a:rPr lang="en-GB" sz="1300" b="0" dirty="0" smtClean="0">
                          <a:solidFill>
                            <a:schemeClr val="tx1"/>
                          </a:solidFill>
                          <a:latin typeface="Constantia" pitchFamily="18" charset="0"/>
                        </a:rPr>
                        <a:t>purposeless/haphazard:</a:t>
                      </a:r>
                      <a:r>
                        <a:rPr lang="en-GB" sz="1300" b="0" baseline="0" dirty="0" smtClean="0">
                          <a:solidFill>
                            <a:schemeClr val="tx1"/>
                          </a:solidFill>
                          <a:latin typeface="Constantia" pitchFamily="18" charset="0"/>
                        </a:rPr>
                        <a:t> lying on bed  unresponsive to stimuli or walking around in a wandering way ; no planned action.</a:t>
                      </a:r>
                      <a:r>
                        <a:rPr lang="en-GB" sz="1300" b="0" dirty="0" smtClean="0">
                          <a:solidFill>
                            <a:schemeClr val="tx1"/>
                          </a:solidFill>
                          <a:latin typeface="Constantia" pitchFamily="18" charset="0"/>
                        </a:rPr>
                        <a:t> No material or object handling.  </a:t>
                      </a:r>
                    </a:p>
                    <a:p>
                      <a:endParaRPr lang="en-GB" sz="1300" b="1" dirty="0">
                        <a:solidFill>
                          <a:schemeClr val="tx1"/>
                        </a:solidFill>
                        <a:latin typeface="Constantia" pitchFamily="18" charset="0"/>
                      </a:endParaRPr>
                    </a:p>
                  </a:txBody>
                  <a:tcPr marL="16329" marR="16329" marT="10368" marB="10368">
                    <a:solidFill>
                      <a:srgbClr val="CC99FF"/>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370682278"/>
              </p:ext>
            </p:extLst>
          </p:nvPr>
        </p:nvGraphicFramePr>
        <p:xfrm>
          <a:off x="152400" y="4353144"/>
          <a:ext cx="8839200" cy="1361856"/>
        </p:xfrm>
        <a:graphic>
          <a:graphicData uri="http://schemas.openxmlformats.org/drawingml/2006/table">
            <a:tbl>
              <a:tblPr firstRow="1" bandRow="1">
                <a:tableStyleId>{5C22544A-7EE6-4342-B048-85BDC9FD1C3A}</a:tableStyleId>
              </a:tblPr>
              <a:tblGrid>
                <a:gridCol w="3505200"/>
                <a:gridCol w="5334000"/>
              </a:tblGrid>
              <a:tr h="1361856">
                <a:tc>
                  <a:txBody>
                    <a:bodyPr/>
                    <a:lstStyle/>
                    <a:p>
                      <a:r>
                        <a:rPr lang="en-GB" sz="1300" b="1" dirty="0" smtClean="0">
                          <a:solidFill>
                            <a:schemeClr val="tx1"/>
                          </a:solidFill>
                          <a:latin typeface="Constantia" pitchFamily="18" charset="0"/>
                        </a:rPr>
                        <a:t>SELF-DIFFERENTIATION:</a:t>
                      </a:r>
                      <a:r>
                        <a:rPr lang="en-GB" sz="1300" dirty="0" smtClean="0">
                          <a:solidFill>
                            <a:schemeClr val="tx1"/>
                          </a:solidFill>
                          <a:latin typeface="Constantia" pitchFamily="18" charset="0"/>
                        </a:rPr>
                        <a:t> </a:t>
                      </a:r>
                      <a:r>
                        <a:rPr lang="en-GB" sz="1300" b="0" dirty="0" smtClean="0">
                          <a:solidFill>
                            <a:schemeClr val="tx1"/>
                          </a:solidFill>
                          <a:latin typeface="Constantia" pitchFamily="18" charset="0"/>
                        </a:rPr>
                        <a:t>To differentiate self from the environment - </a:t>
                      </a:r>
                      <a:r>
                        <a:rPr lang="en-GB" sz="1300" b="0" cap="all" baseline="0" dirty="0" smtClean="0">
                          <a:solidFill>
                            <a:schemeClr val="tx1"/>
                          </a:solidFill>
                          <a:latin typeface="Constantia" pitchFamily="18" charset="0"/>
                        </a:rPr>
                        <a:t>who and what am I?  </a:t>
                      </a:r>
                      <a:r>
                        <a:rPr lang="en-GB" sz="1300" b="0" dirty="0" smtClean="0">
                          <a:solidFill>
                            <a:schemeClr val="tx1"/>
                          </a:solidFill>
                          <a:latin typeface="Constantia" pitchFamily="18" charset="0"/>
                        </a:rPr>
                        <a:t>-  </a:t>
                      </a:r>
                      <a:r>
                        <a:rPr lang="en-GB" sz="1300" b="0" cap="all" baseline="0" dirty="0" smtClean="0">
                          <a:solidFill>
                            <a:schemeClr val="tx1"/>
                          </a:solidFill>
                          <a:latin typeface="Constantia" pitchFamily="18" charset="0"/>
                        </a:rPr>
                        <a:t>What are things around me?  </a:t>
                      </a:r>
                      <a:endParaRPr lang="en-GB" sz="1300" b="0" cap="all" baseline="0" dirty="0">
                        <a:solidFill>
                          <a:schemeClr val="tx1"/>
                        </a:solidFill>
                        <a:latin typeface="Constantia" pitchFamily="18" charset="0"/>
                      </a:endParaRPr>
                    </a:p>
                  </a:txBody>
                  <a:tcPr marL="16329" marR="16329" marT="10368" marB="10368">
                    <a:solidFill>
                      <a:srgbClr val="92D050"/>
                    </a:solidFill>
                  </a:tcPr>
                </a:tc>
                <a:tc>
                  <a:txBody>
                    <a:bodyPr/>
                    <a:lstStyle/>
                    <a:p>
                      <a:r>
                        <a:rPr lang="en-GB" sz="1300" b="1" dirty="0" smtClean="0">
                          <a:solidFill>
                            <a:schemeClr val="tx1"/>
                          </a:solidFill>
                          <a:latin typeface="Constantia" pitchFamily="18" charset="0"/>
                        </a:rPr>
                        <a:t>DESTRUCTIVE:  </a:t>
                      </a:r>
                      <a:r>
                        <a:rPr lang="en-GB" sz="1300" b="0" kern="1200" baseline="0" dirty="0" smtClean="0">
                          <a:solidFill>
                            <a:schemeClr val="tx1"/>
                          </a:solidFill>
                          <a:latin typeface="Constantia" pitchFamily="18" charset="0"/>
                          <a:ea typeface="+mn-ea"/>
                          <a:cs typeface="+mn-cs"/>
                        </a:rPr>
                        <a:t>able to recognise some things but no / limited understanding of what they are/what they are for, therefore c</a:t>
                      </a:r>
                      <a:r>
                        <a:rPr lang="en-GB" sz="1300" b="0" dirty="0" smtClean="0">
                          <a:solidFill>
                            <a:schemeClr val="tx1"/>
                          </a:solidFill>
                          <a:latin typeface="Constantia" pitchFamily="18" charset="0"/>
                        </a:rPr>
                        <a:t>o</a:t>
                      </a:r>
                      <a:r>
                        <a:rPr lang="en-GB" sz="1300" b="0" kern="1200" dirty="0" smtClean="0">
                          <a:solidFill>
                            <a:schemeClr val="tx1"/>
                          </a:solidFill>
                          <a:latin typeface="Constantia" pitchFamily="18" charset="0"/>
                          <a:ea typeface="+mn-ea"/>
                          <a:cs typeface="+mn-cs"/>
                        </a:rPr>
                        <a:t>ntact with things is often unrelated to actual function or properties of objects/materials;</a:t>
                      </a:r>
                      <a:r>
                        <a:rPr lang="en-GB" sz="1300" b="0" kern="1200" baseline="0" dirty="0" smtClean="0">
                          <a:solidFill>
                            <a:schemeClr val="tx1"/>
                          </a:solidFill>
                          <a:latin typeface="Constantia" pitchFamily="18" charset="0"/>
                          <a:ea typeface="+mn-ea"/>
                          <a:cs typeface="+mn-cs"/>
                        </a:rPr>
                        <a:t> no planning;  fleeting awareness of people.  Becomes </a:t>
                      </a:r>
                      <a:r>
                        <a:rPr lang="en-GB" sz="1300" b="1" kern="1200" baseline="0" dirty="0" smtClean="0">
                          <a:solidFill>
                            <a:schemeClr val="tx1"/>
                          </a:solidFill>
                          <a:latin typeface="Constantia" pitchFamily="18" charset="0"/>
                          <a:ea typeface="+mn-ea"/>
                          <a:cs typeface="+mn-cs"/>
                        </a:rPr>
                        <a:t>incidentally constructive </a:t>
                      </a:r>
                      <a:r>
                        <a:rPr lang="en-GB" sz="1300" b="0" kern="1200" baseline="0" dirty="0" smtClean="0">
                          <a:solidFill>
                            <a:schemeClr val="tx1"/>
                          </a:solidFill>
                          <a:latin typeface="Constantia" pitchFamily="18" charset="0"/>
                          <a:ea typeface="+mn-ea"/>
                          <a:cs typeface="+mn-cs"/>
                        </a:rPr>
                        <a:t>in action</a:t>
                      </a:r>
                      <a:endParaRPr lang="en-GB" sz="1300" b="1" kern="1200" baseline="0" dirty="0" smtClean="0">
                        <a:solidFill>
                          <a:schemeClr val="tx1"/>
                        </a:solidFill>
                        <a:latin typeface="Constantia" pitchFamily="18" charset="0"/>
                        <a:ea typeface="+mn-ea"/>
                        <a:cs typeface="+mn-cs"/>
                      </a:endParaRPr>
                    </a:p>
                    <a:p>
                      <a:endParaRPr lang="en-GB" sz="1300" b="1" dirty="0">
                        <a:solidFill>
                          <a:schemeClr val="tx1"/>
                        </a:solidFill>
                        <a:latin typeface="Constantia" pitchFamily="18" charset="0"/>
                      </a:endParaRPr>
                    </a:p>
                  </a:txBody>
                  <a:tcPr marL="16329" marR="16329" marT="10368" marB="10368">
                    <a:solidFill>
                      <a:srgbClr val="92D050"/>
                    </a:solidFill>
                  </a:tcPr>
                </a:tc>
              </a:tr>
            </a:tbl>
          </a:graphicData>
        </a:graphic>
      </p:graphicFrame>
      <p:graphicFrame>
        <p:nvGraphicFramePr>
          <p:cNvPr id="11" name="Table 10"/>
          <p:cNvGraphicFramePr>
            <a:graphicFrameLocks noGrp="1"/>
          </p:cNvGraphicFramePr>
          <p:nvPr/>
        </p:nvGraphicFramePr>
        <p:xfrm>
          <a:off x="152400" y="3429000"/>
          <a:ext cx="8839200" cy="838200"/>
        </p:xfrm>
        <a:graphic>
          <a:graphicData uri="http://schemas.openxmlformats.org/drawingml/2006/table">
            <a:tbl>
              <a:tblPr firstRow="1" bandRow="1">
                <a:tableStyleId>{5C22544A-7EE6-4342-B048-85BDC9FD1C3A}</a:tableStyleId>
              </a:tblPr>
              <a:tblGrid>
                <a:gridCol w="3505200"/>
                <a:gridCol w="5334000"/>
              </a:tblGrid>
              <a:tr h="838200">
                <a:tc>
                  <a:txBody>
                    <a:bodyPr/>
                    <a:lstStyle/>
                    <a:p>
                      <a:r>
                        <a:rPr lang="en-GB" sz="1300" b="1" dirty="0" smtClean="0">
                          <a:solidFill>
                            <a:schemeClr val="tx1"/>
                          </a:solidFill>
                          <a:latin typeface="Constantia" pitchFamily="18" charset="0"/>
                        </a:rPr>
                        <a:t>SELF-PRESENTATION:</a:t>
                      </a:r>
                      <a:r>
                        <a:rPr lang="en-GB" sz="1300" dirty="0" smtClean="0">
                          <a:solidFill>
                            <a:schemeClr val="tx1"/>
                          </a:solidFill>
                          <a:latin typeface="Constantia" pitchFamily="18" charset="0"/>
                        </a:rPr>
                        <a:t> </a:t>
                      </a:r>
                      <a:r>
                        <a:rPr lang="en-GB" sz="1300" b="0" dirty="0" smtClean="0">
                          <a:solidFill>
                            <a:schemeClr val="tx1"/>
                          </a:solidFill>
                          <a:latin typeface="Constantia" pitchFamily="18" charset="0"/>
                        </a:rPr>
                        <a:t>To develop a sense of self: WHAT I LIKE AND WHAT I CAN DO and to show this to others ;  try activities</a:t>
                      </a:r>
                      <a:r>
                        <a:rPr lang="en-GB" sz="1300" b="0" baseline="0" dirty="0" smtClean="0">
                          <a:solidFill>
                            <a:schemeClr val="tx1"/>
                          </a:solidFill>
                          <a:latin typeface="Constantia" pitchFamily="18" charset="0"/>
                        </a:rPr>
                        <a:t> and find out - </a:t>
                      </a:r>
                      <a:r>
                        <a:rPr lang="en-GB" sz="1300" b="0" dirty="0" smtClean="0">
                          <a:solidFill>
                            <a:schemeClr val="tx1"/>
                          </a:solidFill>
                          <a:latin typeface="Constantia" pitchFamily="18" charset="0"/>
                        </a:rPr>
                        <a:t>enquiry</a:t>
                      </a:r>
                      <a:r>
                        <a:rPr lang="en-GB" sz="1300" b="0" baseline="0" dirty="0" smtClean="0">
                          <a:solidFill>
                            <a:schemeClr val="tx1"/>
                          </a:solidFill>
                          <a:latin typeface="Constantia" pitchFamily="18" charset="0"/>
                        </a:rPr>
                        <a:t>  </a:t>
                      </a:r>
                      <a:endParaRPr lang="en-GB" sz="1300" b="0" dirty="0">
                        <a:solidFill>
                          <a:schemeClr val="tx1"/>
                        </a:solidFill>
                        <a:latin typeface="Constantia" pitchFamily="18" charset="0"/>
                      </a:endParaRPr>
                    </a:p>
                  </a:txBody>
                  <a:tcPr marL="16329" marR="16329" marT="10368" marB="10368">
                    <a:solidFill>
                      <a:srgbClr val="FF9900"/>
                    </a:solidFill>
                  </a:tcPr>
                </a:tc>
                <a:tc>
                  <a:txBody>
                    <a:bodyPr/>
                    <a:lstStyle/>
                    <a:p>
                      <a:r>
                        <a:rPr lang="en-GB" sz="1300" b="1" dirty="0" smtClean="0">
                          <a:solidFill>
                            <a:schemeClr val="tx1"/>
                          </a:solidFill>
                          <a:latin typeface="Constantia" pitchFamily="18" charset="0"/>
                        </a:rPr>
                        <a:t>EXPLORATIVE: </a:t>
                      </a:r>
                      <a:r>
                        <a:rPr lang="en-GB" sz="1300" b="0" dirty="0" smtClean="0">
                          <a:solidFill>
                            <a:schemeClr val="tx1"/>
                          </a:solidFill>
                          <a:latin typeface="Constantia" pitchFamily="18" charset="0"/>
                        </a:rPr>
                        <a:t>Intentional exploration of everything including people and activities;  the </a:t>
                      </a:r>
                      <a:r>
                        <a:rPr lang="en-GB" sz="1300" b="0" baseline="0" dirty="0" smtClean="0">
                          <a:solidFill>
                            <a:schemeClr val="tx1"/>
                          </a:solidFill>
                          <a:latin typeface="Constantia" pitchFamily="18" charset="0"/>
                        </a:rPr>
                        <a:t>pursuit of gaining knowledge is a key focus. Partial ability to comprehend and do tasks effectively and independently; lacks skills; effort not maintained</a:t>
                      </a:r>
                      <a:r>
                        <a:rPr lang="en-GB" sz="1300" baseline="0" dirty="0" smtClean="0">
                          <a:solidFill>
                            <a:schemeClr val="tx1"/>
                          </a:solidFill>
                          <a:latin typeface="Constantia" pitchFamily="18" charset="0"/>
                        </a:rPr>
                        <a:t>.  </a:t>
                      </a:r>
                      <a:endParaRPr lang="en-GB" sz="1300" dirty="0">
                        <a:solidFill>
                          <a:schemeClr val="tx1"/>
                        </a:solidFill>
                        <a:latin typeface="Constantia" pitchFamily="18" charset="0"/>
                      </a:endParaRPr>
                    </a:p>
                  </a:txBody>
                  <a:tcPr marL="16329" marR="16329" marT="10368" marB="10368">
                    <a:solidFill>
                      <a:srgbClr val="FF9900"/>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121188927"/>
              </p:ext>
            </p:extLst>
          </p:nvPr>
        </p:nvGraphicFramePr>
        <p:xfrm>
          <a:off x="152400" y="2438400"/>
          <a:ext cx="8763000" cy="1011336"/>
        </p:xfrm>
        <a:graphic>
          <a:graphicData uri="http://schemas.openxmlformats.org/drawingml/2006/table">
            <a:tbl>
              <a:tblPr firstRow="1" bandRow="1">
                <a:tableStyleId>{5C22544A-7EE6-4342-B048-85BDC9FD1C3A}</a:tableStyleId>
              </a:tblPr>
              <a:tblGrid>
                <a:gridCol w="3505200"/>
                <a:gridCol w="5257800"/>
              </a:tblGrid>
              <a:tr h="370840">
                <a:tc>
                  <a:txBody>
                    <a:bodyPr/>
                    <a:lstStyle/>
                    <a:p>
                      <a:r>
                        <a:rPr lang="en-GB" sz="1300" b="1" dirty="0" smtClean="0">
                          <a:solidFill>
                            <a:schemeClr val="tx1"/>
                          </a:solidFill>
                          <a:latin typeface="Constantia" pitchFamily="18" charset="0"/>
                        </a:rPr>
                        <a:t>PASSIVE PARTICIPATION: </a:t>
                      </a:r>
                      <a:r>
                        <a:rPr lang="en-GB" sz="1300" b="0" u="none" kern="1200" dirty="0" smtClean="0">
                          <a:solidFill>
                            <a:schemeClr val="tx1"/>
                          </a:solidFill>
                          <a:latin typeface="Constantia" pitchFamily="18" charset="0"/>
                          <a:ea typeface="+mn-ea"/>
                          <a:cs typeface="+mn-cs"/>
                        </a:rPr>
                        <a:t>Wanting to do and be with others; learn</a:t>
                      </a:r>
                      <a:r>
                        <a:rPr lang="en-GB" sz="1300" b="0" kern="1200" dirty="0" smtClean="0">
                          <a:solidFill>
                            <a:schemeClr val="tx1"/>
                          </a:solidFill>
                          <a:latin typeface="Constantia" pitchFamily="18" charset="0"/>
                          <a:ea typeface="+mn-ea"/>
                          <a:cs typeface="+mn-cs"/>
                        </a:rPr>
                        <a:t> rules and social expectations  - HOW TO BEHAVE AND DO THINGS PROPERLY (to norms/expectations)</a:t>
                      </a:r>
                      <a:endParaRPr lang="en-GB" sz="1300" b="0" dirty="0">
                        <a:solidFill>
                          <a:schemeClr val="tx1"/>
                        </a:solidFill>
                        <a:latin typeface="Constantia" pitchFamily="18" charset="0"/>
                      </a:endParaRPr>
                    </a:p>
                  </a:txBody>
                  <a:tcPr marL="16329" marR="16329" marT="10368" marB="10368">
                    <a:solidFill>
                      <a:srgbClr val="FFFF00"/>
                    </a:solidFill>
                  </a:tcPr>
                </a:tc>
                <a:tc>
                  <a:txBody>
                    <a:bodyPr/>
                    <a:lstStyle/>
                    <a:p>
                      <a:r>
                        <a:rPr lang="en-GB" sz="1300" b="1" dirty="0" smtClean="0">
                          <a:solidFill>
                            <a:schemeClr val="tx1"/>
                          </a:solidFill>
                          <a:latin typeface="Constantia" pitchFamily="18" charset="0"/>
                        </a:rPr>
                        <a:t>EXPERIMENTAL</a:t>
                      </a:r>
                      <a:r>
                        <a:rPr lang="en-GB" sz="1300" b="0" dirty="0" smtClean="0">
                          <a:solidFill>
                            <a:schemeClr val="tx1"/>
                          </a:solidFill>
                          <a:latin typeface="Constantia" pitchFamily="18" charset="0"/>
                        </a:rPr>
                        <a:t>:  focused on creating a quality tangible end product ; Understands tasks start to finish and can do them; self evaluation begins. U</a:t>
                      </a:r>
                      <a:r>
                        <a:rPr lang="en-GB" sz="1300" b="0" kern="1200" dirty="0" smtClean="0">
                          <a:solidFill>
                            <a:schemeClr val="tx1"/>
                          </a:solidFill>
                          <a:latin typeface="Constantia" pitchFamily="18" charset="0"/>
                          <a:ea typeface="+mn-ea"/>
                          <a:cs typeface="+mn-cs"/>
                        </a:rPr>
                        <a:t>ses tools reasonably well.  Experiments with materials, objects </a:t>
                      </a:r>
                      <a:r>
                        <a:rPr lang="en-GB" sz="1300" b="0" kern="1200" dirty="0" err="1" smtClean="0">
                          <a:solidFill>
                            <a:schemeClr val="tx1"/>
                          </a:solidFill>
                          <a:latin typeface="Constantia" pitchFamily="18" charset="0"/>
                          <a:ea typeface="+mn-ea"/>
                          <a:cs typeface="+mn-cs"/>
                        </a:rPr>
                        <a:t>etc</a:t>
                      </a:r>
                      <a:r>
                        <a:rPr lang="en-GB" sz="1300" b="0" kern="1200" dirty="0" smtClean="0">
                          <a:solidFill>
                            <a:schemeClr val="tx1"/>
                          </a:solidFill>
                          <a:latin typeface="Constantia" pitchFamily="18" charset="0"/>
                          <a:ea typeface="+mn-ea"/>
                          <a:cs typeface="+mn-cs"/>
                        </a:rPr>
                        <a:t> in order</a:t>
                      </a:r>
                      <a:r>
                        <a:rPr lang="en-GB" sz="1300" b="0" kern="1200" baseline="0" dirty="0" smtClean="0">
                          <a:solidFill>
                            <a:schemeClr val="tx1"/>
                          </a:solidFill>
                          <a:latin typeface="Constantia" pitchFamily="18" charset="0"/>
                          <a:ea typeface="+mn-ea"/>
                          <a:cs typeface="+mn-cs"/>
                        </a:rPr>
                        <a:t> to</a:t>
                      </a:r>
                      <a:r>
                        <a:rPr lang="en-GB" sz="1300" b="0" kern="1200" dirty="0" smtClean="0">
                          <a:solidFill>
                            <a:schemeClr val="tx1"/>
                          </a:solidFill>
                          <a:latin typeface="Constantia" pitchFamily="18" charset="0"/>
                          <a:ea typeface="+mn-ea"/>
                          <a:cs typeface="+mn-cs"/>
                        </a:rPr>
                        <a:t> </a:t>
                      </a:r>
                      <a:r>
                        <a:rPr lang="en-GB" sz="1300" b="0" kern="1200" baseline="0" dirty="0" smtClean="0">
                          <a:solidFill>
                            <a:schemeClr val="tx1"/>
                          </a:solidFill>
                          <a:latin typeface="Constantia" pitchFamily="18" charset="0"/>
                          <a:ea typeface="+mn-ea"/>
                          <a:cs typeface="+mn-cs"/>
                        </a:rPr>
                        <a:t>extend knowledge. Participates in wider variety of situations.  </a:t>
                      </a:r>
                    </a:p>
                    <a:p>
                      <a:endParaRPr lang="en-GB" sz="1300" b="1" dirty="0">
                        <a:solidFill>
                          <a:schemeClr val="tx1"/>
                        </a:solidFill>
                        <a:latin typeface="Constantia" pitchFamily="18" charset="0"/>
                      </a:endParaRPr>
                    </a:p>
                  </a:txBody>
                  <a:tcPr marL="16329" marR="16329" marT="10368" marB="10368">
                    <a:solidFill>
                      <a:srgbClr val="FFFF00"/>
                    </a:solidFill>
                  </a:tcPr>
                </a:tc>
              </a:tr>
            </a:tbl>
          </a:graphicData>
        </a:graphic>
      </p:graphicFrame>
      <p:graphicFrame>
        <p:nvGraphicFramePr>
          <p:cNvPr id="13" name="Table 12"/>
          <p:cNvGraphicFramePr>
            <a:graphicFrameLocks noGrp="1"/>
          </p:cNvGraphicFramePr>
          <p:nvPr/>
        </p:nvGraphicFramePr>
        <p:xfrm>
          <a:off x="152400" y="1371600"/>
          <a:ext cx="8763000" cy="990600"/>
        </p:xfrm>
        <a:graphic>
          <a:graphicData uri="http://schemas.openxmlformats.org/drawingml/2006/table">
            <a:tbl>
              <a:tblPr firstRow="1" bandRow="1">
                <a:tableStyleId>{5C22544A-7EE6-4342-B048-85BDC9FD1C3A}</a:tableStyleId>
              </a:tblPr>
              <a:tblGrid>
                <a:gridCol w="3474983"/>
                <a:gridCol w="5288017"/>
              </a:tblGrid>
              <a:tr h="990600">
                <a:tc>
                  <a:txBody>
                    <a:bodyPr/>
                    <a:lstStyle/>
                    <a:p>
                      <a:r>
                        <a:rPr lang="en-GB" sz="1300" b="1" dirty="0" smtClean="0">
                          <a:solidFill>
                            <a:schemeClr val="tx1"/>
                          </a:solidFill>
                          <a:latin typeface="Constantia" pitchFamily="18" charset="0"/>
                        </a:rPr>
                        <a:t>IMITATIVE PARTICIPATION: </a:t>
                      </a:r>
                    </a:p>
                    <a:p>
                      <a:r>
                        <a:rPr lang="en-GB" sz="1300" b="0" dirty="0" smtClean="0">
                          <a:solidFill>
                            <a:schemeClr val="tx1"/>
                          </a:solidFill>
                          <a:latin typeface="Constantia" pitchFamily="18" charset="0"/>
                        </a:rPr>
                        <a:t>DOING THINGS PROPERLY</a:t>
                      </a:r>
                      <a:endParaRPr lang="en-GB" sz="1300" b="0" dirty="0">
                        <a:solidFill>
                          <a:schemeClr val="tx1"/>
                        </a:solidFill>
                        <a:latin typeface="Constantia" pitchFamily="18" charset="0"/>
                      </a:endParaRPr>
                    </a:p>
                  </a:txBody>
                  <a:tcPr marL="16329" marR="16329" marT="10368" marB="10368">
                    <a:solidFill>
                      <a:srgbClr val="FFCC99"/>
                    </a:solidFill>
                  </a:tcPr>
                </a:tc>
                <a:tc>
                  <a:txBody>
                    <a:bodyPr/>
                    <a:lstStyle/>
                    <a:p>
                      <a:r>
                        <a:rPr lang="en-GB" sz="1300" b="1" dirty="0" smtClean="0">
                          <a:solidFill>
                            <a:schemeClr val="tx1"/>
                          </a:solidFill>
                          <a:latin typeface="Constantia" pitchFamily="18" charset="0"/>
                        </a:rPr>
                        <a:t>IMITATIVE</a:t>
                      </a:r>
                      <a:r>
                        <a:rPr lang="en-GB" sz="1300" b="0" dirty="0" smtClean="0">
                          <a:solidFill>
                            <a:schemeClr val="tx1"/>
                          </a:solidFill>
                          <a:latin typeface="Constantia" pitchFamily="18" charset="0"/>
                        </a:rPr>
                        <a:t>: </a:t>
                      </a:r>
                      <a:r>
                        <a:rPr lang="en-GB" sz="1300" b="0" kern="1200" dirty="0" smtClean="0">
                          <a:solidFill>
                            <a:schemeClr val="tx1"/>
                          </a:solidFill>
                          <a:latin typeface="Constantia" pitchFamily="18" charset="0"/>
                          <a:ea typeface="+mn-ea"/>
                          <a:cs typeface="+mn-cs"/>
                        </a:rPr>
                        <a:t>Focused on producing products and behaviours to expectations/norms; doing as well as others .  Independent. </a:t>
                      </a:r>
                      <a:r>
                        <a:rPr lang="en-GB" sz="1300" b="0" kern="1200" baseline="0" dirty="0" smtClean="0">
                          <a:solidFill>
                            <a:schemeClr val="tx1"/>
                          </a:solidFill>
                          <a:latin typeface="Constantia" pitchFamily="18" charset="0"/>
                          <a:ea typeface="+mn-ea"/>
                          <a:cs typeface="+mn-cs"/>
                        </a:rPr>
                        <a:t>Maturity in relationships develops; compensates for others.  </a:t>
                      </a:r>
                    </a:p>
                    <a:p>
                      <a:endParaRPr lang="en-GB" sz="1300" dirty="0">
                        <a:solidFill>
                          <a:schemeClr val="tx1"/>
                        </a:solidFill>
                        <a:latin typeface="Constantia" pitchFamily="18" charset="0"/>
                      </a:endParaRPr>
                    </a:p>
                  </a:txBody>
                  <a:tcPr marL="16329" marR="16329" marT="10368" marB="10368">
                    <a:solidFill>
                      <a:srgbClr val="FFCC99"/>
                    </a:solidFill>
                  </a:tcPr>
                </a:tc>
              </a:tr>
            </a:tbl>
          </a:graphicData>
        </a:graphic>
      </p:graphicFrame>
      <p:graphicFrame>
        <p:nvGraphicFramePr>
          <p:cNvPr id="14" name="Table 13"/>
          <p:cNvGraphicFramePr>
            <a:graphicFrameLocks noGrp="1"/>
          </p:cNvGraphicFramePr>
          <p:nvPr/>
        </p:nvGraphicFramePr>
        <p:xfrm>
          <a:off x="152400" y="381000"/>
          <a:ext cx="8763000" cy="889416"/>
        </p:xfrm>
        <a:graphic>
          <a:graphicData uri="http://schemas.openxmlformats.org/drawingml/2006/table">
            <a:tbl>
              <a:tblPr firstRow="1" bandRow="1">
                <a:tableStyleId>{5C22544A-7EE6-4342-B048-85BDC9FD1C3A}</a:tableStyleId>
              </a:tblPr>
              <a:tblGrid>
                <a:gridCol w="3505200"/>
                <a:gridCol w="5257800"/>
              </a:tblGrid>
              <a:tr h="889416">
                <a:tc>
                  <a:txBody>
                    <a:bodyPr/>
                    <a:lstStyle/>
                    <a:p>
                      <a:r>
                        <a:rPr lang="en-GB" sz="1300" b="1" dirty="0" smtClean="0">
                          <a:solidFill>
                            <a:schemeClr val="tx1"/>
                          </a:solidFill>
                          <a:latin typeface="Constantia" pitchFamily="18" charset="0"/>
                        </a:rPr>
                        <a:t>ACTIVE PARTICIPATION</a:t>
                      </a:r>
                      <a:r>
                        <a:rPr lang="en-GB" sz="1300" b="0" dirty="0" smtClean="0">
                          <a:solidFill>
                            <a:schemeClr val="tx1"/>
                          </a:solidFill>
                          <a:latin typeface="Constantia" pitchFamily="18" charset="0"/>
                        </a:rPr>
                        <a:t>:  T</a:t>
                      </a:r>
                      <a:r>
                        <a:rPr lang="en-GB" sz="1300" b="0" kern="1200" dirty="0" smtClean="0">
                          <a:solidFill>
                            <a:schemeClr val="tx1"/>
                          </a:solidFill>
                          <a:latin typeface="Constantia" pitchFamily="18" charset="0"/>
                          <a:ea typeface="+mn-ea"/>
                          <a:cs typeface="+mn-cs"/>
                        </a:rPr>
                        <a:t>o at least meet standards if not improve upon them; not being exactly the same, but having own ideas and doing things in a new way .</a:t>
                      </a:r>
                      <a:endParaRPr lang="en-GB" sz="1300" b="0" dirty="0">
                        <a:solidFill>
                          <a:schemeClr val="tx1"/>
                        </a:solidFill>
                        <a:latin typeface="Constantia" pitchFamily="18" charset="0"/>
                      </a:endParaRPr>
                    </a:p>
                  </a:txBody>
                  <a:tcPr marL="16329" marR="16329" marT="10368" marB="10368">
                    <a:solidFill>
                      <a:schemeClr val="accent6">
                        <a:lumMod val="40000"/>
                        <a:lumOff val="60000"/>
                      </a:schemeClr>
                    </a:solidFill>
                  </a:tcPr>
                </a:tc>
                <a:tc>
                  <a:txBody>
                    <a:bodyPr/>
                    <a:lstStyle/>
                    <a:p>
                      <a:r>
                        <a:rPr lang="en-GB" sz="1300" b="1" dirty="0" smtClean="0">
                          <a:solidFill>
                            <a:schemeClr val="tx1"/>
                          </a:solidFill>
                          <a:latin typeface="Constantia" pitchFamily="18" charset="0"/>
                        </a:rPr>
                        <a:t>ORIGINAL: </a:t>
                      </a:r>
                      <a:r>
                        <a:rPr lang="en-GB" sz="1300" b="0" dirty="0" smtClean="0">
                          <a:solidFill>
                            <a:schemeClr val="tx1"/>
                          </a:solidFill>
                          <a:latin typeface="Constantia" pitchFamily="18" charset="0"/>
                        </a:rPr>
                        <a:t>Increasingly self-assured and acts on own initiative; tries out use of materials/objects</a:t>
                      </a:r>
                      <a:r>
                        <a:rPr lang="en-GB" sz="1300" b="0" baseline="0" dirty="0" smtClean="0">
                          <a:solidFill>
                            <a:schemeClr val="tx1"/>
                          </a:solidFill>
                          <a:latin typeface="Constantia" pitchFamily="18" charset="0"/>
                        </a:rPr>
                        <a:t> in new ways. Tries different roles in a group and in situations; leadership qualities emerge. </a:t>
                      </a:r>
                    </a:p>
                    <a:p>
                      <a:endParaRPr lang="en-GB" sz="1300" b="1" dirty="0">
                        <a:solidFill>
                          <a:schemeClr val="tx1"/>
                        </a:solidFill>
                        <a:latin typeface="Constantia" pitchFamily="18" charset="0"/>
                      </a:endParaRPr>
                    </a:p>
                  </a:txBody>
                  <a:tcPr marL="16329" marR="16329" marT="10368" marB="10368">
                    <a:solidFill>
                      <a:schemeClr val="accent6">
                        <a:lumMod val="40000"/>
                        <a:lumOff val="60000"/>
                      </a:schemeClr>
                    </a:solidFill>
                  </a:tcPr>
                </a:tc>
              </a:tr>
            </a:tbl>
          </a:graphicData>
        </a:graphic>
      </p:graphicFrame>
      <p:sp>
        <p:nvSpPr>
          <p:cNvPr id="22" name="TextBox 21"/>
          <p:cNvSpPr txBox="1"/>
          <p:nvPr/>
        </p:nvSpPr>
        <p:spPr>
          <a:xfrm>
            <a:off x="152400" y="0"/>
            <a:ext cx="3657600" cy="381000"/>
          </a:xfrm>
          <a:prstGeom prst="rect">
            <a:avLst/>
          </a:prstGeom>
          <a:noFill/>
        </p:spPr>
        <p:txBody>
          <a:bodyPr wrap="square" rtlCol="0">
            <a:spAutoFit/>
          </a:bodyPr>
          <a:lstStyle/>
          <a:p>
            <a:pPr algn="ctr"/>
            <a:r>
              <a:rPr lang="en-GB" dirty="0" smtClean="0"/>
              <a:t>MOTIVATION</a:t>
            </a:r>
            <a:endParaRPr lang="en-GB" dirty="0"/>
          </a:p>
        </p:txBody>
      </p:sp>
      <p:sp>
        <p:nvSpPr>
          <p:cNvPr id="23" name="TextBox 22"/>
          <p:cNvSpPr txBox="1"/>
          <p:nvPr/>
        </p:nvSpPr>
        <p:spPr>
          <a:xfrm>
            <a:off x="3810000" y="0"/>
            <a:ext cx="5105400" cy="381000"/>
          </a:xfrm>
          <a:prstGeom prst="rect">
            <a:avLst/>
          </a:prstGeom>
          <a:noFill/>
        </p:spPr>
        <p:txBody>
          <a:bodyPr wrap="square" rtlCol="0">
            <a:spAutoFit/>
          </a:bodyPr>
          <a:lstStyle/>
          <a:p>
            <a:pPr algn="ctr"/>
            <a:r>
              <a:rPr lang="en-GB" dirty="0" smtClean="0"/>
              <a:t>ACTION</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baseline1680x1050.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9459" name="TextBox 4"/>
          <p:cNvSpPr txBox="1">
            <a:spLocks noChangeArrowheads="1"/>
          </p:cNvSpPr>
          <p:nvPr/>
        </p:nvSpPr>
        <p:spPr bwMode="auto">
          <a:xfrm>
            <a:off x="685800" y="2209800"/>
            <a:ext cx="8280400" cy="646331"/>
          </a:xfrm>
          <a:prstGeom prst="rect">
            <a:avLst/>
          </a:prstGeom>
          <a:noFill/>
          <a:ln w="9525">
            <a:noFill/>
            <a:miter lim="800000"/>
            <a:headEnd/>
            <a:tailEnd/>
          </a:ln>
        </p:spPr>
        <p:txBody>
          <a:bodyPr>
            <a:spAutoFit/>
          </a:bodyPr>
          <a:lstStyle/>
          <a:p>
            <a:r>
              <a:rPr lang="en-GB" sz="3600" dirty="0" smtClean="0">
                <a:solidFill>
                  <a:schemeClr val="bg1"/>
                </a:solidFill>
              </a:rPr>
              <a:t>Assessment, intervention and outcome</a:t>
            </a:r>
            <a:endParaRPr lang="en-GB" sz="36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l="21529"/>
          <a:stretch>
            <a:fillRect/>
          </a:stretch>
        </p:blipFill>
        <p:spPr bwMode="auto">
          <a:xfrm>
            <a:off x="7092950" y="1628775"/>
            <a:ext cx="16986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233488"/>
            <a:ext cx="140017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1875" y="1214438"/>
            <a:ext cx="1539875"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balls"/>
          <p:cNvPicPr>
            <a:picLocks noChangeAspect="1"/>
          </p:cNvPicPr>
          <p:nvPr/>
        </p:nvPicPr>
        <p:blipFill>
          <a:blip r:embed="rId6">
            <a:extLst>
              <a:ext uri="{28A0092B-C50C-407E-A947-70E740481C1C}">
                <a14:useLocalDpi xmlns:a14="http://schemas.microsoft.com/office/drawing/2010/main" val="0"/>
              </a:ext>
            </a:extLst>
          </a:blip>
          <a:srcRect l="4688" t="53125" r="56921" b="15623"/>
          <a:stretch>
            <a:fillRect/>
          </a:stretch>
        </p:blipFill>
        <p:spPr bwMode="auto">
          <a:xfrm>
            <a:off x="6516688" y="3933825"/>
            <a:ext cx="1169987"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ight Arrow 9"/>
          <p:cNvSpPr/>
          <p:nvPr/>
        </p:nvSpPr>
        <p:spPr>
          <a:xfrm rot="19652992">
            <a:off x="6062663" y="2813050"/>
            <a:ext cx="1071562" cy="500063"/>
          </a:xfrm>
          <a:prstGeom prst="rightArrow">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Right Arrow 10"/>
          <p:cNvSpPr/>
          <p:nvPr/>
        </p:nvSpPr>
        <p:spPr>
          <a:xfrm rot="1296873">
            <a:off x="4684713" y="3492500"/>
            <a:ext cx="1238250" cy="500063"/>
          </a:xfrm>
          <a:prstGeom prst="rightArrow">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434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625" y="1500188"/>
            <a:ext cx="25717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Box 12"/>
          <p:cNvSpPr txBox="1">
            <a:spLocks noChangeArrowheads="1"/>
          </p:cNvSpPr>
          <p:nvPr/>
        </p:nvSpPr>
        <p:spPr bwMode="auto">
          <a:xfrm>
            <a:off x="395288" y="549275"/>
            <a:ext cx="2428875" cy="101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sz="2000" b="1"/>
              <a:t>Response:</a:t>
            </a:r>
          </a:p>
          <a:p>
            <a:pPr eaLnBrk="1" hangingPunct="1"/>
            <a:r>
              <a:rPr lang="en-GB" sz="2000"/>
              <a:t>Prepared to exert effort</a:t>
            </a:r>
          </a:p>
        </p:txBody>
      </p:sp>
      <p:sp>
        <p:nvSpPr>
          <p:cNvPr id="14346" name="TextBox 13"/>
          <p:cNvSpPr txBox="1">
            <a:spLocks noChangeArrowheads="1"/>
          </p:cNvSpPr>
          <p:nvPr/>
        </p:nvSpPr>
        <p:spPr bwMode="auto">
          <a:xfrm>
            <a:off x="3419475" y="836613"/>
            <a:ext cx="2071688" cy="369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b="1"/>
              <a:t>  Participation</a:t>
            </a:r>
          </a:p>
        </p:txBody>
      </p:sp>
      <p:sp>
        <p:nvSpPr>
          <p:cNvPr id="14347" name="TextBox 16"/>
          <p:cNvSpPr txBox="1">
            <a:spLocks noChangeArrowheads="1"/>
          </p:cNvSpPr>
          <p:nvPr/>
        </p:nvSpPr>
        <p:spPr bwMode="auto">
          <a:xfrm>
            <a:off x="6877050" y="3068638"/>
            <a:ext cx="2266950" cy="92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b="1"/>
              <a:t>Product: </a:t>
            </a:r>
            <a:r>
              <a:rPr lang="en-GB"/>
              <a:t>as a result of mental and physical effort</a:t>
            </a:r>
            <a:endParaRPr lang="en-GB" b="1"/>
          </a:p>
        </p:txBody>
      </p:sp>
      <p:sp>
        <p:nvSpPr>
          <p:cNvPr id="16" name="TextBox 15"/>
          <p:cNvSpPr txBox="1">
            <a:spLocks noChangeArrowheads="1"/>
          </p:cNvSpPr>
          <p:nvPr/>
        </p:nvSpPr>
        <p:spPr bwMode="auto">
          <a:xfrm>
            <a:off x="1476375" y="4076700"/>
            <a:ext cx="4897438" cy="708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GB" sz="2000" dirty="0" smtClean="0"/>
              <a:t>Connect with </a:t>
            </a:r>
            <a:endParaRPr lang="en-GB" sz="2000" dirty="0"/>
          </a:p>
          <a:p>
            <a:pPr algn="ctr" eaLnBrk="1" hangingPunct="1"/>
            <a:r>
              <a:rPr lang="en-GB" sz="2000" dirty="0"/>
              <a:t>materials, objects, people and situations</a:t>
            </a:r>
          </a:p>
        </p:txBody>
      </p:sp>
      <p:sp>
        <p:nvSpPr>
          <p:cNvPr id="17" name="TextBox 16"/>
          <p:cNvSpPr txBox="1">
            <a:spLocks noChangeArrowheads="1"/>
          </p:cNvSpPr>
          <p:nvPr/>
        </p:nvSpPr>
        <p:spPr bwMode="auto">
          <a:xfrm>
            <a:off x="250825" y="5084763"/>
            <a:ext cx="8640763"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GB" dirty="0"/>
              <a:t>The </a:t>
            </a:r>
            <a:r>
              <a:rPr lang="en-GB" i="1" dirty="0"/>
              <a:t>way</a:t>
            </a:r>
            <a:r>
              <a:rPr lang="en-GB" dirty="0"/>
              <a:t> that the person responds, participates and creates a product is what identifies the person</a:t>
            </a:r>
            <a:r>
              <a:rPr lang="ja-JP" altLang="en-GB" dirty="0"/>
              <a:t>’</a:t>
            </a:r>
            <a:r>
              <a:rPr lang="en-GB" altLang="ja-JP" dirty="0"/>
              <a:t>s level of creative ability. </a:t>
            </a:r>
            <a:endParaRPr lang="en-GB" altLang="ja-JP" dirty="0" smtClean="0"/>
          </a:p>
          <a:p>
            <a:pPr eaLnBrk="1" hangingPunct="1"/>
            <a:endParaRPr lang="en-GB" altLang="ja-JP" dirty="0" smtClean="0"/>
          </a:p>
          <a:p>
            <a:pPr eaLnBrk="1" hangingPunct="1"/>
            <a:r>
              <a:rPr lang="en-GB" dirty="0"/>
              <a:t>The assessment is therefore mainly observation of activity participation and relating to MOPS – </a:t>
            </a:r>
            <a:r>
              <a:rPr lang="en-GB" b="1" dirty="0"/>
              <a:t>activity focused assessment, plus interview</a:t>
            </a:r>
          </a:p>
          <a:p>
            <a:pPr eaLnBrk="1" hangingPunct="1"/>
            <a:r>
              <a:rPr lang="en-GB" altLang="ja-JP" dirty="0" smtClean="0"/>
              <a:t> </a:t>
            </a:r>
            <a:endParaRPr lang="en-GB" dirty="0"/>
          </a:p>
        </p:txBody>
      </p:sp>
      <p:sp>
        <p:nvSpPr>
          <p:cNvPr id="9" name="Right Arrow 8"/>
          <p:cNvSpPr/>
          <p:nvPr/>
        </p:nvSpPr>
        <p:spPr>
          <a:xfrm>
            <a:off x="2555875" y="1125538"/>
            <a:ext cx="1071563" cy="498475"/>
          </a:xfrm>
          <a:prstGeom prst="rightArrow">
            <a:avLst/>
          </a:prstGeom>
          <a:solidFill>
            <a:srgbClr val="00B0F0"/>
          </a:solid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 name="Right Arrow 14"/>
          <p:cNvSpPr/>
          <p:nvPr/>
        </p:nvSpPr>
        <p:spPr>
          <a:xfrm rot="5400000">
            <a:off x="3740943" y="3539332"/>
            <a:ext cx="576263" cy="355600"/>
          </a:xfrm>
          <a:prstGeom prst="rightArrow">
            <a:avLst/>
          </a:prstGeom>
          <a:solidFill>
            <a:srgbClr val="FF9933"/>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52" name="TextBox 18"/>
          <p:cNvSpPr>
            <a:spLocks noChangeArrowheads="1"/>
          </p:cNvSpPr>
          <p:nvPr/>
        </p:nvSpPr>
        <p:spPr bwMode="auto">
          <a:xfrm>
            <a:off x="3348038" y="115888"/>
            <a:ext cx="5545137" cy="579437"/>
          </a:xfrm>
          <a:prstGeom prst="roundRect">
            <a:avLst>
              <a:gd name="adj" fmla="val 16667"/>
            </a:avLst>
          </a:prstGeom>
          <a:noFill/>
          <a:ln w="9525">
            <a:solidFill>
              <a:srgbClr val="00206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r>
              <a:rPr lang="en-GB" sz="2800" b="1"/>
              <a:t>Motivation and ability in action</a:t>
            </a:r>
          </a:p>
        </p:txBody>
      </p:sp>
    </p:spTree>
    <p:extLst>
      <p:ext uri="{BB962C8B-B14F-4D97-AF65-F5344CB8AC3E}">
        <p14:creationId xmlns:p14="http://schemas.microsoft.com/office/powerpoint/2010/main" val="167924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animEffect transition="in" filter="blinds(horizontal)">
                                      <p:cBhvr>
                                        <p:cTn id="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1459</TotalTime>
  <Words>1690</Words>
  <Application>Microsoft Office PowerPoint</Application>
  <PresentationFormat>On-screen Show (4:3)</PresentationFormat>
  <Paragraphs>227</Paragraphs>
  <Slides>23</Slides>
  <Notes>20</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Default Design</vt:lpstr>
      <vt:lpstr>Modèle par défaut</vt:lpstr>
      <vt:lpstr>2_Default Design</vt:lpstr>
      <vt:lpstr>The Vona du Toit  Model of Creative Ability  (VdT MoCA)</vt:lpstr>
      <vt:lpstr>PowerPoint Presentation</vt:lpstr>
      <vt:lpstr>Creative and creativity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lpstr>PowerPoint Presentation</vt:lpstr>
      <vt:lpstr>The Vona du Toit  Model of Creative Ability  (VdT MoCA)</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Wendy</dc:creator>
  <cp:lastModifiedBy>sherwood</cp:lastModifiedBy>
  <cp:revision>88</cp:revision>
  <dcterms:created xsi:type="dcterms:W3CDTF">2006-08-16T00:00:00Z</dcterms:created>
  <dcterms:modified xsi:type="dcterms:W3CDTF">2013-01-30T17:12:20Z</dcterms:modified>
</cp:coreProperties>
</file>