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9" r:id="rId4"/>
    <p:sldId id="262" r:id="rId5"/>
    <p:sldId id="266" r:id="rId6"/>
    <p:sldId id="270" r:id="rId7"/>
    <p:sldId id="268" r:id="rId8"/>
    <p:sldId id="269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5" r:id="rId25"/>
    <p:sldId id="296" r:id="rId26"/>
    <p:sldId id="297" r:id="rId27"/>
    <p:sldId id="298" r:id="rId28"/>
    <p:sldId id="282" r:id="rId29"/>
    <p:sldId id="283" r:id="rId30"/>
    <p:sldId id="299" r:id="rId31"/>
    <p:sldId id="300" r:id="rId32"/>
    <p:sldId id="30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04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85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F68B6-7B6F-4860-B480-94FC9307EBA2}" type="doc">
      <dgm:prSet loTypeId="urn:microsoft.com/office/officeart/2005/8/layout/venn2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9D50034F-8314-4FE0-B050-204320050D3F}">
      <dgm:prSet phldrT="[Text]"/>
      <dgm:spPr/>
      <dgm:t>
        <a:bodyPr/>
        <a:lstStyle/>
        <a:p>
          <a:r>
            <a:rPr lang="en-ZA" b="1" dirty="0">
              <a:solidFill>
                <a:sysClr val="windowText" lastClr="000000"/>
              </a:solidFill>
            </a:rPr>
            <a:t>Health Care Context</a:t>
          </a:r>
        </a:p>
      </dgm:t>
    </dgm:pt>
    <dgm:pt modelId="{EA78BCD7-FB4B-4272-A836-64CB62E63935}" type="parTrans" cxnId="{ACC08995-A919-4046-8443-379AFD2250CF}">
      <dgm:prSet/>
      <dgm:spPr/>
      <dgm:t>
        <a:bodyPr/>
        <a:lstStyle/>
        <a:p>
          <a:endParaRPr lang="en-ZA"/>
        </a:p>
      </dgm:t>
    </dgm:pt>
    <dgm:pt modelId="{9D3A342B-1C0D-410D-B1F6-36DC12AA52DB}" type="sibTrans" cxnId="{ACC08995-A919-4046-8443-379AFD2250CF}">
      <dgm:prSet/>
      <dgm:spPr/>
      <dgm:t>
        <a:bodyPr/>
        <a:lstStyle/>
        <a:p>
          <a:endParaRPr lang="en-ZA"/>
        </a:p>
      </dgm:t>
    </dgm:pt>
    <dgm:pt modelId="{594F8423-D3F2-45AF-934B-2EB69E5B37B4}">
      <dgm:prSet phldrT="[Text]" custT="1"/>
      <dgm:spPr/>
      <dgm:t>
        <a:bodyPr/>
        <a:lstStyle/>
        <a:p>
          <a:endParaRPr lang="en-ZA" sz="1200" b="1" dirty="0">
            <a:latin typeface="Arial" pitchFamily="34" charset="0"/>
            <a:cs typeface="Arial" pitchFamily="34" charset="0"/>
          </a:endParaRPr>
        </a:p>
        <a:p>
          <a:r>
            <a:rPr lang="en-ZA" sz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 </a:t>
          </a:r>
        </a:p>
        <a:p>
          <a:endParaRPr lang="en-ZA" sz="1200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  <a:p>
          <a:endParaRPr lang="en-ZA" sz="1200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CABB1503-C758-4F67-B6AB-2B34B567D8FE}" type="parTrans" cxnId="{56ADD917-6B05-4753-B342-39AABC2EA667}">
      <dgm:prSet/>
      <dgm:spPr/>
      <dgm:t>
        <a:bodyPr/>
        <a:lstStyle/>
        <a:p>
          <a:endParaRPr lang="en-ZA"/>
        </a:p>
      </dgm:t>
    </dgm:pt>
    <dgm:pt modelId="{7B3ACAC6-1677-4BC6-9657-3639E19F5B24}" type="sibTrans" cxnId="{56ADD917-6B05-4753-B342-39AABC2EA667}">
      <dgm:prSet/>
      <dgm:spPr/>
      <dgm:t>
        <a:bodyPr/>
        <a:lstStyle/>
        <a:p>
          <a:endParaRPr lang="en-ZA"/>
        </a:p>
      </dgm:t>
    </dgm:pt>
    <dgm:pt modelId="{CAC3CCFA-58E1-49E2-8334-45CE12B3305F}">
      <dgm:prSet phldrT="[Text]" custT="1"/>
      <dgm:spPr/>
      <dgm:t>
        <a:bodyPr/>
        <a:lstStyle/>
        <a:p>
          <a:r>
            <a:rPr lang="en-ZA" sz="20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Development &amp; Application</a:t>
          </a:r>
        </a:p>
      </dgm:t>
    </dgm:pt>
    <dgm:pt modelId="{1498D3CE-A1BF-4724-99F0-AD93BDAFE1D2}" type="parTrans" cxnId="{79BDC111-00F3-4D33-92F6-DDE67D708BBC}">
      <dgm:prSet/>
      <dgm:spPr/>
      <dgm:t>
        <a:bodyPr/>
        <a:lstStyle/>
        <a:p>
          <a:endParaRPr lang="en-ZA"/>
        </a:p>
      </dgm:t>
    </dgm:pt>
    <dgm:pt modelId="{B383223E-E8AE-4452-A372-1B0F648F7F01}" type="sibTrans" cxnId="{79BDC111-00F3-4D33-92F6-DDE67D708BBC}">
      <dgm:prSet/>
      <dgm:spPr/>
      <dgm:t>
        <a:bodyPr/>
        <a:lstStyle/>
        <a:p>
          <a:endParaRPr lang="en-ZA"/>
        </a:p>
      </dgm:t>
    </dgm:pt>
    <dgm:pt modelId="{CA4A9675-C192-4E93-AC33-AE21880E1190}">
      <dgm:prSet phldrT="[Text]" custT="1"/>
      <dgm:spPr/>
      <dgm:t>
        <a:bodyPr/>
        <a:lstStyle/>
        <a:p>
          <a:r>
            <a:rPr lang="en-ZA" sz="2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MOCA</a:t>
          </a:r>
        </a:p>
      </dgm:t>
    </dgm:pt>
    <dgm:pt modelId="{347EBACE-09CC-4A5E-B705-7834145A87F1}" type="parTrans" cxnId="{43BC6ACF-64D6-4EE9-8513-87D6BB9CE4DB}">
      <dgm:prSet/>
      <dgm:spPr/>
      <dgm:t>
        <a:bodyPr/>
        <a:lstStyle/>
        <a:p>
          <a:endParaRPr lang="en-ZA"/>
        </a:p>
      </dgm:t>
    </dgm:pt>
    <dgm:pt modelId="{20334DD8-7F25-4BCD-8A4A-903FFC8E1786}" type="sibTrans" cxnId="{43BC6ACF-64D6-4EE9-8513-87D6BB9CE4DB}">
      <dgm:prSet/>
      <dgm:spPr/>
      <dgm:t>
        <a:bodyPr/>
        <a:lstStyle/>
        <a:p>
          <a:endParaRPr lang="en-ZA"/>
        </a:p>
      </dgm:t>
    </dgm:pt>
    <dgm:pt modelId="{BBC2E3E1-6657-4059-A7D1-065DB4FF0BDE}" type="pres">
      <dgm:prSet presAssocID="{685F68B6-7B6F-4860-B480-94FC9307EBA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62ED2E74-1A86-48BF-A29F-5F707B3EE1FD}" type="pres">
      <dgm:prSet presAssocID="{685F68B6-7B6F-4860-B480-94FC9307EBA2}" presName="comp1" presStyleCnt="0"/>
      <dgm:spPr/>
    </dgm:pt>
    <dgm:pt modelId="{54DDD0F1-C3BF-4BA6-A963-A216201742EA}" type="pres">
      <dgm:prSet presAssocID="{685F68B6-7B6F-4860-B480-94FC9307EBA2}" presName="circle1" presStyleLbl="node1" presStyleIdx="0" presStyleCnt="4" custScaleX="107246"/>
      <dgm:spPr/>
      <dgm:t>
        <a:bodyPr/>
        <a:lstStyle/>
        <a:p>
          <a:endParaRPr lang="en-ZA"/>
        </a:p>
      </dgm:t>
    </dgm:pt>
    <dgm:pt modelId="{D150C11E-0931-46C1-A4F4-B7C2C3C5E292}" type="pres">
      <dgm:prSet presAssocID="{685F68B6-7B6F-4860-B480-94FC9307EBA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2201FBE-14B9-4AD6-998D-29694463AACE}" type="pres">
      <dgm:prSet presAssocID="{685F68B6-7B6F-4860-B480-94FC9307EBA2}" presName="comp2" presStyleCnt="0"/>
      <dgm:spPr/>
    </dgm:pt>
    <dgm:pt modelId="{4B62A9EC-7081-40D1-A1D8-FE6AC186759D}" type="pres">
      <dgm:prSet presAssocID="{685F68B6-7B6F-4860-B480-94FC9307EBA2}" presName="circle2" presStyleLbl="node1" presStyleIdx="1" presStyleCnt="4" custScaleX="117647" custScaleY="98179" custLinFactNeighborX="1114" custLinFactNeighborY="911"/>
      <dgm:spPr/>
      <dgm:t>
        <a:bodyPr/>
        <a:lstStyle/>
        <a:p>
          <a:endParaRPr lang="en-ZA"/>
        </a:p>
      </dgm:t>
    </dgm:pt>
    <dgm:pt modelId="{8FDAF550-104C-477A-8FC7-97B3A0192C82}" type="pres">
      <dgm:prSet presAssocID="{685F68B6-7B6F-4860-B480-94FC9307EBA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46C33FD-AF01-48ED-9BBB-DAD5601CEE14}" type="pres">
      <dgm:prSet presAssocID="{685F68B6-7B6F-4860-B480-94FC9307EBA2}" presName="comp3" presStyleCnt="0"/>
      <dgm:spPr/>
    </dgm:pt>
    <dgm:pt modelId="{CF100AAC-89B8-4831-8FBB-268C14B49DF6}" type="pres">
      <dgm:prSet presAssocID="{685F68B6-7B6F-4860-B480-94FC9307EBA2}" presName="circle3" presStyleLbl="node1" presStyleIdx="2" presStyleCnt="4" custScaleX="98664" custScaleY="86867" custLinFactNeighborX="1184" custLinFactNeighborY="6567"/>
      <dgm:spPr/>
      <dgm:t>
        <a:bodyPr/>
        <a:lstStyle/>
        <a:p>
          <a:endParaRPr lang="en-ZA"/>
        </a:p>
      </dgm:t>
    </dgm:pt>
    <dgm:pt modelId="{C07AA6F6-F823-4F1A-A8BC-B3A4A5F7A1ED}" type="pres">
      <dgm:prSet presAssocID="{685F68B6-7B6F-4860-B480-94FC9307EBA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BE5CAC6-FC0E-47EE-8149-04A173112872}" type="pres">
      <dgm:prSet presAssocID="{685F68B6-7B6F-4860-B480-94FC9307EBA2}" presName="comp4" presStyleCnt="0"/>
      <dgm:spPr/>
    </dgm:pt>
    <dgm:pt modelId="{1ECEEC1B-CA63-4CDD-BD64-16D3664A84E1}" type="pres">
      <dgm:prSet presAssocID="{685F68B6-7B6F-4860-B480-94FC9307EBA2}" presName="circle4" presStyleLbl="node1" presStyleIdx="3" presStyleCnt="4" custScaleX="77798" custScaleY="64073" custLinFactNeighborX="-1208" custLinFactNeighborY="17964"/>
      <dgm:spPr/>
      <dgm:t>
        <a:bodyPr/>
        <a:lstStyle/>
        <a:p>
          <a:endParaRPr lang="en-ZA"/>
        </a:p>
      </dgm:t>
    </dgm:pt>
    <dgm:pt modelId="{ED39DBDB-5958-4C10-997D-A9D816C481A6}" type="pres">
      <dgm:prSet presAssocID="{685F68B6-7B6F-4860-B480-94FC9307EBA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C6A23AF4-5F80-4327-8407-35E7A6E5BD63}" type="presOf" srcId="{CAC3CCFA-58E1-49E2-8334-45CE12B3305F}" destId="{CF100AAC-89B8-4831-8FBB-268C14B49DF6}" srcOrd="0" destOrd="0" presId="urn:microsoft.com/office/officeart/2005/8/layout/venn2"/>
    <dgm:cxn modelId="{43BC6ACF-64D6-4EE9-8513-87D6BB9CE4DB}" srcId="{685F68B6-7B6F-4860-B480-94FC9307EBA2}" destId="{CA4A9675-C192-4E93-AC33-AE21880E1190}" srcOrd="3" destOrd="0" parTransId="{347EBACE-09CC-4A5E-B705-7834145A87F1}" sibTransId="{20334DD8-7F25-4BCD-8A4A-903FFC8E1786}"/>
    <dgm:cxn modelId="{ADF60E2C-7FBA-4F62-88DD-479F2724AD74}" type="presOf" srcId="{594F8423-D3F2-45AF-934B-2EB69E5B37B4}" destId="{4B62A9EC-7081-40D1-A1D8-FE6AC186759D}" srcOrd="0" destOrd="0" presId="urn:microsoft.com/office/officeart/2005/8/layout/venn2"/>
    <dgm:cxn modelId="{2ABE418B-BA13-414F-99C6-5DECCC73F3A7}" type="presOf" srcId="{594F8423-D3F2-45AF-934B-2EB69E5B37B4}" destId="{8FDAF550-104C-477A-8FC7-97B3A0192C82}" srcOrd="1" destOrd="0" presId="urn:microsoft.com/office/officeart/2005/8/layout/venn2"/>
    <dgm:cxn modelId="{ACC08995-A919-4046-8443-379AFD2250CF}" srcId="{685F68B6-7B6F-4860-B480-94FC9307EBA2}" destId="{9D50034F-8314-4FE0-B050-204320050D3F}" srcOrd="0" destOrd="0" parTransId="{EA78BCD7-FB4B-4272-A836-64CB62E63935}" sibTransId="{9D3A342B-1C0D-410D-B1F6-36DC12AA52DB}"/>
    <dgm:cxn modelId="{5DC8CB25-FF9C-4C76-B226-151FDD55CBE6}" type="presOf" srcId="{9D50034F-8314-4FE0-B050-204320050D3F}" destId="{D150C11E-0931-46C1-A4F4-B7C2C3C5E292}" srcOrd="1" destOrd="0" presId="urn:microsoft.com/office/officeart/2005/8/layout/venn2"/>
    <dgm:cxn modelId="{638E05E9-5649-423E-910F-87FD7C8588CB}" type="presOf" srcId="{CAC3CCFA-58E1-49E2-8334-45CE12B3305F}" destId="{C07AA6F6-F823-4F1A-A8BC-B3A4A5F7A1ED}" srcOrd="1" destOrd="0" presId="urn:microsoft.com/office/officeart/2005/8/layout/venn2"/>
    <dgm:cxn modelId="{2B5D49A6-17CA-4B32-BFED-1DBF43BB5093}" type="presOf" srcId="{685F68B6-7B6F-4860-B480-94FC9307EBA2}" destId="{BBC2E3E1-6657-4059-A7D1-065DB4FF0BDE}" srcOrd="0" destOrd="0" presId="urn:microsoft.com/office/officeart/2005/8/layout/venn2"/>
    <dgm:cxn modelId="{A70805F8-8A2F-4EDB-A381-E406FB6D8E11}" type="presOf" srcId="{CA4A9675-C192-4E93-AC33-AE21880E1190}" destId="{ED39DBDB-5958-4C10-997D-A9D816C481A6}" srcOrd="1" destOrd="0" presId="urn:microsoft.com/office/officeart/2005/8/layout/venn2"/>
    <dgm:cxn modelId="{82F44F0B-CEF6-4222-813F-E3BBBC666683}" type="presOf" srcId="{9D50034F-8314-4FE0-B050-204320050D3F}" destId="{54DDD0F1-C3BF-4BA6-A963-A216201742EA}" srcOrd="0" destOrd="0" presId="urn:microsoft.com/office/officeart/2005/8/layout/venn2"/>
    <dgm:cxn modelId="{79BDC111-00F3-4D33-92F6-DDE67D708BBC}" srcId="{685F68B6-7B6F-4860-B480-94FC9307EBA2}" destId="{CAC3CCFA-58E1-49E2-8334-45CE12B3305F}" srcOrd="2" destOrd="0" parTransId="{1498D3CE-A1BF-4724-99F0-AD93BDAFE1D2}" sibTransId="{B383223E-E8AE-4452-A372-1B0F648F7F01}"/>
    <dgm:cxn modelId="{ADB25E43-C33E-409B-AEF1-7B2A2BDAC659}" type="presOf" srcId="{CA4A9675-C192-4E93-AC33-AE21880E1190}" destId="{1ECEEC1B-CA63-4CDD-BD64-16D3664A84E1}" srcOrd="0" destOrd="0" presId="urn:microsoft.com/office/officeart/2005/8/layout/venn2"/>
    <dgm:cxn modelId="{56ADD917-6B05-4753-B342-39AABC2EA667}" srcId="{685F68B6-7B6F-4860-B480-94FC9307EBA2}" destId="{594F8423-D3F2-45AF-934B-2EB69E5B37B4}" srcOrd="1" destOrd="0" parTransId="{CABB1503-C758-4F67-B6AB-2B34B567D8FE}" sibTransId="{7B3ACAC6-1677-4BC6-9657-3639E19F5B24}"/>
    <dgm:cxn modelId="{04CDA6E0-EDF5-4057-B336-54DAE3000780}" type="presParOf" srcId="{BBC2E3E1-6657-4059-A7D1-065DB4FF0BDE}" destId="{62ED2E74-1A86-48BF-A29F-5F707B3EE1FD}" srcOrd="0" destOrd="0" presId="urn:microsoft.com/office/officeart/2005/8/layout/venn2"/>
    <dgm:cxn modelId="{5D51A13E-5A8F-4230-B5A0-6A63C4FA1ED2}" type="presParOf" srcId="{62ED2E74-1A86-48BF-A29F-5F707B3EE1FD}" destId="{54DDD0F1-C3BF-4BA6-A963-A216201742EA}" srcOrd="0" destOrd="0" presId="urn:microsoft.com/office/officeart/2005/8/layout/venn2"/>
    <dgm:cxn modelId="{BEEF17C7-3B5A-419A-B493-6AD25659D6D3}" type="presParOf" srcId="{62ED2E74-1A86-48BF-A29F-5F707B3EE1FD}" destId="{D150C11E-0931-46C1-A4F4-B7C2C3C5E292}" srcOrd="1" destOrd="0" presId="urn:microsoft.com/office/officeart/2005/8/layout/venn2"/>
    <dgm:cxn modelId="{544C7838-6BB9-443F-AA7F-0C4F1D9F6C74}" type="presParOf" srcId="{BBC2E3E1-6657-4059-A7D1-065DB4FF0BDE}" destId="{C2201FBE-14B9-4AD6-998D-29694463AACE}" srcOrd="1" destOrd="0" presId="urn:microsoft.com/office/officeart/2005/8/layout/venn2"/>
    <dgm:cxn modelId="{0D1F1F09-A020-41D7-B897-790798AE8F50}" type="presParOf" srcId="{C2201FBE-14B9-4AD6-998D-29694463AACE}" destId="{4B62A9EC-7081-40D1-A1D8-FE6AC186759D}" srcOrd="0" destOrd="0" presId="urn:microsoft.com/office/officeart/2005/8/layout/venn2"/>
    <dgm:cxn modelId="{9F49E9EE-8FB6-40A3-9398-01CE47ABA1C4}" type="presParOf" srcId="{C2201FBE-14B9-4AD6-998D-29694463AACE}" destId="{8FDAF550-104C-477A-8FC7-97B3A0192C82}" srcOrd="1" destOrd="0" presId="urn:microsoft.com/office/officeart/2005/8/layout/venn2"/>
    <dgm:cxn modelId="{6166E3B5-C6DE-48CF-AA95-E8B32610773F}" type="presParOf" srcId="{BBC2E3E1-6657-4059-A7D1-065DB4FF0BDE}" destId="{346C33FD-AF01-48ED-9BBB-DAD5601CEE14}" srcOrd="2" destOrd="0" presId="urn:microsoft.com/office/officeart/2005/8/layout/venn2"/>
    <dgm:cxn modelId="{9ADDF1B6-9E84-4988-BE2F-68BA6E7C6B86}" type="presParOf" srcId="{346C33FD-AF01-48ED-9BBB-DAD5601CEE14}" destId="{CF100AAC-89B8-4831-8FBB-268C14B49DF6}" srcOrd="0" destOrd="0" presId="urn:microsoft.com/office/officeart/2005/8/layout/venn2"/>
    <dgm:cxn modelId="{0398F118-FAED-468B-810A-3D67C06F4CAF}" type="presParOf" srcId="{346C33FD-AF01-48ED-9BBB-DAD5601CEE14}" destId="{C07AA6F6-F823-4F1A-A8BC-B3A4A5F7A1ED}" srcOrd="1" destOrd="0" presId="urn:microsoft.com/office/officeart/2005/8/layout/venn2"/>
    <dgm:cxn modelId="{47ED4EF8-8A20-429B-A565-F65CC30F5300}" type="presParOf" srcId="{BBC2E3E1-6657-4059-A7D1-065DB4FF0BDE}" destId="{4BE5CAC6-FC0E-47EE-8149-04A173112872}" srcOrd="3" destOrd="0" presId="urn:microsoft.com/office/officeart/2005/8/layout/venn2"/>
    <dgm:cxn modelId="{47F61636-93A3-4F49-B511-5C91952691E0}" type="presParOf" srcId="{4BE5CAC6-FC0E-47EE-8149-04A173112872}" destId="{1ECEEC1B-CA63-4CDD-BD64-16D3664A84E1}" srcOrd="0" destOrd="0" presId="urn:microsoft.com/office/officeart/2005/8/layout/venn2"/>
    <dgm:cxn modelId="{833DE89B-7885-4547-818B-A9581DF48A85}" type="presParOf" srcId="{4BE5CAC6-FC0E-47EE-8149-04A173112872}" destId="{ED39DBDB-5958-4C10-997D-A9D816C481A6}" srcOrd="1" destOrd="0" presId="urn:microsoft.com/office/officeart/2005/8/layout/ven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E1DF0-17C8-4CAF-9C88-784E71C5C08A}" type="datetimeFigureOut">
              <a:rPr lang="en-US" smtClean="0"/>
              <a:t>9/8/2010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00474-8773-4410-85B4-61EC860A2D68}" type="slidenum">
              <a:rPr lang="en-ZA" smtClean="0"/>
              <a:t>‹#›</a:t>
            </a:fld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6CBC-EC29-4883-8A9F-81935E1D040E}" type="datetime1">
              <a:rPr lang="en-US" smtClean="0"/>
              <a:t>9/8/2010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DvdReyden Pta 9/10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A7DD-E218-4112-9E21-EA5C1009A65C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B6A3-3871-48A8-84F9-3054618C52B5}" type="datetime1">
              <a:rPr lang="en-US" smtClean="0"/>
              <a:t>9/8/2010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DvdReyden Pta 9/10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A7DD-E218-4112-9E21-EA5C1009A65C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D10A-28F9-4429-B226-CDA6C66C49CE}" type="datetime1">
              <a:rPr lang="en-US" smtClean="0"/>
              <a:t>9/8/2010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DvdReyden Pta 9/10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A7DD-E218-4112-9E21-EA5C1009A65C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93F65-56AD-46F1-816B-79B45BC0775B}" type="datetime1">
              <a:rPr lang="en-US" smtClean="0"/>
              <a:t>9/8/2010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DvdReyden Pta 9/10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A7DD-E218-4112-9E21-EA5C1009A65C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3F74-224B-4818-972C-EDED50E744A1}" type="datetime1">
              <a:rPr lang="en-US" smtClean="0"/>
              <a:t>9/8/2010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DvdReyden Pta 9/10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A7DD-E218-4112-9E21-EA5C1009A65C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A912-C45C-44B0-9392-EBDA1BD67F8D}" type="datetime1">
              <a:rPr lang="en-US" smtClean="0"/>
              <a:t>9/8/2010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DvdReyden Pta 9/10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A7DD-E218-4112-9E21-EA5C1009A65C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A425-75F0-45B4-9DDC-108FABC46534}" type="datetime1">
              <a:rPr lang="en-US" smtClean="0"/>
              <a:t>9/8/2010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DvdReyden Pta 9/10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A7DD-E218-4112-9E21-EA5C1009A65C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2183-5B19-47AD-888D-5ED76827FFD2}" type="datetime1">
              <a:rPr lang="en-US" smtClean="0"/>
              <a:t>9/8/2010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DvdReyden Pta 9/10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A7DD-E218-4112-9E21-EA5C1009A65C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7F9D-4111-457D-96C7-A630CD8FEBD5}" type="datetime1">
              <a:rPr lang="en-US" smtClean="0"/>
              <a:t>9/8/2010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DvdReyden Pta 9/10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A7DD-E218-4112-9E21-EA5C1009A65C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472D4-254F-46AF-A39E-AFAD036E1751}" type="datetime1">
              <a:rPr lang="en-US" smtClean="0"/>
              <a:t>9/8/2010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DvdReyden Pta 9/10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A7DD-E218-4112-9E21-EA5C1009A65C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FE49-9CDD-45BB-AF6C-D89994A39CF5}" type="datetime1">
              <a:rPr lang="en-US" smtClean="0"/>
              <a:t>9/8/2010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DvdReyden Pta 9/10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A7DD-E218-4112-9E21-EA5C1009A65C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E5D0D-7FBB-4831-85BE-758E6F74605C}" type="datetime1">
              <a:rPr lang="en-US" smtClean="0"/>
              <a:t>9/8/2010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 dirty="0" smtClean="0"/>
              <a:t>DvdReyden Pta 9/10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DA7DD-E218-4112-9E21-EA5C1009A65C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6764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Vona </a:t>
            </a:r>
            <a:r>
              <a:rPr lang="en-US" sz="4000" b="1" dirty="0" smtClean="0"/>
              <a:t>du Toit</a:t>
            </a:r>
            <a:br>
              <a:rPr lang="en-US" sz="4000" b="1" dirty="0" smtClean="0"/>
            </a:br>
            <a:r>
              <a:rPr lang="en-US" sz="4000" b="1" dirty="0" smtClean="0"/>
              <a:t>MODEL OF </a:t>
            </a:r>
            <a:r>
              <a:rPr lang="en-ZA" sz="4000" b="1" dirty="0" smtClean="0"/>
              <a:t>CREATIVE </a:t>
            </a:r>
            <a:r>
              <a:rPr lang="en-ZA" sz="4000" b="1" dirty="0"/>
              <a:t>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6858000" cy="3733800"/>
          </a:xfrm>
        </p:spPr>
        <p:txBody>
          <a:bodyPr>
            <a:normAutofit fontScale="70000" lnSpcReduction="20000"/>
          </a:bodyPr>
          <a:lstStyle/>
          <a:p>
            <a:r>
              <a:rPr lang="en-ZA" sz="4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Current Status and Development</a:t>
            </a:r>
            <a:endParaRPr lang="en-ZA" sz="4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ZA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ZA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Dain </a:t>
            </a:r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van der Reyden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Nat dip OT,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DipEd Voc,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BA, LLM (Med Law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School of Audiology, Occupational Therapy &amp; Speech – Language Pathology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Dept. OT. University of Pretoria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September 2010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Regulation and control, who pulled the</a:t>
            </a:r>
            <a:br>
              <a:rPr lang="en-US" dirty="0"/>
            </a:br>
            <a:r>
              <a:rPr lang="en-ZA" dirty="0"/>
              <a:t>strings?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ZA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1960’s…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Registers available at SAMDC, but no statutory registration (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voluntary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until </a:t>
            </a:r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1992)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Registered with SA </a:t>
            </a:r>
            <a:r>
              <a:rPr lang="en-US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Medical and Dental Council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practice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First Professional Board for occupational therapy established +- 1973 (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powers</a:t>
            </a:r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Health profession act geared to medical and dental profession- all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rest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‘lumped together’ as Para-medical/ supplementary health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services with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decision making/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independence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treatment only with medical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referral/prescription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always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represented by medical profession at governmental level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1984 Registers for OT assistants and technicians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introduced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1992 Compulsory Registration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1994 Independent Boards - HPCSA</a:t>
            </a:r>
            <a:endParaRPr lang="en-Z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DvdReyden Pta 9/10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What </a:t>
            </a:r>
            <a:r>
              <a:rPr lang="en-US" sz="3600" dirty="0"/>
              <a:t>was Vona’s point of departure? </a:t>
            </a:r>
            <a:r>
              <a:rPr lang="en-US" sz="3600" dirty="0" smtClean="0"/>
              <a:t>What were </a:t>
            </a:r>
            <a:r>
              <a:rPr lang="en-US" sz="3600" dirty="0"/>
              <a:t>her </a:t>
            </a:r>
            <a:r>
              <a:rPr lang="en-US" sz="3600" dirty="0" smtClean="0"/>
              <a:t>foundational </a:t>
            </a:r>
            <a:r>
              <a:rPr lang="en-US" sz="3600" dirty="0"/>
              <a:t>ideas, values and beliefs?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52578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Firstly of person (“man”)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Secondly of occupational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Therapy</a:t>
            </a:r>
          </a:p>
          <a:p>
            <a:pPr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en-ZA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Vona believed that: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Each person is unique, the indivisible totally of psyche, spirit and soma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Each person indivisible part of his/her world and the world an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indivisible part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the self- continuous interaction dialogue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Person spiritually needs purposeful activity and specifically to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work,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contribute </a:t>
            </a:r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his/her world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Interaction with the “world” integral to humanity, is stimulated by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environment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(what's happening in and around the individual)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 take place on a continuum of identification and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fulfillment of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own needs and those of ever widening environment, culminating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responsibility </a:t>
            </a:r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fellow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</a:t>
            </a:r>
            <a:endParaRPr lang="en-Z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DvdReyden Pta 9/10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PARTICIPATION IN PURPOSFUL ACTIVITY (=OCCUPATION) will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contribute to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recovery, growth and development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Relatedness for other persons (fellow man) assign meaning to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life expressed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strong sense of responsibility to fellow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Person takes responsibility for what becomes own reality; decisions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must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originate </a:t>
            </a:r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 person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self</a:t>
            </a:r>
            <a:endParaRPr lang="en-ZA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“doing” (action) is reflective of “being” (volitional state)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Repeatedly spoke about “freedom towards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responsibility”, implying that ability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actualised goes hand in hand with responsibility (result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excessive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responsibility </a:t>
            </a:r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profession)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She believed that the ultimate aim of any ‘relatedness’ to people,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objects, situations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was to experience an </a:t>
            </a:r>
            <a:r>
              <a:rPr lang="en-US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I-Thou ‘Moment’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which implied a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total ‘one-ness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’ and identification with absorption into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moment/activity/person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The “I-Thou relatedness” should also be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sought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treatment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0" y="6492875"/>
            <a:ext cx="1524000" cy="365125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DvdReyden Pta 9/10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458200" cy="66294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Purposeful activity (occupation), can and will influence state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health </a:t>
            </a:r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well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being</a:t>
            </a:r>
            <a:endParaRPr lang="en-ZA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‘spiritual’ component must be acknowledged in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treatment - seen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‘catalyst’ to optimal holistic functioning of individual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treatment should strive to attainment of ever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increasing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maximal</a:t>
            </a:r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total participation in life. INSPIRE participation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Facilitation of contribution to the ‘world’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Hierarchy OT focus of treatment graded from attention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components </a:t>
            </a:r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(symptoms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endParaRPr lang="en-ZA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    Basic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ADL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    Full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participation in life and </a:t>
            </a:r>
            <a:r>
              <a:rPr lang="en-US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especially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preparedness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occupation in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work/productivity area</a:t>
            </a:r>
            <a:endParaRPr lang="en-Z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09600" y="5029200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Right Arrow 4"/>
          <p:cNvSpPr/>
          <p:nvPr/>
        </p:nvSpPr>
        <p:spPr>
          <a:xfrm>
            <a:off x="3200400" y="5029200"/>
            <a:ext cx="1905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39000" y="6492875"/>
            <a:ext cx="1905000" cy="365125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DvdReyden Pta 9/10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686800" cy="63246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OT’s must apply </a:t>
            </a:r>
            <a:r>
              <a:rPr lang="en-US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self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(vitality, energy, sensitivity,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responsiveness, INITATIVE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to all intervention, not just their skill and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knowledge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 must facilitate participation in purposeful activity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through adaption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variables (environment, activity,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handling,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</a:t>
            </a:r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 unique for each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individual </a:t>
            </a:r>
          </a:p>
          <a:p>
            <a:pPr lvl="1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never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just select an activity, apply a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technique</a:t>
            </a:r>
          </a:p>
          <a:p>
            <a:pPr lvl="1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activity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must be inextricable part of role and tasks of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individual</a:t>
            </a:r>
          </a:p>
          <a:p>
            <a:pPr lvl="1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individual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must indicate, cannot be ‘done to’ person; must ‘do with’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Vona’s beliefs and values about the person and our profession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 integral to the MOCA, impossible to view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separately</a:t>
            </a:r>
            <a:endParaRPr lang="en-Z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DvdReyden Pta 9/10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0668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The Model - </a:t>
            </a:r>
            <a:r>
              <a:rPr lang="en-US" sz="4000" b="1" dirty="0"/>
              <a:t>the past 40 </a:t>
            </a:r>
            <a:r>
              <a:rPr lang="en-US" sz="4000" b="1" dirty="0" smtClean="0"/>
              <a:t>years:</a:t>
            </a:r>
            <a:r>
              <a:rPr lang="en-US" sz="3200" dirty="0"/>
              <a:t/>
            </a:r>
            <a:br>
              <a:rPr lang="en-US" sz="3200" dirty="0"/>
            </a:br>
            <a:endParaRPr lang="en-ZA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991600" cy="6096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Going back to the model’s inception and early years, some basics:</a:t>
            </a: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Levels of </a:t>
            </a:r>
            <a:r>
              <a:rPr lang="en-US" sz="22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volition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first presented in 1965</a:t>
            </a: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different stages of “Psychical recovery” (1970) initially viewed as </a:t>
            </a:r>
            <a:r>
              <a:rPr lang="en-US" sz="22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scale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en-US" sz="22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measurement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</a:t>
            </a:r>
            <a:r>
              <a:rPr lang="en-ZA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‘doing </a:t>
            </a:r>
            <a:r>
              <a:rPr lang="en-ZA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level’ of person</a:t>
            </a: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Stages of volition (being) initially defined as destructive action, incidental creative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action, explorative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imitative, personal creative and product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centered responses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Later linked to stages of action (doing) and interrelatedness established</a:t>
            </a: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Each stage represents “fluidity” – characteristics of previous as well as emerging stages,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</a:t>
            </a:r>
            <a:r>
              <a:rPr lang="en-ZA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absolute </a:t>
            </a:r>
            <a:r>
              <a:rPr lang="en-ZA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linear demarcation</a:t>
            </a: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Each ‘characteristic’ grows in a spiral, ever increasing vertical and horizontal fashion &amp; e.g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., </a:t>
            </a:r>
            <a:r>
              <a:rPr lang="en-ZA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sense </a:t>
            </a:r>
            <a:r>
              <a:rPr lang="en-ZA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</a:t>
            </a:r>
            <a:r>
              <a:rPr lang="en-ZA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self</a:t>
            </a:r>
            <a:endParaRPr lang="en-ZA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Diagnosis less significant at lower levels</a:t>
            </a: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Occurs in 3 cycles (preschool; school age and adult hood)</a:t>
            </a: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Attainment of participation and eventual mastery in occupation is fundamental to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progression </a:t>
            </a:r>
            <a:r>
              <a:rPr lang="en-ZA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</a:t>
            </a:r>
            <a:r>
              <a:rPr lang="en-ZA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higher level/next stage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DvdReyden Pta 9/10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839200" cy="67056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Terminology changed from stages of “psychical recovery” to stages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volition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(being) and action(doing) (1972). Term </a:t>
            </a:r>
            <a:r>
              <a:rPr lang="en-US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creative ability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used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overarching </a:t>
            </a:r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term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Definition still somewhat ‘problematic’ but significant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components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include</a:t>
            </a:r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Creative participation reflects the doing component, and creative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ability,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actualised creative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potential</a:t>
            </a:r>
          </a:p>
          <a:p>
            <a:pPr lvl="1"/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Maximal </a:t>
            </a:r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effort and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involvement</a:t>
            </a:r>
          </a:p>
          <a:p>
            <a:pPr lvl="1"/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unctioning </a:t>
            </a:r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freely without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anxiety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“Doing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 is evidence of relational contact with- </a:t>
            </a:r>
            <a:r>
              <a:rPr lang="en-US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persons, </a:t>
            </a:r>
            <a:r>
              <a:rPr lang="en-ZA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objects/materials</a:t>
            </a:r>
            <a:r>
              <a:rPr lang="en-ZA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environment/situations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Further terminology change proposed (for alternative use)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Pretorius (1976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– Indicates an overall performance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level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Psychical </a:t>
            </a:r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recovery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Creative </a:t>
            </a:r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Participation</a:t>
            </a:r>
          </a:p>
          <a:p>
            <a:pPr>
              <a:buNone/>
            </a:pP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Self </a:t>
            </a:r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Differentiation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Unconstructive </a:t>
            </a:r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level</a:t>
            </a:r>
          </a:p>
          <a:p>
            <a:pPr>
              <a:buNone/>
            </a:pP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Self </a:t>
            </a:r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Constructive </a:t>
            </a:r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level</a:t>
            </a:r>
          </a:p>
          <a:p>
            <a:pPr>
              <a:buNone/>
            </a:pP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Passive </a:t>
            </a:r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participation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Norm </a:t>
            </a:r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awareness</a:t>
            </a:r>
          </a:p>
          <a:p>
            <a:pPr>
              <a:buNone/>
            </a:pP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Imitative </a:t>
            </a:r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participation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Norm </a:t>
            </a:r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compliance</a:t>
            </a:r>
          </a:p>
          <a:p>
            <a:pPr>
              <a:buNone/>
            </a:pP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Active </a:t>
            </a:r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participation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Norm </a:t>
            </a:r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transcendence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505200" y="5440681"/>
            <a:ext cx="1143000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ight Arrow 10"/>
          <p:cNvSpPr/>
          <p:nvPr/>
        </p:nvSpPr>
        <p:spPr>
          <a:xfrm>
            <a:off x="3505200" y="4297681"/>
            <a:ext cx="1143000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Right Arrow 11"/>
          <p:cNvSpPr/>
          <p:nvPr/>
        </p:nvSpPr>
        <p:spPr>
          <a:xfrm>
            <a:off x="3505200" y="4724400"/>
            <a:ext cx="1143000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Right Arrow 12"/>
          <p:cNvSpPr/>
          <p:nvPr/>
        </p:nvSpPr>
        <p:spPr>
          <a:xfrm>
            <a:off x="3505200" y="6278881"/>
            <a:ext cx="1143000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ight Arrow 13"/>
          <p:cNvSpPr/>
          <p:nvPr/>
        </p:nvSpPr>
        <p:spPr>
          <a:xfrm>
            <a:off x="3505200" y="5821681"/>
            <a:ext cx="1143000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Right Arrow 14"/>
          <p:cNvSpPr/>
          <p:nvPr/>
        </p:nvSpPr>
        <p:spPr>
          <a:xfrm>
            <a:off x="3505200" y="5029200"/>
            <a:ext cx="1143000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162800" y="6492875"/>
            <a:ext cx="1981200" cy="365125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DvdReyden Pta 9/10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Grouping of stages into 3 groups (de Witt)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495800" cy="54864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Group 1-stages</a:t>
            </a:r>
          </a:p>
          <a:p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Tone and self differentiation</a:t>
            </a:r>
          </a:p>
          <a:p>
            <a:pPr>
              <a:buNone/>
            </a:pPr>
            <a:endParaRPr lang="en-ZA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Group 2-stages</a:t>
            </a:r>
          </a:p>
          <a:p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Self presentation</a:t>
            </a:r>
          </a:p>
          <a:p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Passive participation</a:t>
            </a:r>
          </a:p>
          <a:p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Imitative participation</a:t>
            </a:r>
          </a:p>
          <a:p>
            <a:pPr>
              <a:buNone/>
            </a:pPr>
            <a:endParaRPr lang="en-ZA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Group 3-stages</a:t>
            </a:r>
          </a:p>
          <a:p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Active participation</a:t>
            </a:r>
          </a:p>
          <a:p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Competitive participation</a:t>
            </a:r>
          </a:p>
          <a:p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Contribution</a:t>
            </a:r>
          </a:p>
          <a:p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Competitive contribution</a:t>
            </a:r>
          </a:p>
          <a:p>
            <a:pPr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This grouping assists with directing focus of intervention</a:t>
            </a:r>
          </a:p>
          <a:p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562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ZA" dirty="0" smtClean="0"/>
          </a:p>
          <a:p>
            <a:pPr>
              <a:buNone/>
            </a:pP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PREPARATION FOR</a:t>
            </a:r>
          </a:p>
          <a:p>
            <a:pPr>
              <a:buNone/>
            </a:pP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CONSTRUCTIVE ACTION</a:t>
            </a:r>
            <a:b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ZA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endParaRPr lang="en-ZA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BEHAVIOUR AND SKILL</a:t>
            </a:r>
          </a:p>
          <a:p>
            <a:pPr>
              <a:buNone/>
            </a:pP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 FOR NORM</a:t>
            </a:r>
          </a:p>
          <a:p>
            <a:pPr>
              <a:buNone/>
            </a:pP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COMPLIANCY</a:t>
            </a:r>
          </a:p>
          <a:p>
            <a:pPr>
              <a:buNone/>
            </a:pPr>
            <a:endParaRPr lang="en-ZA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endParaRPr lang="en-ZA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BEHAVIOUR AND SKILL</a:t>
            </a:r>
          </a:p>
          <a:p>
            <a:pPr>
              <a:buNone/>
            </a:pP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 FOR SELF</a:t>
            </a:r>
          </a:p>
          <a:p>
            <a:pPr>
              <a:buNone/>
            </a:pP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ACTUALISATION</a:t>
            </a:r>
          </a:p>
          <a:p>
            <a:endParaRPr lang="en-Z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 flipH="1">
            <a:off x="4038600" y="1143000"/>
            <a:ext cx="228600" cy="106680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Left Brace 5"/>
          <p:cNvSpPr/>
          <p:nvPr/>
        </p:nvSpPr>
        <p:spPr>
          <a:xfrm flipH="1">
            <a:off x="4038600" y="2514600"/>
            <a:ext cx="228600" cy="121920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Left Brace 6"/>
          <p:cNvSpPr/>
          <p:nvPr/>
        </p:nvSpPr>
        <p:spPr>
          <a:xfrm flipH="1">
            <a:off x="4038600" y="4114800"/>
            <a:ext cx="228600" cy="167640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391400" y="6492875"/>
            <a:ext cx="1752600" cy="365125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DvdReyden Pta 9/10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The </a:t>
            </a:r>
            <a:r>
              <a:rPr lang="en-US" sz="4000" b="1" dirty="0" smtClean="0"/>
              <a:t>past 40 </a:t>
            </a:r>
            <a:r>
              <a:rPr lang="en-US" sz="4000" b="1" dirty="0" smtClean="0"/>
              <a:t>years!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800" b="1" dirty="0" smtClean="0"/>
              <a:t>Some </a:t>
            </a:r>
            <a:r>
              <a:rPr lang="en-US" sz="2800" b="1" dirty="0" smtClean="0"/>
              <a:t>theoretical ‘premises’ (conceptual issues as formulated </a:t>
            </a:r>
            <a:r>
              <a:rPr lang="en-US" sz="2800" b="1" dirty="0" smtClean="0"/>
              <a:t>by Vona </a:t>
            </a:r>
            <a:r>
              <a:rPr lang="en-US" sz="2800" b="1" dirty="0" smtClean="0"/>
              <a:t>du Toit, but modified through practice</a:t>
            </a:r>
            <a:endParaRPr lang="en-ZA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524000"/>
            <a:ext cx="8991600" cy="53340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Theoretical ‘premises’ as proposed by Vona du Toit, and modified through</a:t>
            </a:r>
          </a:p>
          <a:p>
            <a:pPr algn="l"/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practice:</a:t>
            </a:r>
          </a:p>
          <a:p>
            <a:pPr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“perfectly therapeutic session” </a:t>
            </a:r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(as proposed) enable movement to a higher level BUT found to be only sustained through an environment (structure, handling and on going activity), in which principles are consistently applied, therefore a more “full day” is needed, repetition and ongoing facilitation (especially in mental health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algn="l">
              <a:buFont typeface="Wingdings" pitchFamily="2" charset="2"/>
              <a:buChar char="§"/>
            </a:pP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Destructive response as described at tone and self differentiation is not “inevitable” often due to inability to identify/verbalise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painful/uncomfortable threatening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feelings/situation/person</a:t>
            </a:r>
          </a:p>
          <a:p>
            <a:pPr algn="l">
              <a:buFont typeface="Wingdings" pitchFamily="2" charset="2"/>
              <a:buChar char="§"/>
            </a:pPr>
            <a:endParaRPr lang="en-ZA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du Plessis believed that in the case of a person with a severe physical injury/disability the newly differentiated “ </a:t>
            </a:r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quantitive self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 gave rise to frustration, aggression, excessive anxiety and destructive behaviour and</a:t>
            </a:r>
          </a:p>
          <a:p>
            <a:pPr algn="l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withdrawal. </a:t>
            </a:r>
            <a:r>
              <a:rPr lang="en-US" b="1" u="sng" dirty="0" smtClean="0">
                <a:solidFill>
                  <a:srgbClr val="AA085D"/>
                </a:solidFill>
              </a:rPr>
              <a:t>Only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 acceptance of the ‘new’ self (e.g. person with</a:t>
            </a:r>
          </a:p>
          <a:p>
            <a:pPr algn="l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quadriplegia) does individual go into stage of self presentation</a:t>
            </a:r>
            <a:endParaRPr lang="en-Z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391400" y="6492875"/>
            <a:ext cx="1752600" cy="365125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DvdReyden Pta 9/10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 well suited to “generalisation” and use with groups</a:t>
            </a:r>
          </a:p>
          <a:p>
            <a:pPr>
              <a:buNone/>
            </a:pPr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Group can be managed through application of principles (i.e. Structure, activity selection handling, presentation) as applicable to majority or subgroups within group</a:t>
            </a:r>
          </a:p>
          <a:p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Effective application as screening tool to determine overall level of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performance (25-1000 individuals)</a:t>
            </a:r>
          </a:p>
          <a:p>
            <a:endParaRPr lang="en-ZA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 very effectively used to do needs analysis, plan and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implement cost effective services/programmes for entire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populations (e.g. Home for aged)</a:t>
            </a:r>
          </a:p>
          <a:p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 may, with training by OT, be applied effectively by OTA, OTT,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Nurse, C.Hw, CRW</a:t>
            </a:r>
          </a:p>
          <a:p>
            <a:endParaRPr lang="en-ZA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Motivation usually described in model as a </a:t>
            </a:r>
            <a:r>
              <a:rPr lang="en-US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positive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is seen to govern action, not adequately acknowledged that action may be governed by various other factors such as external pressure, fear – therefore n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 directly motivated</a:t>
            </a:r>
          </a:p>
          <a:p>
            <a:endParaRPr lang="en-ZA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Action may also be limited by physical disability, poverty, cultural expectations and thus do not express motivational level</a:t>
            </a:r>
            <a:endParaRPr lang="en-Z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62800" y="6492875"/>
            <a:ext cx="1981200" cy="365125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DvdReyden Pta 9/10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0"/>
            <a:ext cx="54006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76400"/>
            <a:ext cx="54006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3429000"/>
            <a:ext cx="54006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5095875"/>
            <a:ext cx="54006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62800" y="6492875"/>
            <a:ext cx="1981200" cy="365125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DvdReyden Pta 9/10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858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“Maximal effort" required to bring about a change in level/stage does not often occur consistently or even spontaneously (child      individual with mental illness      ). Maximal facilitation required; gains need to be sustained to be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meaningful (reinforced)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Task concept- a very central concept to understanding of the model and has been further researched by de Witt, the task is described as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having 2 components:</a:t>
            </a:r>
          </a:p>
          <a:p>
            <a:pPr lvl="1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Understanding activity as a whole</a:t>
            </a:r>
          </a:p>
          <a:p>
            <a:pPr lvl="1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Indentifying with task (sense of engagement and product)</a:t>
            </a:r>
          </a:p>
          <a:p>
            <a:pPr lvl="1"/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Witt details 5 interacting aspects which are essential for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productive action. These are:</a:t>
            </a:r>
          </a:p>
          <a:p>
            <a:pPr lvl="1"/>
            <a:r>
              <a:rPr lang="en-Z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Task selection (choice)</a:t>
            </a:r>
          </a:p>
          <a:p>
            <a:pPr lvl="1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Task execution (process and motivation to sustain)</a:t>
            </a:r>
          </a:p>
          <a:p>
            <a:pPr lvl="1"/>
            <a:r>
              <a:rPr lang="en-Z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Task completion (awareness completion)</a:t>
            </a:r>
          </a:p>
          <a:p>
            <a:pPr lvl="1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Task evaluation (?quality, belief in self)</a:t>
            </a:r>
          </a:p>
          <a:p>
            <a:pPr lvl="1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Task satisfaction (emotional Reponses to engagement/ end </a:t>
            </a:r>
            <a:r>
              <a:rPr lang="en-Z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product)</a:t>
            </a:r>
          </a:p>
          <a:p>
            <a:pPr>
              <a:buNone/>
            </a:pP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(Type of detail absent from original publications)</a:t>
            </a:r>
            <a:endParaRPr lang="en-Z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685800"/>
            <a:ext cx="228600" cy="228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√</a:t>
            </a:r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7848600" y="685800"/>
            <a:ext cx="228600" cy="228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X</a:t>
            </a:r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467600" y="6492875"/>
            <a:ext cx="1676400" cy="365125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DvdReyden Pta 9/10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The past </a:t>
            </a:r>
            <a:r>
              <a:rPr lang="en-US" b="1" dirty="0" smtClean="0"/>
              <a:t>40 </a:t>
            </a:r>
            <a:r>
              <a:rPr lang="en-US" b="1" dirty="0" smtClean="0"/>
              <a:t>years!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4000" b="1" dirty="0" smtClean="0"/>
              <a:t>P</a:t>
            </a:r>
            <a:r>
              <a:rPr lang="en-ZA" sz="4000" b="1" dirty="0" smtClean="0"/>
              <a:t>ractical </a:t>
            </a:r>
            <a:r>
              <a:rPr lang="en-ZA" sz="4000" b="1" dirty="0" smtClean="0"/>
              <a:t>developments in the </a:t>
            </a:r>
            <a:r>
              <a:rPr lang="en-ZA" sz="4000" b="1" dirty="0" smtClean="0"/>
              <a:t> </a:t>
            </a:r>
            <a:r>
              <a:rPr lang="en-ZA" sz="4000" b="1" dirty="0" smtClean="0"/>
              <a:t>APPLICATION </a:t>
            </a:r>
            <a:r>
              <a:rPr lang="en-ZA" sz="4000" b="1" dirty="0" smtClean="0"/>
              <a:t>OF THE MODEL:</a:t>
            </a:r>
            <a:endParaRPr lang="en-Z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763000" cy="5334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first with children with Cerebral Palsy and individuals with chronic mental illness, focus entirely </a:t>
            </a:r>
            <a:r>
              <a:rPr lang="en-US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individual based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Also intellectual impairment acute and medium term mental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illness; persons with ABI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Considered in intervention of persons with general physical disorders- less acknowledged but adds rich dimension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in school and psychiatric hospital setting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Also community settings, clinics, private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practice, ward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programmes by nurses</a:t>
            </a:r>
            <a:endParaRPr lang="en-Z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0" y="29718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Right Arrow 4"/>
          <p:cNvSpPr/>
          <p:nvPr/>
        </p:nvSpPr>
        <p:spPr>
          <a:xfrm>
            <a:off x="0" y="38862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Right Arrow 5"/>
          <p:cNvSpPr/>
          <p:nvPr/>
        </p:nvSpPr>
        <p:spPr>
          <a:xfrm>
            <a:off x="0" y="56388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239000" y="6492875"/>
            <a:ext cx="1905000" cy="365125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DvdReyden Pta 9/10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858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Hands on application by OT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Now also OTA, OTT’s, nurses, community workers (with training to use simplified version)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New/more/way of thinking (1965) i.e. To apply a theory on the one hand proposed by du Toit as ‘new approach' and just accepting the fundamental theoretical constructs and application as a “unquestionable fact” relevant for all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intervention</a:t>
            </a:r>
          </a:p>
          <a:p>
            <a:endParaRPr lang="en-ZA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Various ‘models’ and approaches now being applied by OT’s,</a:t>
            </a:r>
          </a:p>
          <a:p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 eclectic approach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critical analyses and review of models need for validity and reliability testing of all models and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approaches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in evidence based practice</a:t>
            </a:r>
            <a:endParaRPr lang="en-Z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0" y="31242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Right Arrow 4"/>
          <p:cNvSpPr/>
          <p:nvPr/>
        </p:nvSpPr>
        <p:spPr>
          <a:xfrm>
            <a:off x="0" y="9906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DvdReyden Pta 9/10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686800" cy="6553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Z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From 1977 onwards…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Major shift – individual to group/population application</a:t>
            </a:r>
          </a:p>
          <a:p>
            <a:pPr>
              <a:buFont typeface="Wingdings" pitchFamily="2" charset="2"/>
              <a:buChar char="q"/>
            </a:pPr>
            <a:endParaRPr lang="en-ZA" sz="800" b="1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MOCA levels to screen, classify, group and initiate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intervention (OT planning, supervision, training-assistant nurses implementation) for total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population</a:t>
            </a:r>
          </a:p>
          <a:p>
            <a:endParaRPr lang="en-ZA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 systems’ further                effective management of large numbers in daily programmes for all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residents</a:t>
            </a:r>
            <a:endParaRPr lang="en-Z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62800" y="6492875"/>
            <a:ext cx="1981200" cy="365125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DvdReyden Pta 9/10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181600" y="4267200"/>
            <a:ext cx="1219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304800"/>
            <a:ext cx="8077200" cy="59737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ZA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1978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>
              <a:buFont typeface="Wingdings" pitchFamily="2" charset="2"/>
              <a:buChar char="q"/>
            </a:pPr>
            <a:endParaRPr lang="en-ZA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 analytical survey (MOCA as basis) as:</a:t>
            </a:r>
          </a:p>
          <a:p>
            <a:pPr lvl="1"/>
            <a:r>
              <a:rPr lang="en-Z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Screening instrument (25-2000 individuals)</a:t>
            </a:r>
          </a:p>
          <a:p>
            <a:pPr lvl="1"/>
            <a:r>
              <a:rPr lang="en-Z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Evaluation of current programme</a:t>
            </a:r>
          </a:p>
          <a:p>
            <a:pPr lvl="1"/>
            <a:r>
              <a:rPr lang="en-Z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Planning for ‘new’ programme</a:t>
            </a:r>
          </a:p>
          <a:p>
            <a:pPr lvl="1"/>
            <a:r>
              <a:rPr lang="en-Z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Revitalisation of ongoing programmes</a:t>
            </a:r>
          </a:p>
          <a:p>
            <a:pPr lvl="1"/>
            <a:endParaRPr lang="en-ZA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 short (2min) screening instrument (OT and nursing staff).</a:t>
            </a:r>
            <a:endParaRPr lang="en-Z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62800" y="6492875"/>
            <a:ext cx="1981200" cy="365125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DvdReyden Pta 9/10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858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ZA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1979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>
              <a:buFont typeface="Wingdings" pitchFamily="2" charset="2"/>
              <a:buChar char="q"/>
            </a:pPr>
            <a:endParaRPr lang="en-ZA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Programmes introduced for large numbers of children with intellectual impairment (profound and severe impairment levels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mostly)</a:t>
            </a:r>
          </a:p>
          <a:p>
            <a:pPr lvl="1">
              <a:buNone/>
            </a:pPr>
            <a:r>
              <a:rPr lang="en-Z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(Pretorius, Van Ginkel, Varney, Zietsman and others)</a:t>
            </a:r>
          </a:p>
          <a:p>
            <a:pPr lvl="1"/>
            <a:endParaRPr lang="en-ZA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Level of intellectual impairment shows strong correlation with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 levels</a:t>
            </a:r>
          </a:p>
          <a:p>
            <a:pPr lvl="1"/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Profound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Tone/Self differentiation</a:t>
            </a:r>
          </a:p>
          <a:p>
            <a:pPr lvl="1"/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Severe	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Self presentation</a:t>
            </a:r>
          </a:p>
          <a:p>
            <a:pPr lvl="1"/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Moderate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Passive participation</a:t>
            </a:r>
          </a:p>
          <a:p>
            <a:pPr lvl="1"/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Mild 		Imitative participation</a:t>
            </a:r>
          </a:p>
          <a:p>
            <a:pPr lvl="1"/>
            <a:endParaRPr lang="en-ZA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Programme planned again using level of CA to offer sensory stimulation concept training, self care training, exposure to environment, interpersonal contact and pre academic training</a:t>
            </a:r>
            <a:endParaRPr lang="en-Z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667000" y="29718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Right Arrow 4"/>
          <p:cNvSpPr/>
          <p:nvPr/>
        </p:nvSpPr>
        <p:spPr>
          <a:xfrm>
            <a:off x="2438400" y="34290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Right Arrow 5"/>
          <p:cNvSpPr/>
          <p:nvPr/>
        </p:nvSpPr>
        <p:spPr>
          <a:xfrm>
            <a:off x="2743200" y="3810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Right Arrow 6"/>
          <p:cNvSpPr/>
          <p:nvPr/>
        </p:nvSpPr>
        <p:spPr>
          <a:xfrm>
            <a:off x="2133600" y="41910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934200" y="6492875"/>
            <a:ext cx="2209800" cy="365125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DvdReyden Pta 9/10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858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 of auxiliary staff to implement programmes based on MOCA (major departure Vona du Toit’s thinking)</a:t>
            </a:r>
          </a:p>
          <a:p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 assistants and technicians run various groups with patents functioning at different levels </a:t>
            </a:r>
            <a:r>
              <a:rPr lang="en-US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based on carefully planned protocols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 levels and each group</a:t>
            </a:r>
          </a:p>
          <a:p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 supervision, review and revitalisation</a:t>
            </a:r>
          </a:p>
          <a:p>
            <a:endParaRPr lang="en-US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Nursing staff trained to apply basic principles</a:t>
            </a:r>
          </a:p>
          <a:p>
            <a:pPr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(details Crouch and Alers 1,2 &amp;3rd edition)</a:t>
            </a:r>
            <a:endParaRPr lang="en-Z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62800" y="6492875"/>
            <a:ext cx="1981200" cy="365125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DvdReyden Pta 9/10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858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ZA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1980’s -1990’s and currently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-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 going application with individuals and groups “Smith Mitchell“(later Life Care, now government facilities) programme adopted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nationally used + 30 years</a:t>
            </a: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Programme refined &amp; staff training maximised, systems and </a:t>
            </a:r>
            <a:r>
              <a:rPr lang="en-Z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protocols in place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Thousands of OT’s apply model as part of day to day practice, often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alternatively with MOHO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Minimal recording and reporting with isolated research projects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conducted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and enthusiastic development in UK (Sherwood)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 limited but showing positive signs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Casteleijn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Sherwood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de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Witt, Jansen, Coetzee, Rice, du Plessis, Schultz, Zietsman, Holsten &amp; Lingam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Z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9000" y="6492875"/>
            <a:ext cx="1905000" cy="365125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DvdReyden Pta 9/10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66799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Where </a:t>
            </a:r>
            <a:r>
              <a:rPr lang="en-US" sz="2800" b="1" dirty="0" smtClean="0"/>
              <a:t>are we now? Diagrammatic </a:t>
            </a:r>
            <a:r>
              <a:rPr lang="en-ZA" sz="2800" b="1" dirty="0" smtClean="0"/>
              <a:t>Representation – Status/State of Model</a:t>
            </a:r>
            <a:endParaRPr lang="en-ZA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1" y="990600"/>
            <a:ext cx="6248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5486400"/>
            <a:ext cx="2362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smtClean="0"/>
              <a:t>Recorded Foundational Theory</a:t>
            </a:r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6324600"/>
            <a:ext cx="193322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dirty="0" smtClean="0"/>
              <a:t>Clinical Experience</a:t>
            </a:r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6248400"/>
            <a:ext cx="3200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smtClean="0"/>
              <a:t>Oral History/ Clinical Training</a:t>
            </a:r>
            <a:endParaRPr lang="en-ZA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5791200"/>
            <a:ext cx="18917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dirty="0" smtClean="0"/>
              <a:t>Academic Training</a:t>
            </a:r>
            <a:endParaRPr lang="en-ZA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5029201"/>
            <a:ext cx="14478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smtClean="0"/>
              <a:t>Documented Practice</a:t>
            </a:r>
            <a:endParaRPr lang="en-ZA" dirty="0"/>
          </a:p>
        </p:txBody>
      </p:sp>
      <p:sp>
        <p:nvSpPr>
          <p:cNvPr id="11" name="TextBox 10"/>
          <p:cNvSpPr txBox="1"/>
          <p:nvPr/>
        </p:nvSpPr>
        <p:spPr>
          <a:xfrm>
            <a:off x="5562600" y="4419600"/>
            <a:ext cx="1219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smtClean="0"/>
              <a:t>Research</a:t>
            </a:r>
            <a:endParaRPr lang="en-ZA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4572000"/>
            <a:ext cx="142441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smtClean="0"/>
              <a:t>Du Toit Publications</a:t>
            </a:r>
            <a:endParaRPr lang="en-ZA" dirty="0"/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>
          <a:xfrm>
            <a:off x="2034018" y="4895166"/>
            <a:ext cx="556782" cy="578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2438400" y="5105400"/>
            <a:ext cx="4572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743200" y="6096000"/>
            <a:ext cx="3048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3581400" y="5562600"/>
            <a:ext cx="9144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1"/>
          </p:cNvCxnSpPr>
          <p:nvPr/>
        </p:nvCxnSpPr>
        <p:spPr>
          <a:xfrm rot="10800000">
            <a:off x="3962400" y="5181600"/>
            <a:ext cx="990600" cy="7942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4343400" y="5105400"/>
            <a:ext cx="1066800" cy="1084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1"/>
          </p:cNvCxnSpPr>
          <p:nvPr/>
        </p:nvCxnSpPr>
        <p:spPr>
          <a:xfrm rot="10800000" flipV="1">
            <a:off x="4038600" y="4610100"/>
            <a:ext cx="1524000" cy="266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010400" y="5638800"/>
            <a:ext cx="1981200" cy="822305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 smtClean="0"/>
              <a:t>ROOTS</a:t>
            </a:r>
            <a:endParaRPr lang="en-ZA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010400" y="3276600"/>
            <a:ext cx="1981200" cy="822305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 smtClean="0"/>
              <a:t>TRUNK</a:t>
            </a:r>
            <a:endParaRPr lang="en-ZA" sz="3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010400" y="762000"/>
            <a:ext cx="1981200" cy="822305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 smtClean="0"/>
              <a:t>FRUITS</a:t>
            </a:r>
            <a:endParaRPr lang="en-ZA" sz="3200" b="1" dirty="0"/>
          </a:p>
        </p:txBody>
      </p:sp>
      <p:cxnSp>
        <p:nvCxnSpPr>
          <p:cNvPr id="43" name="Straight Arrow Connector 42"/>
          <p:cNvCxnSpPr/>
          <p:nvPr/>
        </p:nvCxnSpPr>
        <p:spPr>
          <a:xfrm rot="5400000" flipH="1" flipV="1">
            <a:off x="7353300" y="2400300"/>
            <a:ext cx="1295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7354094" y="4914900"/>
            <a:ext cx="1294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9000" y="6492875"/>
            <a:ext cx="1905000" cy="365125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DvdReyden Pta 9/10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199"/>
          </a:xfrm>
        </p:spPr>
        <p:txBody>
          <a:bodyPr/>
          <a:lstStyle/>
          <a:p>
            <a:r>
              <a:rPr lang="en-US" b="1" dirty="0" smtClean="0"/>
              <a:t>Firstly What Have We Got?</a:t>
            </a:r>
            <a:endParaRPr lang="en-Z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model which tells us:</a:t>
            </a:r>
          </a:p>
          <a:p>
            <a:pPr algn="l"/>
            <a:endParaRPr lang="en-US" sz="11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What motivation is and how it can be measured and facilitated</a:t>
            </a:r>
          </a:p>
          <a:p>
            <a:pPr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About interrelatedness of volition (being) and action (doing)</a:t>
            </a:r>
          </a:p>
          <a:p>
            <a:pPr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The nature of task performance and the critical significance of “mastery/ success”</a:t>
            </a:r>
          </a:p>
          <a:p>
            <a:pPr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About manifestation of ability and performance (development, recovery,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regression, deterioration) at sequential interdependent levels</a:t>
            </a:r>
          </a:p>
          <a:p>
            <a:pPr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Significance of participation in purposeful activity (human occupation)</a:t>
            </a:r>
          </a:p>
          <a:p>
            <a:pPr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Improvement/ development / recovery is always possible if a ‘challenge’ is offered at appropriate level in appropriate way</a:t>
            </a:r>
          </a:p>
          <a:p>
            <a:pPr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model which gives us: a therapeutic and rehabilitative approach from a constructive (low) to competitive contribution high level of performance and shows us how to effectively deal with persons at different levels of motivation/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action</a:t>
            </a:r>
          </a:p>
          <a:p>
            <a:pPr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wonderful model by virtue of its unquestionable </a:t>
            </a:r>
            <a:r>
              <a:rPr lang="en-US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clinically proven value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assess and effect substantial change in levels of performance of individual/groups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9000" y="6492875"/>
            <a:ext cx="1905000" cy="365125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DvdReyden Pta 9/10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8991600" cy="1143000"/>
          </a:xfrm>
        </p:spPr>
        <p:txBody>
          <a:bodyPr>
            <a:normAutofit/>
          </a:bodyPr>
          <a:lstStyle/>
          <a:p>
            <a:r>
              <a:rPr lang="en-ZA" sz="4000" b="1" dirty="0" smtClean="0"/>
              <a:t>“Our Model”</a:t>
            </a:r>
            <a:endParaRPr lang="en-Z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95400"/>
            <a:ext cx="8991600" cy="5410200"/>
          </a:xfrm>
        </p:spPr>
        <p:txBody>
          <a:bodyPr>
            <a:normAutofit/>
          </a:bodyPr>
          <a:lstStyle/>
          <a:p>
            <a:pPr marL="514350" indent="-514350" algn="l"/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Objectives of Presentation:</a:t>
            </a:r>
          </a:p>
          <a:p>
            <a:pPr marL="514350" indent="-514350" algn="l"/>
            <a:endParaRPr lang="en-ZA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give broad brush overview of developments over past 40 years – where it all started &amp; how it developed</a:t>
            </a:r>
          </a:p>
          <a:p>
            <a:pPr marL="514350" indent="-514350" algn="l">
              <a:buFont typeface="+mj-lt"/>
              <a:buAutoNum type="arabicPeriod"/>
            </a:pPr>
            <a:endParaRPr lang="en-ZA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Look at current status and</a:t>
            </a:r>
          </a:p>
          <a:p>
            <a:pPr marL="514350" indent="-514350" algn="l">
              <a:buFont typeface="+mj-lt"/>
              <a:buAutoNum type="arabicPeriod"/>
            </a:pPr>
            <a:endParaRPr lang="en-ZA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Way forward – what now?</a:t>
            </a:r>
            <a:endParaRPr lang="en-ZA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 algn="l"/>
            <a:endParaRPr lang="en-Z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34200" y="6492875"/>
            <a:ext cx="2209800" cy="365125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DvdReyden Pta 9/10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Highly experienced, committed practitioners, efficiently and effectively using the model. Based on collective memory of the model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Extensive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experience, clinical models and records. As well as papers presented, teaching material spanning 40 years, not recorded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 which makes OT’s the only professional group able to actively provide effective intervention to individuals functioning at low levels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 different levels/detail, at 6/8 training centres; critical comparative analysis with other models E.g.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MOHO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Reductionist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but critically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viable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of model in management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large numbers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Literature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 theory (</a:t>
            </a:r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hard and electronic copies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too limited to </a:t>
            </a:r>
            <a:r>
              <a:rPr lang="en-US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substantiate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existence of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theoretical </a:t>
            </a:r>
            <a:r>
              <a:rPr lang="en-US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but unquestionably an effective practice model</a:t>
            </a:r>
            <a:endParaRPr lang="en-US" b="1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Valuable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tool for use by other professional groups (nurses –ward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programmes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Increasing International Interest – UK, Japan, USA</a:t>
            </a:r>
            <a:endParaRPr lang="en-Z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91400" y="6492875"/>
            <a:ext cx="1752600" cy="365125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DvdReyden Pta 9/10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Secondly – what </a:t>
            </a:r>
            <a:r>
              <a:rPr lang="en-US" sz="2800" b="1" dirty="0" smtClean="0"/>
              <a:t>does </a:t>
            </a:r>
            <a:r>
              <a:rPr lang="en-US" sz="2800" b="1" dirty="0" smtClean="0"/>
              <a:t>a more analytical approach show us?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>
                <a:solidFill>
                  <a:schemeClr val="bg1"/>
                </a:solidFill>
              </a:rPr>
              <a:t>A Quick ‘SWOT ANALYSIS’ (a)</a:t>
            </a:r>
            <a:endParaRPr lang="en-ZA" sz="32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3505200" cy="761999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ZA" dirty="0" smtClean="0"/>
              <a:t>STRENGTHS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28800"/>
            <a:ext cx="41910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Established as a ‘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CLINICAL/ PRACTICE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MODEL’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More than 3,000 OT’s applying model in RSA, value </a:t>
            </a: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unquestionable</a:t>
            </a:r>
          </a:p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Extensive clinical experience and expertise, clinical models of </a:t>
            </a: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application, fanatical commitment</a:t>
            </a:r>
            <a:endParaRPr lang="en-Z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Established Training Programmes, 6/8 T.C.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Consumer friendly application (with training)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Culture, age, diagnosis, institutional and </a:t>
            </a: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community friendly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Effective and efficient in different practice areas, </a:t>
            </a: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levels of performance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Effective individuals, groups, large numbers, cost </a:t>
            </a: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effective</a:t>
            </a:r>
          </a:p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Vona and Marie du Toit Foundation as guardians</a:t>
            </a:r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143000"/>
            <a:ext cx="3657600" cy="685800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ZA" dirty="0" smtClean="0"/>
              <a:t>WEAKNESSES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1905000"/>
            <a:ext cx="4267200" cy="49529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Recorded and published theory not substantial enough for status as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model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Queries about ‘validity’ as a theoretical model (model in progress)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Foundational theory base not sufficiently recorded</a:t>
            </a:r>
          </a:p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Clinical models/experience not sufficiently recorded</a:t>
            </a:r>
          </a:p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Inconsistent use of terminology, definition, concepts, assessment and application</a:t>
            </a:r>
            <a:endParaRPr lang="en-Z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Research/literature/publications limited (10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articles, 3 book chapters, 3xM’s,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 PhD’s, ‘die boekie’, few </a:t>
            </a: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presentations)</a:t>
            </a:r>
          </a:p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authoritative textbook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Lack national collaboration and sharing</a:t>
            </a:r>
          </a:p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Intellectual property not claimed/clarified</a:t>
            </a:r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1828800"/>
            <a:ext cx="615553" cy="396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ZA" sz="2800" b="1" dirty="0" smtClean="0"/>
              <a:t>INTERNAL</a:t>
            </a:r>
            <a:endParaRPr lang="en-ZA" sz="2800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39000" y="6492875"/>
            <a:ext cx="1905000" cy="365125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DvdReyden Pta 9/10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828800"/>
            <a:ext cx="3962400" cy="4876799"/>
          </a:xfrm>
        </p:spPr>
        <p:txBody>
          <a:bodyPr>
            <a:normAutofit fontScale="92500" lnSpcReduction="10000"/>
          </a:bodyPr>
          <a:lstStyle/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 of model with strong theoretical constructs, evidence based validity</a:t>
            </a:r>
          </a:p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RSA-UK </a:t>
            </a: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Collaboration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Combined resources and energy – revitalise</a:t>
            </a:r>
          </a:p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project (International)</a:t>
            </a:r>
          </a:p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Evidence based practice requirements</a:t>
            </a:r>
          </a:p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CPD </a:t>
            </a: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requirements</a:t>
            </a:r>
          </a:p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UK &amp; Japanese developments</a:t>
            </a:r>
          </a:p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2009, 2010 UK Conferences</a:t>
            </a:r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495800" cy="51053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Reduced to a technique to screen and group </a:t>
            </a: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clients</a:t>
            </a:r>
          </a:p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Divergent developments nationally and internationally, not consistent with fundamental constructs_ ? New Model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Inappropriate use by other professional groups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Stagnation, development not in keeping with </a:t>
            </a: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international trends</a:t>
            </a:r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 Quick ‘SWOT ANALYSIS’ (b)</a:t>
            </a:r>
            <a:endParaRPr lang="en-ZA" sz="3200" dirty="0">
              <a:solidFill>
                <a:schemeClr val="bg1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  <a:prstGeom prst="ellipse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ctr"/>
            <a:r>
              <a:rPr lang="en-ZA" dirty="0" smtClean="0"/>
              <a:t>OPPORTUNITIES</a:t>
            </a:r>
            <a:endParaRPr lang="en-ZA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041775" cy="639762"/>
          </a:xfrm>
          <a:prstGeom prst="ellipse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ctr"/>
            <a:r>
              <a:rPr lang="en-ZA" dirty="0" smtClean="0"/>
              <a:t>THREATS</a:t>
            </a:r>
            <a:endParaRPr lang="en-ZA" dirty="0"/>
          </a:p>
        </p:txBody>
      </p:sp>
      <p:sp>
        <p:nvSpPr>
          <p:cNvPr id="10" name="TextBox 9"/>
          <p:cNvSpPr txBox="1"/>
          <p:nvPr/>
        </p:nvSpPr>
        <p:spPr>
          <a:xfrm>
            <a:off x="1" y="1828800"/>
            <a:ext cx="615553" cy="396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ZA" sz="2800" b="1" dirty="0" smtClean="0"/>
              <a:t>EXTERNAL</a:t>
            </a:r>
            <a:endParaRPr lang="en-ZA" sz="2800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162800" y="6492875"/>
            <a:ext cx="1981200" cy="365125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DvdReyden Pta 9/10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38200"/>
          </a:xfrm>
        </p:spPr>
        <p:txBody>
          <a:bodyPr>
            <a:normAutofit/>
          </a:bodyPr>
          <a:lstStyle/>
          <a:p>
            <a:pPr algn="ctr"/>
            <a:r>
              <a:rPr lang="en-ZA" sz="4800" b="1" dirty="0" smtClean="0"/>
              <a:t>Why?</a:t>
            </a:r>
            <a:endParaRPr lang="en-ZA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915400" cy="5943600"/>
          </a:xfrm>
        </p:spPr>
        <p:txBody>
          <a:bodyPr>
            <a:normAutofit/>
          </a:bodyPr>
          <a:lstStyle/>
          <a:p>
            <a:r>
              <a:rPr lang="en-Z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Vona’s personal conviction of the “truth” of the model</a:t>
            </a:r>
          </a:p>
          <a:p>
            <a:pPr>
              <a:buNone/>
            </a:pPr>
            <a:endParaRPr lang="en-ZA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Z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Unquestioning, unwavering belief in what she said</a:t>
            </a:r>
          </a:p>
          <a:p>
            <a:pPr>
              <a:buNone/>
            </a:pPr>
            <a:endParaRPr lang="en-ZA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Z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Oral and practical carry over of knowledge and skill – 1</a:t>
            </a:r>
            <a:r>
              <a:rPr lang="en-ZA" sz="22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</a:t>
            </a:r>
            <a:r>
              <a:rPr lang="en-Z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&amp; 2</a:t>
            </a:r>
            <a:r>
              <a:rPr lang="en-ZA" sz="22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nd</a:t>
            </a:r>
            <a:r>
              <a:rPr lang="en-Z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generation trained by Vona are still around</a:t>
            </a:r>
          </a:p>
          <a:p>
            <a:pPr>
              <a:buNone/>
            </a:pPr>
            <a:endParaRPr lang="en-ZA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Z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Internalisation of principles and procedures as “personal property” (“my model”)</a:t>
            </a:r>
          </a:p>
          <a:p>
            <a:pPr>
              <a:buNone/>
            </a:pPr>
            <a:endParaRPr lang="en-ZA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Z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Little or no debate/questioning on the local/regional/national level</a:t>
            </a:r>
          </a:p>
          <a:p>
            <a:endParaRPr lang="en-ZA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Z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Little or no sharing of experience/knowledge between therapists/ facilities regionally or nationally (few workshops, 1994 Conference) (Other??)</a:t>
            </a:r>
          </a:p>
          <a:p>
            <a:pPr>
              <a:buNone/>
            </a:pPr>
            <a:endParaRPr lang="en-ZA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Z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Individualistic interpretation &amp; adaptation</a:t>
            </a:r>
          </a:p>
          <a:p>
            <a:pPr>
              <a:buNone/>
            </a:pPr>
            <a:endParaRPr lang="en-ZA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Z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 without question or reflection, reductionistic application</a:t>
            </a:r>
            <a:endParaRPr lang="en-ZA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162800" y="6492875"/>
            <a:ext cx="1981200" cy="365125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DvdReyden Pta 9/10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0"/>
            <a:ext cx="8534400" cy="6858000"/>
          </a:xfrm>
        </p:spPr>
        <p:txBody>
          <a:bodyPr>
            <a:normAutofit lnSpcReduction="10000"/>
          </a:bodyPr>
          <a:lstStyle/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Attitudes of:</a:t>
            </a:r>
          </a:p>
          <a:p>
            <a:pPr lvl="1"/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“We know it works”</a:t>
            </a:r>
          </a:p>
          <a:p>
            <a:pPr lvl="1"/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“We can’t manage without it”</a:t>
            </a:r>
          </a:p>
          <a:p>
            <a:pPr lvl="1"/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“It’s as natural to us as breathing”</a:t>
            </a:r>
          </a:p>
          <a:p>
            <a:pPr lvl="1"/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“It comes automatically”</a:t>
            </a:r>
          </a:p>
          <a:p>
            <a:pPr lvl="1"/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“We’ve been applying it for years”</a:t>
            </a:r>
          </a:p>
          <a:p>
            <a:pPr lvl="1"/>
            <a:endParaRPr lang="en-ZA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lvl="1">
              <a:spcBef>
                <a:spcPts val="600"/>
              </a:spcBef>
              <a:buSzPct val="70000"/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Poorly recorded theoretical constructs</a:t>
            </a:r>
          </a:p>
          <a:p>
            <a:pPr marL="274320" lvl="1">
              <a:spcBef>
                <a:spcPts val="600"/>
              </a:spcBef>
              <a:buSzPct val="70000"/>
              <a:buFont typeface="Arial" pitchFamily="34" charset="0"/>
              <a:buChar char="•"/>
            </a:pPr>
            <a:endParaRPr lang="en-ZA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lvl="1">
              <a:spcBef>
                <a:spcPts val="600"/>
              </a:spcBef>
              <a:buSzPct val="70000"/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Differences in interpretation of concepts</a:t>
            </a:r>
          </a:p>
          <a:p>
            <a:pPr marL="274320" lvl="1">
              <a:spcBef>
                <a:spcPts val="600"/>
              </a:spcBef>
              <a:buSzPct val="70000"/>
              <a:buFont typeface="Arial" pitchFamily="34" charset="0"/>
              <a:buChar char="•"/>
            </a:pPr>
            <a:endParaRPr lang="en-ZA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lvl="1">
              <a:spcBef>
                <a:spcPts val="600"/>
              </a:spcBef>
              <a:buSzPct val="70000"/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Insufficient detail to make model accessible for non-SA trained practitioners</a:t>
            </a:r>
          </a:p>
          <a:p>
            <a:pPr marL="274320" lvl="1">
              <a:spcBef>
                <a:spcPts val="600"/>
              </a:spcBef>
              <a:buSzPct val="70000"/>
              <a:buFont typeface="Arial" pitchFamily="34" charset="0"/>
              <a:buChar char="•"/>
            </a:pPr>
            <a:endParaRPr lang="en-ZA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lvl="1">
              <a:spcBef>
                <a:spcPts val="600"/>
              </a:spcBef>
              <a:buSzPct val="70000"/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Lack of guardianship; uncertainty about intellectual property issues</a:t>
            </a:r>
          </a:p>
          <a:p>
            <a:pPr marL="274320" lvl="1">
              <a:spcBef>
                <a:spcPts val="600"/>
              </a:spcBef>
              <a:buSzPct val="70000"/>
              <a:buFont typeface="Arial" pitchFamily="34" charset="0"/>
              <a:buChar char="•"/>
            </a:pPr>
            <a:endParaRPr lang="en-ZA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lvl="1">
              <a:spcBef>
                <a:spcPts val="600"/>
              </a:spcBef>
              <a:buSzPct val="70000"/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Limited current direction &amp; directives for assessment and intervention</a:t>
            </a:r>
          </a:p>
          <a:p>
            <a:endParaRPr lang="en-ZA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endParaRPr lang="en-ZA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162800" y="6492875"/>
            <a:ext cx="1981200" cy="365125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DvdReyden Pta 9/10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 smtClean="0"/>
              <a:t>Objective of Presentation</a:t>
            </a:r>
            <a:br>
              <a:rPr lang="en-ZA" b="1" dirty="0" smtClean="0"/>
            </a:br>
            <a:r>
              <a:rPr lang="en-ZA" b="1" dirty="0" smtClean="0"/>
              <a:t>The way forward – What now?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/>
          <a:lstStyle/>
          <a:p>
            <a:pPr>
              <a:buNone/>
            </a:pP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Developments:</a:t>
            </a:r>
          </a:p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Establishment of Vona &amp; Marie du Toit Foundation Interest Group</a:t>
            </a:r>
          </a:p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Initial Group: 	</a:t>
            </a:r>
            <a:r>
              <a:rPr lang="en-Z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Estelle Shipman		Pat de Witt</a:t>
            </a:r>
          </a:p>
          <a:p>
            <a:pPr>
              <a:buNone/>
            </a:pPr>
            <a:r>
              <a:rPr lang="en-Z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Z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en-Z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Daleen </a:t>
            </a:r>
            <a:r>
              <a:rPr lang="en-Z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Casteleijn		Kobie Zietsman</a:t>
            </a:r>
          </a:p>
          <a:p>
            <a:pPr>
              <a:buNone/>
            </a:pPr>
            <a:r>
              <a:rPr lang="en-Z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Z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en-Z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Carole </a:t>
            </a:r>
            <a:r>
              <a:rPr lang="en-Z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Pretorius		Rolyn du Plessis;</a:t>
            </a:r>
          </a:p>
          <a:p>
            <a:pPr>
              <a:buNone/>
            </a:pPr>
            <a:r>
              <a:rPr lang="en-Z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Z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en-Z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Matty </a:t>
            </a:r>
            <a:r>
              <a:rPr lang="en-Z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Van </a:t>
            </a:r>
            <a:r>
              <a:rPr lang="en-Z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Niekerk</a:t>
            </a:r>
            <a:r>
              <a:rPr lang="en-Z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Elizabeth Holsten</a:t>
            </a:r>
          </a:p>
          <a:p>
            <a:pPr>
              <a:buNone/>
            </a:pPr>
            <a:r>
              <a:rPr lang="en-Z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Z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</a:t>
            </a:r>
            <a:r>
              <a:rPr lang="en-Z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Annemie </a:t>
            </a:r>
            <a:r>
              <a:rPr lang="en-Z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 Plessis	</a:t>
            </a:r>
            <a:r>
              <a:rPr lang="en-Z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Dain </a:t>
            </a:r>
            <a:r>
              <a:rPr lang="en-Z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van der Reyden</a:t>
            </a:r>
          </a:p>
          <a:p>
            <a:pPr lvl="1"/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62800" y="6492875"/>
            <a:ext cx="1981200" cy="365125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DvdReyden Pta 9/10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>
            <a:normAutofit fontScale="90000"/>
          </a:bodyPr>
          <a:lstStyle/>
          <a:p>
            <a:pPr algn="l"/>
            <a:r>
              <a:rPr lang="en-ZA" b="1" dirty="0" smtClean="0"/>
              <a:t>Tasks of the Interest Group</a:t>
            </a:r>
            <a:r>
              <a:rPr lang="en-ZA" b="1" dirty="0" smtClean="0"/>
              <a:t>...</a:t>
            </a:r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b="1" dirty="0" smtClean="0"/>
              <a:t>Getting </a:t>
            </a:r>
            <a:r>
              <a:rPr lang="en-ZA" b="1" dirty="0" smtClean="0"/>
              <a:t>the 	                 	             </a:t>
            </a:r>
            <a:r>
              <a:rPr lang="en-ZA" b="1" dirty="0" smtClean="0"/>
              <a:t>in </a:t>
            </a:r>
            <a:r>
              <a:rPr lang="en-ZA" b="1" dirty="0" smtClean="0"/>
              <a:t>a Row!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752600"/>
            <a:ext cx="9144000" cy="5105400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Guardianship of the model</a:t>
            </a:r>
          </a:p>
          <a:p>
            <a:pPr lvl="1"/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Compilation of a glossary of terms &amp; concepts</a:t>
            </a:r>
          </a:p>
          <a:p>
            <a:pPr lvl="1"/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Write-up of theoretical constructs</a:t>
            </a:r>
          </a:p>
          <a:p>
            <a:pPr lvl="1"/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Clarification and expansion of information on CA as assessment (philosophy, principles and procedures)</a:t>
            </a:r>
          </a:p>
          <a:p>
            <a:pPr lvl="1"/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Clarification and expansion on information on implementation (philosophy, principles, procedures and programmes)</a:t>
            </a:r>
          </a:p>
          <a:p>
            <a:pPr lvl="1"/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Review and “coordination” of training (will meet in 2</a:t>
            </a:r>
            <a:r>
              <a:rPr lang="en-ZA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nd</a:t>
            </a: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half of 2010)</a:t>
            </a:r>
          </a:p>
          <a:p>
            <a:pPr lvl="1"/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SAJOT – Special Edition</a:t>
            </a:r>
          </a:p>
          <a:p>
            <a:pPr lvl="1"/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Guide research</a:t>
            </a:r>
          </a:p>
          <a:p>
            <a:pPr lvl="1"/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Compilation of a textbook on the model</a:t>
            </a:r>
          </a:p>
          <a:p>
            <a:pPr lvl="1"/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Annual Workshop  (2011 – Wits)</a:t>
            </a:r>
          </a:p>
          <a:p>
            <a:pPr lvl="1"/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Increased involvement with ICAN (International CA network) and MCAIG (Mode of CA Interest Group) webpage</a:t>
            </a:r>
          </a:p>
          <a:p>
            <a:pPr lvl="1"/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Increased international cooperation (RSA-UK- Japanese practitioner interaction)</a:t>
            </a:r>
          </a:p>
          <a:p>
            <a:endParaRPr lang="en-Z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914400"/>
            <a:ext cx="411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62800" y="6492875"/>
            <a:ext cx="1981200" cy="365125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DvdReyden Pta 9/10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ZA" b="1" dirty="0" smtClean="0"/>
              <a:t>The Name of the Model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47800" y="990600"/>
            <a:ext cx="7696200" cy="2057400"/>
          </a:xfrm>
        </p:spPr>
        <p:txBody>
          <a:bodyPr>
            <a:normAutofit fontScale="92500" lnSpcReduction="10000"/>
          </a:bodyPr>
          <a:lstStyle/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Psychical Recovery?</a:t>
            </a:r>
            <a:endParaRPr lang="en-ZA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Stages </a:t>
            </a: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Volition and </a:t>
            </a: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Action?</a:t>
            </a:r>
            <a:endParaRPr lang="en-ZA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Creative Participation?</a:t>
            </a:r>
            <a:endParaRPr lang="en-ZA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Creative </a:t>
            </a: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Ability</a:t>
            </a:r>
          </a:p>
          <a:p>
            <a:endParaRPr lang="en-ZA" dirty="0" smtClean="0">
              <a:solidFill>
                <a:schemeClr val="tx2"/>
              </a:solidFill>
            </a:endParaRPr>
          </a:p>
          <a:p>
            <a:endParaRPr lang="en-ZA" dirty="0" smtClean="0">
              <a:solidFill>
                <a:schemeClr val="tx2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200400"/>
            <a:ext cx="2950029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124200" y="3581400"/>
            <a:ext cx="5334000" cy="31242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Z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Z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Z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Vona du Toit Model of Creative Ability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Z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(VdTMoCA? VdTMCA</a:t>
            </a:r>
            <a:r>
              <a:rPr lang="en-Z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Z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Z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Intellectual Property &amp; Copyright</a:t>
            </a: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62800" y="6492875"/>
            <a:ext cx="1981200" cy="365125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DvdReyden Pta 9/10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en-ZA" b="1" dirty="0" smtClean="0"/>
              <a:t>Consensus reached at Colloquium (Jobs?)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have a wonderful practice model which we need to “cherish”</a:t>
            </a:r>
          </a:p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depth study &amp; analysis of theoretical &amp; philosophical constructs to justify status as a model</a:t>
            </a:r>
          </a:p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Continue with clarification of Terminology, concepts (write down what seems obvious!)</a:t>
            </a:r>
          </a:p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Further identify &amp; clarify concepts that have not been formulated e.g. manifestation of levels at different life cycles</a:t>
            </a:r>
          </a:p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Look at “newer” terminology – (Occupation-)? Relevant? Need to adapt?</a:t>
            </a:r>
          </a:p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“Monitor” training (share)</a:t>
            </a:r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0" y="6492875"/>
            <a:ext cx="2286000" cy="365125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DvdReyden Pta 9/10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ZA" b="1" dirty="0" smtClean="0"/>
              <a:t>Assessment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 a tool in itself, rather interpretation &amp; reflection of performance (routine &amp; novel tasks)</a:t>
            </a:r>
          </a:p>
          <a:p>
            <a:pPr lvl="1"/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Need to standardise </a:t>
            </a:r>
            <a:r>
              <a:rPr lang="en-ZA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form</a:t>
            </a: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use (table format? </a:t>
            </a: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xpand?)</a:t>
            </a:r>
          </a:p>
          <a:p>
            <a:pPr lvl="1"/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Record OPA – each OPA to be described i.t.o level</a:t>
            </a:r>
          </a:p>
          <a:p>
            <a:pPr lvl="1"/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Emphasis on need to do assessment (comprehensive)</a:t>
            </a:r>
          </a:p>
          <a:p>
            <a:pPr lvl="1"/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Query – do we need to standardise the assessment? Is it possible?</a:t>
            </a:r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0" y="6492875"/>
            <a:ext cx="2286000" cy="365125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DvdReyden Pta 9/10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 l="10398" r="9017"/>
          <a:stretch>
            <a:fillRect/>
          </a:stretch>
        </p:blipFill>
        <p:spPr bwMode="auto">
          <a:xfrm>
            <a:off x="0" y="0"/>
            <a:ext cx="94488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 l="10398" r="9017" b="35371"/>
          <a:stretch>
            <a:fillRect/>
          </a:stretch>
        </p:blipFill>
        <p:spPr bwMode="auto">
          <a:xfrm>
            <a:off x="0" y="4343400"/>
            <a:ext cx="9448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 txBox="1">
            <a:spLocks/>
          </p:cNvSpPr>
          <p:nvPr/>
        </p:nvSpPr>
        <p:spPr>
          <a:xfrm>
            <a:off x="7467600" y="6675437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DvdReyden Pta 9/10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ZA" b="1" dirty="0" smtClean="0"/>
              <a:t>Implementation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Context of client to be given much attention</a:t>
            </a:r>
          </a:p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Investigate &amp; record use of model in promotive &amp; preventative programmes</a:t>
            </a:r>
          </a:p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 application more accessible to non-SA trained OT’s – descriptors needed/ protocols for management</a:t>
            </a:r>
          </a:p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Promote value for intervention at low levels of functions</a:t>
            </a:r>
          </a:p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Clarify &amp; differentiate application different practice areas (physical/ psych/ paeds) </a:t>
            </a:r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81800" y="6492875"/>
            <a:ext cx="2362200" cy="365125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DvdReyden Pta 9/10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ZA" b="1" dirty="0" smtClean="0"/>
              <a:t>G</a:t>
            </a:r>
            <a:r>
              <a:rPr lang="en-ZA" b="1" dirty="0" smtClean="0"/>
              <a:t>eneral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686800" cy="5791200"/>
          </a:xfrm>
        </p:spPr>
        <p:txBody>
          <a:bodyPr>
            <a:normAutofit fontScale="85000" lnSpcReduction="20000"/>
          </a:bodyPr>
          <a:lstStyle/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Establish a well-functioning community of practice – operationalise</a:t>
            </a:r>
          </a:p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Facilitate clinical recording &amp; reporting</a:t>
            </a:r>
          </a:p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Market the model – </a:t>
            </a:r>
            <a:r>
              <a:rPr lang="en-ZA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</a:t>
            </a: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name of the model - give recognition/acknowledge</a:t>
            </a:r>
          </a:p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to promote OT contribution</a:t>
            </a:r>
          </a:p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Reconsider use by other team members (watered down versions?</a:t>
            </a:r>
          </a:p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Reconsider issue of ‘norms’ – whose norms are we using anyway?</a:t>
            </a:r>
          </a:p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comparative analysis with other models (MOHO, Reed, Allan)</a:t>
            </a:r>
          </a:p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 National &amp; International collaboration (Wits 2011)</a:t>
            </a:r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05600" y="6492875"/>
            <a:ext cx="2438400" cy="365125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DvdReyden Pta 9/10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ZA" b="1" dirty="0" smtClean="0"/>
              <a:t>Research &amp; Publication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International Research Plan &amp; funding Proposal (M’s &amp; PhD’s)</a:t>
            </a:r>
          </a:p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Publication of Research Projects (Dedicated SAJOT edition?)</a:t>
            </a:r>
          </a:p>
          <a:p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Compile a textbook</a:t>
            </a:r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34200" y="6492875"/>
            <a:ext cx="2209800" cy="365125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DvdReyden Pta 9/10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00600"/>
          </a:xfrm>
        </p:spPr>
        <p:txBody>
          <a:bodyPr>
            <a:normAutofit/>
          </a:bodyPr>
          <a:lstStyle/>
          <a:p>
            <a:r>
              <a:rPr lang="en-ZA" dirty="0" smtClean="0"/>
              <a:t>	</a:t>
            </a:r>
            <a:r>
              <a:rPr lang="en-ZA" b="1" dirty="0" smtClean="0"/>
              <a:t>THANK YOU!</a:t>
            </a:r>
            <a:br>
              <a:rPr lang="en-ZA" b="1" dirty="0" smtClean="0"/>
            </a:br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for </a:t>
            </a: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Discussion</a:t>
            </a:r>
            <a:r>
              <a:rPr lang="en-Z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43800" y="6492875"/>
            <a:ext cx="1600200" cy="365125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DvdReyden Pta 9/10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838201"/>
            <a:ext cx="8686800" cy="276225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Where </a:t>
            </a:r>
            <a:r>
              <a:rPr lang="en-US" b="1" dirty="0"/>
              <a:t>did it all start? </a:t>
            </a:r>
            <a:r>
              <a:rPr lang="en-US" b="1" dirty="0" smtClean="0"/>
              <a:t>What was </a:t>
            </a:r>
            <a:r>
              <a:rPr lang="en-US" b="1" dirty="0"/>
              <a:t>happening at the time in healthcare</a:t>
            </a:r>
            <a:r>
              <a:rPr lang="en-US" b="1" dirty="0" smtClean="0"/>
              <a:t>, </a:t>
            </a:r>
            <a:r>
              <a:rPr lang="en-ZA" b="1" dirty="0" smtClean="0"/>
              <a:t>the </a:t>
            </a:r>
            <a:r>
              <a:rPr lang="en-ZA" b="1" dirty="0"/>
              <a:t>profession and practice?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8229600" cy="17526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brief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 of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situation during the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1960’s-70’s…</a:t>
            </a:r>
            <a:endParaRPr lang="en-ZA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39000" y="6492875"/>
            <a:ext cx="1905000" cy="365125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DvdReyden Pta 9/10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1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971800" y="1676400"/>
            <a:ext cx="312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ZA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Professional &amp;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ZA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Practitioner Context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2362200" y="2847974"/>
            <a:ext cx="4648200" cy="225742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en-ZA" sz="12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Practice - Training  - Regulation &amp; Control</a:t>
            </a:r>
            <a:endParaRPr lang="en-ZA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3228975" y="4724400"/>
            <a:ext cx="2790825" cy="13716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en-ZA" sz="12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The Origins ... The Issues</a:t>
            </a:r>
            <a:endParaRPr lang="en-ZA" sz="1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0" y="6492875"/>
            <a:ext cx="1524000" cy="365125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DvdReyden Pta 9/10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ZA" b="1" dirty="0"/>
              <a:t>Firstly, The Healthcare </a:t>
            </a:r>
            <a:r>
              <a:rPr lang="en-ZA" b="1" dirty="0" smtClean="0"/>
              <a:t>context – then…</a:t>
            </a:r>
            <a:endParaRPr lang="en-Z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14400"/>
            <a:ext cx="8991600" cy="5715000"/>
          </a:xfrm>
        </p:spPr>
        <p:txBody>
          <a:bodyPr>
            <a:noAutofit/>
          </a:bodyPr>
          <a:lstStyle/>
          <a:p>
            <a:pPr algn="l"/>
            <a:r>
              <a:rPr lang="en-ZA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Early </a:t>
            </a:r>
            <a:r>
              <a:rPr lang="en-ZA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60’s and </a:t>
            </a:r>
            <a:r>
              <a:rPr lang="en-ZA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70’s:</a:t>
            </a:r>
          </a:p>
          <a:p>
            <a:pPr algn="l">
              <a:buFont typeface="Wingdings" pitchFamily="2" charset="2"/>
              <a:buChar char="§"/>
            </a:pPr>
            <a:r>
              <a:rPr lang="en-Z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Gross discrepancy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levels of care for different sectors of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population</a:t>
            </a:r>
          </a:p>
          <a:p>
            <a:pPr algn="l">
              <a:buFont typeface="Wingdings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Early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stages of development of rehabilitation; OT services only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available </a:t>
            </a:r>
            <a:r>
              <a:rPr lang="en-Z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Z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+- 15 </a:t>
            </a:r>
            <a:r>
              <a:rPr lang="en-Z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years</a:t>
            </a:r>
          </a:p>
          <a:p>
            <a:pPr algn="l">
              <a:buFont typeface="Wingdings" pitchFamily="2" charset="2"/>
              <a:buChar char="§"/>
            </a:pPr>
            <a:r>
              <a:rPr lang="en-Z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Z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Polio </a:t>
            </a:r>
            <a:r>
              <a:rPr lang="en-Z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epidemic </a:t>
            </a:r>
            <a:r>
              <a:rPr lang="en-Z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impact</a:t>
            </a:r>
          </a:p>
          <a:p>
            <a:pPr algn="l">
              <a:buFont typeface="Wingdings" pitchFamily="2" charset="2"/>
              <a:buChar char="§"/>
            </a:pPr>
            <a:r>
              <a:rPr lang="en-Z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Z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Leprosy </a:t>
            </a:r>
          </a:p>
          <a:p>
            <a:pPr algn="l">
              <a:buFont typeface="Wingdings" pitchFamily="2" charset="2"/>
              <a:buChar char="§"/>
            </a:pPr>
            <a:r>
              <a:rPr lang="en-Z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Z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TB</a:t>
            </a:r>
          </a:p>
          <a:p>
            <a:pPr algn="l">
              <a:buFont typeface="Wingdings" pitchFamily="2" charset="2"/>
              <a:buChar char="§"/>
            </a:pPr>
            <a:r>
              <a:rPr lang="en-Z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Physical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disability, including long term impact from WW2, also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border </a:t>
            </a:r>
            <a:r>
              <a:rPr lang="en-Z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wars </a:t>
            </a:r>
            <a:r>
              <a:rPr lang="en-Z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en-Z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RSA</a:t>
            </a:r>
          </a:p>
          <a:p>
            <a:pPr algn="l">
              <a:buFont typeface="Wingdings" pitchFamily="2" charset="2"/>
              <a:buChar char="§"/>
            </a:pPr>
            <a:r>
              <a:rPr lang="en-Z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Institutionalised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care for individuals with Mental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Illness/intellectual </a:t>
            </a:r>
            <a:r>
              <a:rPr lang="en-Z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impairment </a:t>
            </a:r>
            <a:r>
              <a:rPr lang="en-Z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common </a:t>
            </a:r>
            <a:r>
              <a:rPr lang="en-Z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practice</a:t>
            </a:r>
          </a:p>
          <a:p>
            <a:pPr algn="l">
              <a:buFont typeface="Wingdings" pitchFamily="2" charset="2"/>
              <a:buChar char="§"/>
            </a:pPr>
            <a:r>
              <a:rPr lang="en-Z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Children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disabilities- some special schools, majority no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input (assessment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 treatment). No inclusive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education</a:t>
            </a:r>
          </a:p>
          <a:p>
            <a:pPr algn="l">
              <a:buFont typeface="Wingdings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Missionary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Hospital services providing limited services in out lying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areas</a:t>
            </a:r>
          </a:p>
          <a:p>
            <a:pPr algn="l">
              <a:buFont typeface="Wingdings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Military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Hospitals providing extensive health services (due to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border </a:t>
            </a:r>
            <a:r>
              <a:rPr lang="en-Z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wars)</a:t>
            </a:r>
          </a:p>
          <a:p>
            <a:pPr algn="l">
              <a:buFont typeface="Wingdings" pitchFamily="2" charset="2"/>
              <a:buChar char="§"/>
            </a:pPr>
            <a:r>
              <a:rPr lang="en-Z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Strong </a:t>
            </a:r>
            <a:r>
              <a:rPr lang="en-Z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medical model </a:t>
            </a:r>
            <a:r>
              <a:rPr lang="en-Z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approach</a:t>
            </a:r>
            <a:endParaRPr lang="en-ZA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91400" y="6492875"/>
            <a:ext cx="1752600" cy="365125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DvdReyden Pta 9/10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/>
              <a:t>Secondly, </a:t>
            </a:r>
            <a:r>
              <a:rPr lang="en-US" sz="4000" b="1" dirty="0" smtClean="0"/>
              <a:t>the profession </a:t>
            </a:r>
            <a:r>
              <a:rPr lang="en-US" sz="4000" b="1" dirty="0" smtClean="0"/>
              <a:t>and </a:t>
            </a:r>
            <a:r>
              <a:rPr lang="en-ZA" sz="4000" b="1" dirty="0" smtClean="0"/>
              <a:t>practice </a:t>
            </a:r>
            <a:r>
              <a:rPr lang="en-ZA" sz="4000" b="1" dirty="0"/>
              <a:t>of occupational </a:t>
            </a:r>
            <a:r>
              <a:rPr lang="en-ZA" sz="4000" b="1" dirty="0" smtClean="0"/>
              <a:t>Therapy</a:t>
            </a:r>
            <a:endParaRPr lang="en-Z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1960’s and 1970’s were characterised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by:</a:t>
            </a:r>
          </a:p>
          <a:p>
            <a:pPr algn="l"/>
            <a:endParaRPr lang="en-US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Use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arts and crafts as therapy –use of weaving looms for every conceivable problem</a:t>
            </a:r>
          </a:p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through use of pedals, slings and springs; cane work for all hand, u/limb and ‘work’ problems;</a:t>
            </a:r>
          </a:p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also doing carpentry, metal work, cord knotting and leather work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!!</a:t>
            </a:r>
          </a:p>
          <a:p>
            <a:pPr algn="l">
              <a:buFont typeface="Wingdings" pitchFamily="2" charset="2"/>
              <a:buChar char="v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Making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assistive devices and ‘primitive splints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Domiciliary OT</a:t>
            </a:r>
          </a:p>
          <a:p>
            <a:pPr algn="l">
              <a:buFont typeface="Wingdings" pitchFamily="2" charset="2"/>
              <a:buChar char="v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Emergence of “specialised techniques- Bobath</a:t>
            </a:r>
          </a:p>
          <a:p>
            <a:pPr algn="l">
              <a:buFont typeface="Wingdings" pitchFamily="2" charset="2"/>
              <a:buChar char="v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Individualised approach; doing what’s “good”, providing opportunity to develop skills,</a:t>
            </a:r>
          </a:p>
          <a:p>
            <a:pPr algn="l"/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overcome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disability</a:t>
            </a:r>
          </a:p>
          <a:p>
            <a:pPr algn="l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Practice in field of intellectual impairment viewed with suspicion</a:t>
            </a:r>
          </a:p>
          <a:p>
            <a:pPr algn="l">
              <a:buFont typeface="Wingdings" pitchFamily="2" charset="2"/>
              <a:buChar char="v"/>
            </a:pPr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Research extremely limited</a:t>
            </a:r>
          </a:p>
          <a:p>
            <a:pPr algn="l">
              <a:buFont typeface="Wingdings" pitchFamily="2" charset="2"/>
              <a:buChar char="v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WFOT minimal standard stipulated 6 media of OT (including media graded to restore personal</a:t>
            </a:r>
          </a:p>
          <a:p>
            <a:pPr algn="l"/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management, leisure, socialisation)</a:t>
            </a:r>
          </a:p>
          <a:p>
            <a:pPr algn="l">
              <a:buFont typeface="Wingdings" pitchFamily="2" charset="2"/>
              <a:buChar char="v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Media graded to restore/develop creative ability leading to work capacity added to list after</a:t>
            </a:r>
          </a:p>
          <a:p>
            <a:pPr algn="l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inputs by Vona du Toit</a:t>
            </a:r>
          </a:p>
          <a:p>
            <a:pPr algn="l">
              <a:buFont typeface="Wingdings" pitchFamily="2" charset="2"/>
              <a:buChar char="v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Strong western medical model input, medical paternalism</a:t>
            </a:r>
          </a:p>
          <a:p>
            <a:pPr algn="l">
              <a:buFont typeface="Wingdings" pitchFamily="2" charset="2"/>
              <a:buChar char="v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Isolation due to apartheid system rejection, limited exchange information</a:t>
            </a:r>
          </a:p>
          <a:p>
            <a:pPr algn="l">
              <a:buFont typeface="Wingdings" pitchFamily="2" charset="2"/>
              <a:buChar char="v"/>
            </a:pPr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Female dominated profession (OWLS)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62800" y="6492875"/>
            <a:ext cx="1981200" cy="365125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DvdReyden Pta 9/10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219200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Training in </a:t>
            </a:r>
            <a:r>
              <a:rPr lang="en-US" b="1" dirty="0" smtClean="0"/>
              <a:t>RSA – Then</a:t>
            </a:r>
            <a:r>
              <a:rPr lang="en-US" b="1" dirty="0"/>
              <a:t> </a:t>
            </a:r>
            <a:r>
              <a:rPr lang="en-ZA" b="1" dirty="0" smtClean="0"/>
              <a:t>and now…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19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 training commenced 1945, 3 year diploma - University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</a:t>
            </a:r>
            <a:r>
              <a:rPr lang="en-Z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Witwatersrand</a:t>
            </a:r>
            <a:endParaRPr lang="en-Z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 done by “imported British OT’s”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Now 8 university training centres, all 4 year honours level degrees, M’s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&amp; </a:t>
            </a:r>
            <a:r>
              <a:rPr lang="en-Z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PhD's</a:t>
            </a:r>
            <a:endParaRPr lang="en-Z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1965 &lt; 200 OT’s in RSA; 2009 &gt; 3500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 time of “emergence” of model very few OT departments, OT not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yet established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 in its infancy (single handed depts.), few clinical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 </a:t>
            </a:r>
            <a:r>
              <a:rPr lang="en-Z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opportunities</a:t>
            </a:r>
            <a:endParaRPr lang="en-Z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Strong medical model, paternalistic approach to training (institutional)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Strong </a:t>
            </a:r>
            <a:r>
              <a:rPr 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crafts focus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n-US" sz="2400" dirty="0">
                <a:solidFill>
                  <a:srgbClr val="AA085D"/>
                </a:solidFill>
              </a:rPr>
              <a:t>weaving, leatherwork, sewing etc…OT’s </a:t>
            </a:r>
            <a:r>
              <a:rPr lang="en-US" sz="2400" dirty="0" smtClean="0">
                <a:solidFill>
                  <a:srgbClr val="AA085D"/>
                </a:solidFill>
              </a:rPr>
              <a:t>highly skilled</a:t>
            </a:r>
            <a:endParaRPr lang="en-ZA" sz="2400" dirty="0">
              <a:solidFill>
                <a:srgbClr val="AA085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DvdReyden Pta 9/10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3792</Words>
  <Application>Microsoft Office PowerPoint</Application>
  <PresentationFormat>On-screen Show (4:3)</PresentationFormat>
  <Paragraphs>466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Vona du Toit MODEL OF CREATIVE ABILITY</vt:lpstr>
      <vt:lpstr>Slide 2</vt:lpstr>
      <vt:lpstr>“Our Model”</vt:lpstr>
      <vt:lpstr>Slide 4</vt:lpstr>
      <vt:lpstr>Where did it all start? What was happening at the time in healthcare, the profession and practice?</vt:lpstr>
      <vt:lpstr>Slide 6</vt:lpstr>
      <vt:lpstr>Firstly, The Healthcare context – then…</vt:lpstr>
      <vt:lpstr>Secondly, the profession and practice of occupational Therapy</vt:lpstr>
      <vt:lpstr>Training in RSA – Then and now…</vt:lpstr>
      <vt:lpstr>Regulation and control, who pulled the strings?</vt:lpstr>
      <vt:lpstr>What was Vona’s point of departure? What were her foundational ideas, values and beliefs?</vt:lpstr>
      <vt:lpstr>Slide 12</vt:lpstr>
      <vt:lpstr>Slide 13</vt:lpstr>
      <vt:lpstr>Slide 14</vt:lpstr>
      <vt:lpstr>The Model - the past 40 years: </vt:lpstr>
      <vt:lpstr>Slide 16</vt:lpstr>
      <vt:lpstr>Grouping of stages into 3 groups (de Witt)</vt:lpstr>
      <vt:lpstr>The past 40 years! Some theoretical ‘premises’ (conceptual issues as formulated by Vona du Toit, but modified through practice</vt:lpstr>
      <vt:lpstr>Slide 19</vt:lpstr>
      <vt:lpstr>Slide 20</vt:lpstr>
      <vt:lpstr>The past 40 years!  Practical developments in the  APPLICATION OF THE MODEL:</vt:lpstr>
      <vt:lpstr>Slide 22</vt:lpstr>
      <vt:lpstr>Slide 23</vt:lpstr>
      <vt:lpstr>Slide 24</vt:lpstr>
      <vt:lpstr>Slide 25</vt:lpstr>
      <vt:lpstr>Slide 26</vt:lpstr>
      <vt:lpstr>Slide 27</vt:lpstr>
      <vt:lpstr>Where are we now? Diagrammatic Representation – Status/State of Model</vt:lpstr>
      <vt:lpstr>Firstly What Have We Got?</vt:lpstr>
      <vt:lpstr>Slide 30</vt:lpstr>
      <vt:lpstr>Secondly – what does a more analytical approach show us? A Quick ‘SWOT ANALYSIS’ (a)</vt:lpstr>
      <vt:lpstr>A Quick ‘SWOT ANALYSIS’ (b)</vt:lpstr>
      <vt:lpstr>Why?</vt:lpstr>
      <vt:lpstr>Slide 34</vt:lpstr>
      <vt:lpstr>Objective of Presentation The way forward – What now?</vt:lpstr>
      <vt:lpstr>Tasks of the Interest Group... Getting the                                 in a Row!</vt:lpstr>
      <vt:lpstr>The Name of the Model</vt:lpstr>
      <vt:lpstr>Consensus reached at Colloquium (Jobs?)</vt:lpstr>
      <vt:lpstr>Assessment</vt:lpstr>
      <vt:lpstr>Implementation</vt:lpstr>
      <vt:lpstr>General</vt:lpstr>
      <vt:lpstr>Research &amp; Publication</vt:lpstr>
      <vt:lpstr> THANK YOU!  Open for Discussion…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South African Model of CREATIVE ABILITY</dc:title>
  <dc:creator>Leanne</dc:creator>
  <cp:lastModifiedBy>Leanne</cp:lastModifiedBy>
  <cp:revision>51</cp:revision>
  <dcterms:created xsi:type="dcterms:W3CDTF">2010-09-07T13:34:06Z</dcterms:created>
  <dcterms:modified xsi:type="dcterms:W3CDTF">2010-09-08T10:40:01Z</dcterms:modified>
</cp:coreProperties>
</file>