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9"/>
  </p:notesMasterIdLst>
  <p:sldIdLst>
    <p:sldId id="256" r:id="rId2"/>
    <p:sldId id="276" r:id="rId3"/>
    <p:sldId id="277" r:id="rId4"/>
    <p:sldId id="264" r:id="rId5"/>
    <p:sldId id="265" r:id="rId6"/>
    <p:sldId id="266" r:id="rId7"/>
    <p:sldId id="263" r:id="rId8"/>
    <p:sldId id="258" r:id="rId9"/>
    <p:sldId id="267" r:id="rId10"/>
    <p:sldId id="275" r:id="rId11"/>
    <p:sldId id="268" r:id="rId12"/>
    <p:sldId id="257" r:id="rId13"/>
    <p:sldId id="270" r:id="rId14"/>
    <p:sldId id="278" r:id="rId15"/>
    <p:sldId id="279" r:id="rId16"/>
    <p:sldId id="280" r:id="rId17"/>
    <p:sldId id="271" r:id="rId18"/>
    <p:sldId id="262" r:id="rId19"/>
    <p:sldId id="259" r:id="rId20"/>
    <p:sldId id="261" r:id="rId21"/>
    <p:sldId id="260" r:id="rId22"/>
    <p:sldId id="272" r:id="rId23"/>
    <p:sldId id="273" r:id="rId24"/>
    <p:sldId id="274" r:id="rId25"/>
    <p:sldId id="281" r:id="rId26"/>
    <p:sldId id="282" r:id="rId27"/>
    <p:sldId id="283"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9E8144-68F9-4F0D-8FFA-E3033E7A2962}" type="datetimeFigureOut">
              <a:rPr lang="en-GB" smtClean="0"/>
              <a:pPr/>
              <a:t>25/01/2020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4449E5-6072-450D-A0AF-666831F79D52}" type="slidenum">
              <a:rPr lang="en-GB" smtClean="0"/>
              <a:pPr/>
              <a:t>‹#›</a:t>
            </a:fld>
            <a:endParaRPr lang="en-GB"/>
          </a:p>
        </p:txBody>
      </p:sp>
    </p:spTree>
    <p:extLst>
      <p:ext uri="{BB962C8B-B14F-4D97-AF65-F5344CB8AC3E}">
        <p14:creationId xmlns:p14="http://schemas.microsoft.com/office/powerpoint/2010/main" val="634251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 According to </a:t>
            </a:r>
            <a:r>
              <a:rPr lang="en-GB" sz="1200" kern="1200" dirty="0" err="1">
                <a:solidFill>
                  <a:schemeClr val="tx1"/>
                </a:solidFill>
                <a:effectLst/>
                <a:latin typeface="+mn-lt"/>
                <a:ea typeface="+mn-ea"/>
                <a:cs typeface="+mn-cs"/>
              </a:rPr>
              <a:t>Vona</a:t>
            </a:r>
            <a:r>
              <a:rPr lang="en-GB" sz="1200" kern="1200" dirty="0">
                <a:solidFill>
                  <a:schemeClr val="tx1"/>
                </a:solidFill>
                <a:effectLst/>
                <a:latin typeface="+mn-lt"/>
                <a:ea typeface="+mn-ea"/>
                <a:cs typeface="+mn-cs"/>
              </a:rPr>
              <a:t> du </a:t>
            </a:r>
            <a:r>
              <a:rPr lang="en-GB" sz="1200" kern="1200" dirty="0" err="1">
                <a:solidFill>
                  <a:schemeClr val="tx1"/>
                </a:solidFill>
                <a:effectLst/>
                <a:latin typeface="+mn-lt"/>
                <a:ea typeface="+mn-ea"/>
                <a:cs typeface="+mn-cs"/>
              </a:rPr>
              <a:t>Toit</a:t>
            </a:r>
            <a:r>
              <a:rPr lang="en-GB" sz="1200" kern="1200" dirty="0">
                <a:solidFill>
                  <a:schemeClr val="tx1"/>
                </a:solidFill>
                <a:effectLst/>
                <a:latin typeface="+mn-lt"/>
                <a:ea typeface="+mn-ea"/>
                <a:cs typeface="+mn-cs"/>
              </a:rPr>
              <a:t>, creative ability is manifested in all spheres of life. One’s action ‘is the resultant expression of motivation in whichever environment’. The author’s interest in the application of the occupational therapy model in  work situation resulted in proposing a pilot study aimed at exploring whether individuals’ performance at work can be measured using the </a:t>
            </a:r>
            <a:r>
              <a:rPr lang="en-GB" sz="1200" kern="1200" dirty="0" err="1">
                <a:solidFill>
                  <a:schemeClr val="tx1"/>
                </a:solidFill>
                <a:effectLst/>
                <a:latin typeface="+mn-lt"/>
                <a:ea typeface="+mn-ea"/>
                <a:cs typeface="+mn-cs"/>
              </a:rPr>
              <a:t>VdT</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MoCA</a:t>
            </a:r>
            <a:r>
              <a:rPr lang="en-GB" sz="1200" kern="1200" dirty="0">
                <a:solidFill>
                  <a:schemeClr val="tx1"/>
                </a:solidFill>
                <a:effectLst/>
                <a:latin typeface="+mn-lt"/>
                <a:ea typeface="+mn-ea"/>
                <a:cs typeface="+mn-cs"/>
              </a:rPr>
              <a:t> and what benefits this brings to both employee and manager. </a:t>
            </a:r>
            <a:endParaRPr lang="en-GB" dirty="0"/>
          </a:p>
        </p:txBody>
      </p:sp>
      <p:sp>
        <p:nvSpPr>
          <p:cNvPr id="4" name="Slide Number Placeholder 3"/>
          <p:cNvSpPr>
            <a:spLocks noGrp="1"/>
          </p:cNvSpPr>
          <p:nvPr>
            <p:ph type="sldNum" sz="quarter" idx="10"/>
          </p:nvPr>
        </p:nvSpPr>
        <p:spPr/>
        <p:txBody>
          <a:bodyPr/>
          <a:lstStyle/>
          <a:p>
            <a:fld id="{504449E5-6072-450D-A0AF-666831F79D52}" type="slidenum">
              <a:rPr lang="en-GB" smtClean="0"/>
              <a:pPr/>
              <a:t>4</a:t>
            </a:fld>
            <a:endParaRPr lang="en-GB"/>
          </a:p>
        </p:txBody>
      </p:sp>
    </p:spTree>
    <p:extLst>
      <p:ext uri="{BB962C8B-B14F-4D97-AF65-F5344CB8AC3E}">
        <p14:creationId xmlns:p14="http://schemas.microsoft.com/office/powerpoint/2010/main" val="3289731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 purpose of this project is to validate occupational therapy method of assessing and measuring performance (</a:t>
            </a:r>
            <a:r>
              <a:rPr lang="en-GB" sz="1200" kern="1200" dirty="0" err="1">
                <a:solidFill>
                  <a:schemeClr val="tx1"/>
                </a:solidFill>
                <a:effectLst/>
                <a:latin typeface="+mn-lt"/>
                <a:ea typeface="+mn-ea"/>
                <a:cs typeface="+mn-cs"/>
              </a:rPr>
              <a:t>VdT</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MoCA</a:t>
            </a:r>
            <a:r>
              <a:rPr lang="en-GB" sz="1200" kern="1200" dirty="0">
                <a:solidFill>
                  <a:schemeClr val="tx1"/>
                </a:solidFill>
                <a:effectLst/>
                <a:latin typeface="+mn-lt"/>
                <a:ea typeface="+mn-ea"/>
                <a:cs typeface="+mn-cs"/>
              </a:rPr>
              <a:t>). Currently this method is used to inform occupational therapist’s clinical reasoning in health care settings to assess an individual and formulate treatment plan. The author argues that this method can be used to assess and measure people performance in general and could be used in work settings. Functional levels of the model are aligned with levels of performance from NHS KSF Outline for Band 5 OT. Higher functional levels of the model are compared with the KSF Outline for Band 5 OT, trying to enquire what level of functioning (according to </a:t>
            </a:r>
            <a:r>
              <a:rPr lang="en-GB" sz="1200" kern="1200" dirty="0" err="1">
                <a:solidFill>
                  <a:schemeClr val="tx1"/>
                </a:solidFill>
                <a:effectLst/>
                <a:latin typeface="+mn-lt"/>
                <a:ea typeface="+mn-ea"/>
                <a:cs typeface="+mn-cs"/>
              </a:rPr>
              <a:t>VdT</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MoCA</a:t>
            </a:r>
            <a:r>
              <a:rPr lang="en-GB" sz="1200" kern="1200" dirty="0">
                <a:solidFill>
                  <a:schemeClr val="tx1"/>
                </a:solidFill>
                <a:effectLst/>
                <a:latin typeface="+mn-lt"/>
                <a:ea typeface="+mn-ea"/>
                <a:cs typeface="+mn-cs"/>
              </a:rPr>
              <a:t>) the newly qualified OT needs to perform to complete </a:t>
            </a:r>
            <a:r>
              <a:rPr lang="en-GB" sz="1200" kern="1200" dirty="0" err="1">
                <a:solidFill>
                  <a:schemeClr val="tx1"/>
                </a:solidFill>
                <a:effectLst/>
                <a:latin typeface="+mn-lt"/>
                <a:ea typeface="+mn-ea"/>
                <a:cs typeface="+mn-cs"/>
              </a:rPr>
              <a:t>preceptorship</a:t>
            </a:r>
            <a:r>
              <a:rPr lang="en-GB" sz="1200" kern="1200" dirty="0">
                <a:solidFill>
                  <a:schemeClr val="tx1"/>
                </a:solidFill>
                <a:effectLst/>
                <a:latin typeface="+mn-lt"/>
                <a:ea typeface="+mn-ea"/>
                <a:cs typeface="+mn-cs"/>
              </a:rPr>
              <a:t> and demonstrate personal and professional attributes to be an independent practitioner. </a:t>
            </a:r>
            <a:endParaRPr lang="en-GB" dirty="0"/>
          </a:p>
        </p:txBody>
      </p:sp>
      <p:sp>
        <p:nvSpPr>
          <p:cNvPr id="4" name="Slide Number Placeholder 3"/>
          <p:cNvSpPr>
            <a:spLocks noGrp="1"/>
          </p:cNvSpPr>
          <p:nvPr>
            <p:ph type="sldNum" sz="quarter" idx="10"/>
          </p:nvPr>
        </p:nvSpPr>
        <p:spPr/>
        <p:txBody>
          <a:bodyPr/>
          <a:lstStyle/>
          <a:p>
            <a:fld id="{504449E5-6072-450D-A0AF-666831F79D52}" type="slidenum">
              <a:rPr lang="en-GB" smtClean="0"/>
              <a:pPr/>
              <a:t>5</a:t>
            </a:fld>
            <a:endParaRPr lang="en-GB"/>
          </a:p>
        </p:txBody>
      </p:sp>
    </p:spTree>
    <p:extLst>
      <p:ext uri="{BB962C8B-B14F-4D97-AF65-F5344CB8AC3E}">
        <p14:creationId xmlns:p14="http://schemas.microsoft.com/office/powerpoint/2010/main" val="3135206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Search – measuring professional standards and occupational therapy</a:t>
            </a:r>
          </a:p>
          <a:p>
            <a:r>
              <a:rPr lang="en-GB" sz="1200" kern="1200" dirty="0">
                <a:solidFill>
                  <a:schemeClr val="tx1"/>
                </a:solidFill>
                <a:effectLst/>
                <a:latin typeface="+mn-lt"/>
                <a:ea typeface="+mn-ea"/>
                <a:cs typeface="+mn-cs"/>
              </a:rPr>
              <a:t>A lot of articles about professional standards are from 1998-1999 All American perspective</a:t>
            </a:r>
          </a:p>
          <a:p>
            <a:r>
              <a:rPr lang="en-GB" sz="1200" b="0" i="0" u="none" strike="noStrike" kern="1200" baseline="0" dirty="0">
                <a:solidFill>
                  <a:schemeClr val="tx1"/>
                </a:solidFill>
                <a:latin typeface="+mn-lt"/>
                <a:ea typeface="+mn-ea"/>
                <a:cs typeface="+mn-cs"/>
              </a:rPr>
              <a:t>In 2005, a </a:t>
            </a:r>
            <a:r>
              <a:rPr lang="en-GB" sz="1200" b="0" i="0" u="none" strike="noStrike" kern="1200" baseline="0" dirty="0" err="1">
                <a:solidFill>
                  <a:schemeClr val="tx1"/>
                </a:solidFill>
                <a:latin typeface="+mn-lt"/>
                <a:ea typeface="+mn-ea"/>
                <a:cs typeface="+mn-cs"/>
              </a:rPr>
              <a:t>preceptorship</a:t>
            </a:r>
            <a:r>
              <a:rPr lang="en-GB" sz="1200" b="0" i="0" u="none" strike="noStrike" kern="1200" baseline="0" dirty="0">
                <a:solidFill>
                  <a:schemeClr val="tx1"/>
                </a:solidFill>
                <a:latin typeface="+mn-lt"/>
                <a:ea typeface="+mn-ea"/>
                <a:cs typeface="+mn-cs"/>
              </a:rPr>
              <a:t> programme designed to ease these transitional challenges was piloted to provide structured approach supporting transition from student to independent practitioner. The findings suggest that the demands placed on new practitioners are increasing, with early expectations of autonomy within an </a:t>
            </a:r>
            <a:r>
              <a:rPr lang="en-GB" sz="1200" b="0" i="0" u="none" strike="noStrike" kern="1200" baseline="0" dirty="0" err="1">
                <a:solidFill>
                  <a:schemeClr val="tx1"/>
                </a:solidFill>
                <a:latin typeface="+mn-lt"/>
                <a:ea typeface="+mn-ea"/>
                <a:cs typeface="+mn-cs"/>
              </a:rPr>
              <a:t>interprofessional</a:t>
            </a:r>
            <a:r>
              <a:rPr lang="en-GB" sz="1200" b="0" i="0" u="none" strike="noStrike" kern="1200" baseline="0" dirty="0">
                <a:solidFill>
                  <a:schemeClr val="tx1"/>
                </a:solidFill>
                <a:latin typeface="+mn-lt"/>
                <a:ea typeface="+mn-ea"/>
                <a:cs typeface="+mn-cs"/>
              </a:rPr>
              <a:t> context. Strategies that assist transition include co-working, role modelling and informal support. The </a:t>
            </a:r>
            <a:r>
              <a:rPr lang="en-GB" sz="1200" b="0" i="0" u="none" strike="noStrike" kern="1200" baseline="0" dirty="0" err="1">
                <a:solidFill>
                  <a:schemeClr val="tx1"/>
                </a:solidFill>
                <a:latin typeface="+mn-lt"/>
                <a:ea typeface="+mn-ea"/>
                <a:cs typeface="+mn-cs"/>
              </a:rPr>
              <a:t>preceptorship</a:t>
            </a:r>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programme facilitates the provision of these.</a:t>
            </a:r>
          </a:p>
          <a:p>
            <a:r>
              <a:rPr lang="en-GB" sz="1200" b="0" i="0" u="none" strike="noStrike" kern="1200" baseline="0" dirty="0">
                <a:solidFill>
                  <a:schemeClr val="tx1"/>
                </a:solidFill>
                <a:effectLst/>
                <a:latin typeface="+mn-lt"/>
                <a:ea typeface="+mn-ea"/>
                <a:cs typeface="+mn-cs"/>
              </a:rPr>
              <a:t>Mary Morley research - </a:t>
            </a:r>
            <a:r>
              <a:rPr lang="en-GB" sz="1200" b="0" i="0" u="none" strike="noStrike" kern="1200" baseline="0" dirty="0">
                <a:solidFill>
                  <a:schemeClr val="tx1"/>
                </a:solidFill>
                <a:latin typeface="+mn-lt"/>
                <a:ea typeface="+mn-ea"/>
                <a:cs typeface="+mn-cs"/>
              </a:rPr>
              <a:t>The findings suggest that</a:t>
            </a:r>
          </a:p>
          <a:p>
            <a:r>
              <a:rPr lang="en-GB" sz="1200" b="0" i="0" u="none" strike="noStrike" kern="1200" baseline="0" dirty="0">
                <a:solidFill>
                  <a:schemeClr val="tx1"/>
                </a:solidFill>
                <a:latin typeface="+mn-lt"/>
                <a:ea typeface="+mn-ea"/>
                <a:cs typeface="+mn-cs"/>
              </a:rPr>
              <a:t>the demands placed on new practitioners are increasing, with early expectations</a:t>
            </a:r>
          </a:p>
          <a:p>
            <a:r>
              <a:rPr lang="en-GB" sz="1200" b="0" i="0" u="none" strike="noStrike" kern="1200" baseline="0" dirty="0">
                <a:solidFill>
                  <a:schemeClr val="tx1"/>
                </a:solidFill>
                <a:latin typeface="+mn-lt"/>
                <a:ea typeface="+mn-ea"/>
                <a:cs typeface="+mn-cs"/>
              </a:rPr>
              <a:t>of autonomy within an </a:t>
            </a:r>
            <a:r>
              <a:rPr lang="en-GB" sz="1200" b="0" i="0" u="none" strike="noStrike" kern="1200" baseline="0" dirty="0" err="1">
                <a:solidFill>
                  <a:schemeClr val="tx1"/>
                </a:solidFill>
                <a:latin typeface="+mn-lt"/>
                <a:ea typeface="+mn-ea"/>
                <a:cs typeface="+mn-cs"/>
              </a:rPr>
              <a:t>interprofessional</a:t>
            </a:r>
            <a:r>
              <a:rPr lang="en-GB" sz="1200" b="0" i="0" u="none" strike="noStrike" kern="1200" baseline="0" dirty="0">
                <a:solidFill>
                  <a:schemeClr val="tx1"/>
                </a:solidFill>
                <a:latin typeface="+mn-lt"/>
                <a:ea typeface="+mn-ea"/>
                <a:cs typeface="+mn-cs"/>
              </a:rPr>
              <a:t> context. Strategies that assist transition include co-working, role modelling and informal support. The </a:t>
            </a:r>
            <a:r>
              <a:rPr lang="en-GB" sz="1200" b="0" i="0" u="none" strike="noStrike" kern="1200" baseline="0" dirty="0" err="1">
                <a:solidFill>
                  <a:schemeClr val="tx1"/>
                </a:solidFill>
                <a:latin typeface="+mn-lt"/>
                <a:ea typeface="+mn-ea"/>
                <a:cs typeface="+mn-cs"/>
              </a:rPr>
              <a:t>preceptorship</a:t>
            </a:r>
            <a:r>
              <a:rPr lang="en-GB" sz="1200" b="0" i="0" u="none" strike="noStrike" kern="1200" baseline="0" dirty="0">
                <a:solidFill>
                  <a:schemeClr val="tx1"/>
                </a:solidFill>
                <a:latin typeface="+mn-lt"/>
                <a:ea typeface="+mn-ea"/>
                <a:cs typeface="+mn-cs"/>
              </a:rPr>
              <a:t> programme facilitates the provision of these.</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04449E5-6072-450D-A0AF-666831F79D52}" type="slidenum">
              <a:rPr lang="en-GB" smtClean="0"/>
              <a:pPr/>
              <a:t>7</a:t>
            </a:fld>
            <a:endParaRPr lang="en-GB"/>
          </a:p>
        </p:txBody>
      </p:sp>
    </p:spTree>
    <p:extLst>
      <p:ext uri="{BB962C8B-B14F-4D97-AF65-F5344CB8AC3E}">
        <p14:creationId xmlns:p14="http://schemas.microsoft.com/office/powerpoint/2010/main" val="40378447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I started to look into description of levels of functioning and levels of performance and have noticed, that domains of KSF may match domains of functional level and produced sample to compare Imitative participation level.</a:t>
            </a:r>
          </a:p>
          <a:p>
            <a:r>
              <a:rPr lang="en-GB" sz="1200" kern="1200" dirty="0">
                <a:solidFill>
                  <a:schemeClr val="tx1"/>
                </a:solidFill>
                <a:effectLst/>
                <a:latin typeface="+mn-lt"/>
                <a:ea typeface="+mn-ea"/>
                <a:cs typeface="+mn-cs"/>
              </a:rPr>
              <a:t>However, it was apparent that every domain of KSF matches in parts to domains of functional levels and their descriptors may fit in different domains, and also sometimes in different levels.</a:t>
            </a:r>
          </a:p>
          <a:p>
            <a:r>
              <a:rPr lang="en-GB" sz="1200" kern="1200" dirty="0">
                <a:solidFill>
                  <a:schemeClr val="tx1"/>
                </a:solidFill>
                <a:effectLst/>
                <a:latin typeface="+mn-lt"/>
                <a:ea typeface="+mn-ea"/>
                <a:cs typeface="+mn-cs"/>
              </a:rPr>
              <a:t>KSF outline has 8 domains</a:t>
            </a:r>
          </a:p>
          <a:p>
            <a:r>
              <a:rPr lang="en-GB" sz="1200" kern="1200" dirty="0">
                <a:solidFill>
                  <a:schemeClr val="tx1"/>
                </a:solidFill>
                <a:effectLst/>
                <a:latin typeface="+mn-lt"/>
                <a:ea typeface="+mn-ea"/>
                <a:cs typeface="+mn-cs"/>
              </a:rPr>
              <a:t>Communication</a:t>
            </a:r>
          </a:p>
          <a:p>
            <a:r>
              <a:rPr lang="en-GB" sz="1200" kern="1200" dirty="0">
                <a:solidFill>
                  <a:schemeClr val="tx1"/>
                </a:solidFill>
                <a:effectLst/>
                <a:latin typeface="+mn-lt"/>
                <a:ea typeface="+mn-ea"/>
                <a:cs typeface="+mn-cs"/>
              </a:rPr>
              <a:t>Personal and people development</a:t>
            </a:r>
          </a:p>
          <a:p>
            <a:r>
              <a:rPr lang="en-GB" sz="1200" kern="1200" dirty="0">
                <a:solidFill>
                  <a:schemeClr val="tx1"/>
                </a:solidFill>
                <a:effectLst/>
                <a:latin typeface="+mn-lt"/>
                <a:ea typeface="+mn-ea"/>
                <a:cs typeface="+mn-cs"/>
              </a:rPr>
              <a:t>Health safety and security</a:t>
            </a:r>
          </a:p>
          <a:p>
            <a:r>
              <a:rPr lang="en-GB" sz="1200" kern="1200" dirty="0">
                <a:solidFill>
                  <a:schemeClr val="tx1"/>
                </a:solidFill>
                <a:effectLst/>
                <a:latin typeface="+mn-lt"/>
                <a:ea typeface="+mn-ea"/>
                <a:cs typeface="+mn-cs"/>
              </a:rPr>
              <a:t>Service improvement</a:t>
            </a:r>
          </a:p>
          <a:p>
            <a:r>
              <a:rPr lang="en-GB" sz="1200" kern="1200" dirty="0">
                <a:solidFill>
                  <a:schemeClr val="tx1"/>
                </a:solidFill>
                <a:effectLst/>
                <a:latin typeface="+mn-lt"/>
                <a:ea typeface="+mn-ea"/>
                <a:cs typeface="+mn-cs"/>
              </a:rPr>
              <a:t>Quality</a:t>
            </a:r>
          </a:p>
          <a:p>
            <a:r>
              <a:rPr lang="en-GB" sz="1200" kern="1200" dirty="0">
                <a:solidFill>
                  <a:schemeClr val="tx1"/>
                </a:solidFill>
                <a:effectLst/>
                <a:latin typeface="+mn-lt"/>
                <a:ea typeface="+mn-ea"/>
                <a:cs typeface="+mn-cs"/>
              </a:rPr>
              <a:t>Equality and diversity</a:t>
            </a:r>
          </a:p>
          <a:p>
            <a:r>
              <a:rPr lang="en-GB" sz="1200" kern="1200" dirty="0">
                <a:solidFill>
                  <a:schemeClr val="tx1"/>
                </a:solidFill>
                <a:effectLst/>
                <a:latin typeface="+mn-lt"/>
                <a:ea typeface="+mn-ea"/>
                <a:cs typeface="+mn-cs"/>
              </a:rPr>
              <a:t>Assessment and care planning to meet people’s health and wellbeing needs</a:t>
            </a:r>
          </a:p>
          <a:p>
            <a:r>
              <a:rPr lang="en-GB" sz="1200" kern="1200" dirty="0">
                <a:solidFill>
                  <a:schemeClr val="tx1"/>
                </a:solidFill>
                <a:effectLst/>
                <a:latin typeface="+mn-lt"/>
                <a:ea typeface="+mn-ea"/>
                <a:cs typeface="+mn-cs"/>
              </a:rPr>
              <a:t>Enable people to address specific needs in relation to health and wellbeing</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They are divided into 4 levels, however the requirement for </a:t>
            </a:r>
            <a:r>
              <a:rPr lang="en-GB" sz="1200" kern="1200" dirty="0" err="1">
                <a:solidFill>
                  <a:schemeClr val="tx1"/>
                </a:solidFill>
                <a:effectLst/>
                <a:latin typeface="+mn-lt"/>
                <a:ea typeface="+mn-ea"/>
                <a:cs typeface="+mn-cs"/>
              </a:rPr>
              <a:t>preceptorship</a:t>
            </a:r>
            <a:r>
              <a:rPr lang="en-GB" sz="1200" kern="1200" dirty="0">
                <a:solidFill>
                  <a:schemeClr val="tx1"/>
                </a:solidFill>
                <a:effectLst/>
                <a:latin typeface="+mn-lt"/>
                <a:ea typeface="+mn-ea"/>
                <a:cs typeface="+mn-cs"/>
              </a:rPr>
              <a:t> completion vary</a:t>
            </a:r>
          </a:p>
          <a:p>
            <a:r>
              <a:rPr lang="en-GB" sz="1200" kern="1200" dirty="0">
                <a:solidFill>
                  <a:schemeClr val="tx1"/>
                </a:solidFill>
                <a:effectLst/>
                <a:latin typeface="+mn-lt"/>
                <a:ea typeface="+mn-ea"/>
                <a:cs typeface="+mn-cs"/>
              </a:rPr>
              <a:t>3 domains – communication, assessment and enablement require to achieve level 3, other level 2.</a:t>
            </a:r>
          </a:p>
          <a:p>
            <a:r>
              <a:rPr lang="en-GB" sz="1200" kern="1200" dirty="0">
                <a:solidFill>
                  <a:schemeClr val="tx1"/>
                </a:solidFill>
                <a:effectLst/>
                <a:latin typeface="+mn-lt"/>
                <a:ea typeface="+mn-ea"/>
                <a:cs typeface="+mn-cs"/>
              </a:rPr>
              <a:t>This determine which level of functioning they match – generally active participation level matches level required for </a:t>
            </a:r>
            <a:r>
              <a:rPr lang="en-GB" sz="1200" kern="1200" dirty="0" err="1">
                <a:solidFill>
                  <a:schemeClr val="tx1"/>
                </a:solidFill>
                <a:effectLst/>
                <a:latin typeface="+mn-lt"/>
                <a:ea typeface="+mn-ea"/>
                <a:cs typeface="+mn-cs"/>
              </a:rPr>
              <a:t>preceptorship</a:t>
            </a:r>
            <a:r>
              <a:rPr lang="en-GB" sz="1200" kern="1200" dirty="0">
                <a:solidFill>
                  <a:schemeClr val="tx1"/>
                </a:solidFill>
                <a:effectLst/>
                <a:latin typeface="+mn-lt"/>
                <a:ea typeface="+mn-ea"/>
                <a:cs typeface="+mn-cs"/>
              </a:rPr>
              <a:t> (so different – 2 or 3)</a:t>
            </a:r>
          </a:p>
          <a:p>
            <a:endParaRPr lang="en-GB" dirty="0"/>
          </a:p>
        </p:txBody>
      </p:sp>
      <p:sp>
        <p:nvSpPr>
          <p:cNvPr id="4" name="Slide Number Placeholder 3"/>
          <p:cNvSpPr>
            <a:spLocks noGrp="1"/>
          </p:cNvSpPr>
          <p:nvPr>
            <p:ph type="sldNum" sz="quarter" idx="10"/>
          </p:nvPr>
        </p:nvSpPr>
        <p:spPr/>
        <p:txBody>
          <a:bodyPr/>
          <a:lstStyle/>
          <a:p>
            <a:fld id="{504449E5-6072-450D-A0AF-666831F79D52}" type="slidenum">
              <a:rPr lang="en-GB" smtClean="0"/>
              <a:pPr/>
              <a:t>12</a:t>
            </a:fld>
            <a:endParaRPr lang="en-GB"/>
          </a:p>
        </p:txBody>
      </p:sp>
    </p:spTree>
    <p:extLst>
      <p:ext uri="{BB962C8B-B14F-4D97-AF65-F5344CB8AC3E}">
        <p14:creationId xmlns:p14="http://schemas.microsoft.com/office/powerpoint/2010/main" val="29595410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Passive participation - Originally I wanted to use description of warning signs of not meeting the standard for Level 1. However, warning signs do not describe skills, they describe failure in achieving level 1. They all negative statements of performance (what one had not done), therefore is not possible to use it to describe functional level. For those reasons I did not include Passive participation functional level in descriptions in version 2.</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indent="0" algn="l" defTabSz="914400" rtl="0" eaLnBrk="1" fontAlgn="auto" latinLnBrk="0" hangingPunct="1">
              <a:lnSpc>
                <a:spcPct val="100000"/>
              </a:lnSpc>
              <a:spcBef>
                <a:spcPts val="0"/>
              </a:spcBef>
              <a:spcAft>
                <a:spcPts val="0"/>
              </a:spcAft>
              <a:buClrTx/>
              <a:buSzTx/>
              <a:buFontTx/>
              <a:buNone/>
              <a:tabLst/>
              <a:defRPr/>
            </a:pPr>
            <a:r>
              <a:rPr lang="en-GB" dirty="0"/>
              <a:t>Contribution - </a:t>
            </a:r>
            <a:r>
              <a:rPr lang="en-GB" sz="1200" kern="1200" dirty="0">
                <a:solidFill>
                  <a:schemeClr val="tx1"/>
                </a:solidFill>
                <a:effectLst/>
                <a:latin typeface="+mn-lt"/>
                <a:ea typeface="+mn-ea"/>
                <a:cs typeface="+mn-cs"/>
              </a:rPr>
              <a:t>According to KSF outline, performance which exceed Competitive Participation functional level, in most domains require to achieve level 4 of KSF levels. However, L4 domains similarly to level 1 are a mix of description of functional levels. Is a mix of Competitive Participation and Contribution (in some aspects only).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10"/>
          </p:nvPr>
        </p:nvSpPr>
        <p:spPr/>
        <p:txBody>
          <a:bodyPr/>
          <a:lstStyle/>
          <a:p>
            <a:fld id="{504449E5-6072-450D-A0AF-666831F79D52}" type="slidenum">
              <a:rPr lang="en-GB" smtClean="0"/>
              <a:pPr/>
              <a:t>15</a:t>
            </a:fld>
            <a:endParaRPr lang="en-GB"/>
          </a:p>
        </p:txBody>
      </p:sp>
    </p:spTree>
    <p:extLst>
      <p:ext uri="{BB962C8B-B14F-4D97-AF65-F5344CB8AC3E}">
        <p14:creationId xmlns:p14="http://schemas.microsoft.com/office/powerpoint/2010/main" val="13494218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 purpose of this research is to add to evidence base of </a:t>
            </a:r>
            <a:r>
              <a:rPr lang="en-GB" sz="1200" kern="1200" dirty="0" err="1">
                <a:solidFill>
                  <a:schemeClr val="tx1"/>
                </a:solidFill>
                <a:effectLst/>
                <a:latin typeface="+mn-lt"/>
                <a:ea typeface="+mn-ea"/>
                <a:cs typeface="+mn-cs"/>
              </a:rPr>
              <a:t>Vona</a:t>
            </a:r>
            <a:r>
              <a:rPr lang="en-GB" sz="1200" kern="1200" dirty="0">
                <a:solidFill>
                  <a:schemeClr val="tx1"/>
                </a:solidFill>
                <a:effectLst/>
                <a:latin typeface="+mn-lt"/>
                <a:ea typeface="+mn-ea"/>
                <a:cs typeface="+mn-cs"/>
              </a:rPr>
              <a:t> du </a:t>
            </a:r>
            <a:r>
              <a:rPr lang="en-GB" sz="1200" kern="1200" dirty="0" err="1">
                <a:solidFill>
                  <a:schemeClr val="tx1"/>
                </a:solidFill>
                <a:effectLst/>
                <a:latin typeface="+mn-lt"/>
                <a:ea typeface="+mn-ea"/>
                <a:cs typeface="+mn-cs"/>
              </a:rPr>
              <a:t>Toit</a:t>
            </a:r>
            <a:r>
              <a:rPr lang="en-GB" sz="1200" kern="1200" dirty="0">
                <a:solidFill>
                  <a:schemeClr val="tx1"/>
                </a:solidFill>
                <a:effectLst/>
                <a:latin typeface="+mn-lt"/>
                <a:ea typeface="+mn-ea"/>
                <a:cs typeface="+mn-cs"/>
              </a:rPr>
              <a:t> Model of Creative Ability, one of the theoretical frameworks of occupational therapy process.                                                                                                 Occupational therapists are using this method with success in practice reporting clinical confidence of its effectiveness, but   little evidence has been published on the validity of the levels representing current potential of an  individual (Casteleijn et al., 2014).There is limited research regarding levels of creative ability, but even less has been done to explore higher levels (from Imitative Participation to Competitive Contribution – levels 5 to 9) (</a:t>
            </a:r>
            <a:r>
              <a:rPr lang="en-GB" sz="1200" kern="1200" dirty="0" err="1">
                <a:solidFill>
                  <a:schemeClr val="tx1"/>
                </a:solidFill>
                <a:effectLst/>
                <a:latin typeface="+mn-lt"/>
                <a:ea typeface="+mn-ea"/>
                <a:cs typeface="+mn-cs"/>
              </a:rPr>
              <a:t>Grobler</a:t>
            </a:r>
            <a:r>
              <a:rPr lang="en-GB" sz="1200" kern="1200" dirty="0">
                <a:solidFill>
                  <a:schemeClr val="tx1"/>
                </a:solidFill>
                <a:effectLst/>
                <a:latin typeface="+mn-lt"/>
                <a:ea typeface="+mn-ea"/>
                <a:cs typeface="+mn-cs"/>
              </a:rPr>
              <a:t>, 2010).The author’s interest in exploring higher levels of creative ability and enquiring if they can be used as a tool of performance measure in work situation rose from experience of being line manager, clinical supervisor and preceptor conducting </a:t>
            </a:r>
            <a:r>
              <a:rPr lang="en-GB" sz="1200" kern="1200" dirty="0" err="1">
                <a:solidFill>
                  <a:schemeClr val="tx1"/>
                </a:solidFill>
                <a:effectLst/>
                <a:latin typeface="+mn-lt"/>
                <a:ea typeface="+mn-ea"/>
                <a:cs typeface="+mn-cs"/>
              </a:rPr>
              <a:t>preceptorship</a:t>
            </a:r>
            <a:r>
              <a:rPr lang="en-GB" sz="1200" kern="1200" dirty="0">
                <a:solidFill>
                  <a:schemeClr val="tx1"/>
                </a:solidFill>
                <a:effectLst/>
                <a:latin typeface="+mn-lt"/>
                <a:ea typeface="+mn-ea"/>
                <a:cs typeface="+mn-cs"/>
              </a:rPr>
              <a:t> process with Band 5 occupational therapists. The author could notice that various performance descriptors, such as levels of performance in NHS KSF Outline for Band 5 OT or Individual Performance Development Review (IPDR) could be aligned with higher levels of creative ability. As </a:t>
            </a:r>
            <a:r>
              <a:rPr lang="en-GB" sz="1200" kern="1200" dirty="0" err="1">
                <a:solidFill>
                  <a:schemeClr val="tx1"/>
                </a:solidFill>
                <a:effectLst/>
                <a:latin typeface="+mn-lt"/>
                <a:ea typeface="+mn-ea"/>
                <a:cs typeface="+mn-cs"/>
              </a:rPr>
              <a:t>Moreley</a:t>
            </a:r>
            <a:r>
              <a:rPr lang="en-GB" sz="1200" kern="1200" dirty="0">
                <a:solidFill>
                  <a:schemeClr val="tx1"/>
                </a:solidFill>
                <a:effectLst/>
                <a:latin typeface="+mn-lt"/>
                <a:ea typeface="+mn-ea"/>
                <a:cs typeface="+mn-cs"/>
              </a:rPr>
              <a:t> (2009) reports in ‘An evaluation of </a:t>
            </a:r>
            <a:r>
              <a:rPr lang="en-GB" sz="1200" kern="1200" dirty="0" err="1">
                <a:solidFill>
                  <a:schemeClr val="tx1"/>
                </a:solidFill>
                <a:effectLst/>
                <a:latin typeface="+mn-lt"/>
                <a:ea typeface="+mn-ea"/>
                <a:cs typeface="+mn-cs"/>
              </a:rPr>
              <a:t>preceptorship</a:t>
            </a:r>
            <a:r>
              <a:rPr lang="en-GB" sz="1200" kern="1200" dirty="0">
                <a:solidFill>
                  <a:schemeClr val="tx1"/>
                </a:solidFill>
                <a:effectLst/>
                <a:latin typeface="+mn-lt"/>
                <a:ea typeface="+mn-ea"/>
                <a:cs typeface="+mn-cs"/>
              </a:rPr>
              <a:t> programme for newly qualified occupational therapists’ strong leadership and positive supervision contributed the most to successful development  of an individual. However, the author being a preceptor felt that there is not much guidance how to stimulate an individual‘s growth. This specifically appeared to be an issue if someone did not perform to recommend standards. </a:t>
            </a:r>
            <a:r>
              <a:rPr lang="en-GB" sz="1200" kern="1200" dirty="0" err="1">
                <a:solidFill>
                  <a:schemeClr val="tx1"/>
                </a:solidFill>
                <a:effectLst/>
                <a:latin typeface="+mn-lt"/>
                <a:ea typeface="+mn-ea"/>
                <a:cs typeface="+mn-cs"/>
              </a:rPr>
              <a:t>Grobler</a:t>
            </a:r>
            <a:r>
              <a:rPr lang="en-GB" sz="1200" kern="1200" dirty="0">
                <a:solidFill>
                  <a:schemeClr val="tx1"/>
                </a:solidFill>
                <a:effectLst/>
                <a:latin typeface="+mn-lt"/>
                <a:ea typeface="+mn-ea"/>
                <a:cs typeface="+mn-cs"/>
              </a:rPr>
              <a:t> (2010) in ‘Growth in higher levels of creative ability’ argued, that theory of the model is relevant to investigate client, as well as professional capacity. First, to develop ability as part of the high functioning client’s total capacity, second to raise our own creative ability. She also recommended further studies to explore correlation between creative ability and leadership and creative ability of occupational therapists (from newly qualified to ‘guru’).The unique features of the </a:t>
            </a:r>
            <a:r>
              <a:rPr lang="en-GB" sz="1200" kern="1200" dirty="0" err="1">
                <a:solidFill>
                  <a:schemeClr val="tx1"/>
                </a:solidFill>
                <a:effectLst/>
                <a:latin typeface="+mn-lt"/>
                <a:ea typeface="+mn-ea"/>
                <a:cs typeface="+mn-cs"/>
              </a:rPr>
              <a:t>VdT</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MoCA</a:t>
            </a:r>
            <a:r>
              <a:rPr lang="en-GB" sz="1200" kern="1200" dirty="0">
                <a:solidFill>
                  <a:schemeClr val="tx1"/>
                </a:solidFill>
                <a:effectLst/>
                <a:latin typeface="+mn-lt"/>
                <a:ea typeface="+mn-ea"/>
                <a:cs typeface="+mn-cs"/>
              </a:rPr>
              <a:t> model ‘treatment aims and presentation of treatment’, which could be understood as performance aims, and guidance how to increase individual’s performance (increase creative ability level), appears to be an invaluable tool for line managers and clinical supervisors.  Specific principles, which are used to facilitate growth in a person to progress to higher level of creative ability and subsequently to achieve the highest possible potential, will positively contribute to higher and more effective performance of occupational therapists, and overall more effective occupational therapy provision. This will also raise profile of occupational therapy, not only using method originated from occupational therapy, but being effective and transferrable from clinical to professional field.</a:t>
            </a:r>
            <a:endParaRPr lang="en-GB" dirty="0"/>
          </a:p>
        </p:txBody>
      </p:sp>
      <p:sp>
        <p:nvSpPr>
          <p:cNvPr id="4" name="Slide Number Placeholder 3"/>
          <p:cNvSpPr>
            <a:spLocks noGrp="1"/>
          </p:cNvSpPr>
          <p:nvPr>
            <p:ph type="sldNum" sz="quarter" idx="10"/>
          </p:nvPr>
        </p:nvSpPr>
        <p:spPr/>
        <p:txBody>
          <a:bodyPr/>
          <a:lstStyle/>
          <a:p>
            <a:fld id="{504449E5-6072-450D-A0AF-666831F79D52}" type="slidenum">
              <a:rPr lang="en-GB" smtClean="0"/>
              <a:pPr/>
              <a:t>22</a:t>
            </a:fld>
            <a:endParaRPr lang="en-GB"/>
          </a:p>
        </p:txBody>
      </p:sp>
    </p:spTree>
    <p:extLst>
      <p:ext uri="{BB962C8B-B14F-4D97-AF65-F5344CB8AC3E}">
        <p14:creationId xmlns:p14="http://schemas.microsoft.com/office/powerpoint/2010/main" val="565516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a:t>Click to edit Master title style</a:t>
            </a:r>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9" name="Date Placeholder 18"/>
          <p:cNvSpPr>
            <a:spLocks noGrp="1"/>
          </p:cNvSpPr>
          <p:nvPr>
            <p:ph type="dt" sz="half" idx="10"/>
          </p:nvPr>
        </p:nvSpPr>
        <p:spPr/>
        <p:txBody>
          <a:bodyPr/>
          <a:lstStyle/>
          <a:p>
            <a:fld id="{F4EAB0C3-3F38-47AA-BC37-87C2AA2318B7}" type="datetimeFigureOut">
              <a:rPr lang="en-GB" smtClean="0"/>
              <a:pPr/>
              <a:t>25/01/2020</a:t>
            </a:fld>
            <a:endParaRPr lang="en-GB"/>
          </a:p>
        </p:txBody>
      </p:sp>
      <p:sp>
        <p:nvSpPr>
          <p:cNvPr id="8" name="Footer Placeholder 7"/>
          <p:cNvSpPr>
            <a:spLocks noGrp="1"/>
          </p:cNvSpPr>
          <p:nvPr>
            <p:ph type="ftr" sz="quarter" idx="11"/>
          </p:nvPr>
        </p:nvSpPr>
        <p:spPr/>
        <p:txBody>
          <a:bodyPr/>
          <a:lstStyle/>
          <a:p>
            <a:endParaRPr lang="en-GB"/>
          </a:p>
        </p:txBody>
      </p:sp>
      <p:sp>
        <p:nvSpPr>
          <p:cNvPr id="11" name="Slide Number Placeholder 10"/>
          <p:cNvSpPr>
            <a:spLocks noGrp="1"/>
          </p:cNvSpPr>
          <p:nvPr>
            <p:ph type="sldNum" sz="quarter" idx="12"/>
          </p:nvPr>
        </p:nvSpPr>
        <p:spPr/>
        <p:txBody>
          <a:bodyPr/>
          <a:lstStyle/>
          <a:p>
            <a:fld id="{5BEB882E-F781-4597-B6BE-6479D380CC83}"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800" advClick="0">
        <p14:flythrough/>
      </p:transition>
    </mc:Choice>
    <mc:Fallback xmlns="">
      <p:transition spd="slow" advClick="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4EAB0C3-3F38-47AA-BC37-87C2AA2318B7}" type="datetimeFigureOut">
              <a:rPr lang="en-GB" smtClean="0"/>
              <a:pPr/>
              <a:t>25/01/2020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EB882E-F781-4597-B6BE-6479D380CC83}"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800" advClick="0">
        <p14:flythrough/>
      </p:transition>
    </mc:Choice>
    <mc:Fallback xmlns="">
      <p:transition spd="slow" advClick="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4EAB0C3-3F38-47AA-BC37-87C2AA2318B7}" type="datetimeFigureOut">
              <a:rPr lang="en-GB" smtClean="0"/>
              <a:pPr/>
              <a:t>25/01/2020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EB882E-F781-4597-B6BE-6479D380CC83}"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800" advClick="0">
        <p14:flythrough/>
      </p:transition>
    </mc:Choice>
    <mc:Fallback xmlns="">
      <p:transition spd="slow"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4EAB0C3-3F38-47AA-BC37-87C2AA2318B7}" type="datetimeFigureOut">
              <a:rPr lang="en-GB" smtClean="0"/>
              <a:pPr/>
              <a:t>25/01/2020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EB882E-F781-4597-B6BE-6479D380CC83}"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800" advClick="0">
        <p14:flythrough/>
      </p:transition>
    </mc:Choice>
    <mc:Fallback xmlns="">
      <p:transition spd="slow" advClick="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a:t>Click to edit Master title style</a:t>
            </a:r>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4EAB0C3-3F38-47AA-BC37-87C2AA2318B7}" type="datetimeFigureOut">
              <a:rPr lang="en-GB" smtClean="0"/>
              <a:pPr/>
              <a:t>25/01/2020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EB882E-F781-4597-B6BE-6479D380CC83}"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800" advClick="0">
        <p14:flythrough/>
      </p:transition>
    </mc:Choice>
    <mc:Fallback xmlns="">
      <p:transition spd="slow" advClick="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4EAB0C3-3F38-47AA-BC37-87C2AA2318B7}" type="datetimeFigureOut">
              <a:rPr lang="en-GB" smtClean="0"/>
              <a:pPr/>
              <a:t>25/01/2020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EB882E-F781-4597-B6BE-6479D380CC83}"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800" advClick="0">
        <p14:flythrough/>
      </p:transition>
    </mc:Choice>
    <mc:Fallback xmlns="">
      <p:transition spd="slow" advClick="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a:t>Click to edit Master title style</a:t>
            </a:r>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4EAB0C3-3F38-47AA-BC37-87C2AA2318B7}" type="datetimeFigureOut">
              <a:rPr lang="en-GB" smtClean="0"/>
              <a:pPr/>
              <a:t>25/01/2020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BEB882E-F781-4597-B6BE-6479D380CC83}"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800" advClick="0">
        <p14:flythrough/>
      </p:transition>
    </mc:Choice>
    <mc:Fallback xmlns="">
      <p:transition spd="slow" advClick="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4EAB0C3-3F38-47AA-BC37-87C2AA2318B7}" type="datetimeFigureOut">
              <a:rPr lang="en-GB" smtClean="0"/>
              <a:pPr/>
              <a:t>25/01/2020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BEB882E-F781-4597-B6BE-6479D380CC83}"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800" advClick="0">
        <p14:flythrough/>
      </p:transition>
    </mc:Choice>
    <mc:Fallback xmlns="">
      <p:transition spd="slow" advClick="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F4EAB0C3-3F38-47AA-BC37-87C2AA2318B7}" type="datetimeFigureOut">
              <a:rPr lang="en-GB" smtClean="0"/>
              <a:pPr/>
              <a:t>25/01/2020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BEB882E-F781-4597-B6BE-6479D380CC83}"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800" advClick="0">
        <p14:flythrough/>
      </p:transition>
    </mc:Choice>
    <mc:Fallback xmlns="">
      <p:transition spd="slow" advClick="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a:t>Click to edit Master title style</a:t>
            </a:r>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4EAB0C3-3F38-47AA-BC37-87C2AA2318B7}" type="datetimeFigureOut">
              <a:rPr lang="en-GB" smtClean="0"/>
              <a:pPr/>
              <a:t>25/01/2020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EB882E-F781-4597-B6BE-6479D380CC83}"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800" advClick="0">
        <p14:flythrough/>
      </p:transition>
    </mc:Choice>
    <mc:Fallback xmlns="">
      <p:transition spd="slow" advClick="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a:t>Click to edit Master title style</a:t>
            </a:r>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4EAB0C3-3F38-47AA-BC37-87C2AA2318B7}" type="datetimeFigureOut">
              <a:rPr lang="en-GB" smtClean="0"/>
              <a:pPr/>
              <a:t>25/01/2020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EB882E-F781-4597-B6BE-6479D380CC83}" type="slidenum">
              <a:rPr lang="en-GB" smtClean="0"/>
              <a:pPr/>
              <a:t>‹#›</a:t>
            </a:fld>
            <a:endParaRPr lang="en-GB"/>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a:t>Click icon to add picture</a:t>
            </a:r>
          </a:p>
        </p:txBody>
      </p:sp>
    </p:spTree>
  </p:cSld>
  <p:clrMapOvr>
    <a:masterClrMapping/>
  </p:clrMapOvr>
  <mc:AlternateContent xmlns:mc="http://schemas.openxmlformats.org/markup-compatibility/2006" xmlns:p14="http://schemas.microsoft.com/office/powerpoint/2010/main">
    <mc:Choice Requires="p14">
      <p:transition spd="slow" p14:dur="800" advClick="0">
        <p14:flythrough/>
      </p:transition>
    </mc:Choice>
    <mc:Fallback xmlns="">
      <p:transition spd="slow" advClick="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a:t>Click to edit Master title style</a:t>
            </a:r>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4EAB0C3-3F38-47AA-BC37-87C2AA2318B7}" type="datetimeFigureOut">
              <a:rPr lang="en-GB" smtClean="0"/>
              <a:pPr/>
              <a:t>25/01/2020</a:t>
            </a:fld>
            <a:endParaRPr lang="en-GB"/>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GB"/>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BEB882E-F781-4597-B6BE-6479D380CC8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mc:AlternateContent xmlns:mc="http://schemas.openxmlformats.org/markup-compatibility/2006" xmlns:p14="http://schemas.microsoft.com/office/powerpoint/2010/main">
    <mc:Choice Requires="p14">
      <p:transition spd="slow" p14:dur="800" advClick="0">
        <p14:flythrough/>
      </p:transition>
    </mc:Choice>
    <mc:Fallback xmlns="">
      <p:transition spd="slow" advClick="0">
        <p:fade/>
      </p:transition>
    </mc:Fallback>
  </mc:AlternateConten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err="1">
                <a:effectLst/>
              </a:rPr>
              <a:t>VdTMoCA</a:t>
            </a:r>
            <a:r>
              <a:rPr lang="en-GB" dirty="0">
                <a:effectLst/>
              </a:rPr>
              <a:t> to measure performance at work: a guide to personal development plans during </a:t>
            </a:r>
            <a:r>
              <a:rPr lang="en-GB" dirty="0" err="1">
                <a:effectLst/>
              </a:rPr>
              <a:t>preceptorship</a:t>
            </a:r>
            <a:r>
              <a:rPr lang="en-GB" dirty="0">
                <a:effectLst/>
              </a:rPr>
              <a:t>?</a:t>
            </a:r>
            <a:endParaRPr lang="en-GB" dirty="0"/>
          </a:p>
        </p:txBody>
      </p:sp>
      <p:sp>
        <p:nvSpPr>
          <p:cNvPr id="3" name="Subtitle 2"/>
          <p:cNvSpPr>
            <a:spLocks noGrp="1"/>
          </p:cNvSpPr>
          <p:nvPr>
            <p:ph type="subTitle" idx="1"/>
          </p:nvPr>
        </p:nvSpPr>
        <p:spPr/>
        <p:txBody>
          <a:bodyPr/>
          <a:lstStyle/>
          <a:p>
            <a:r>
              <a:rPr lang="en-GB" dirty="0" err="1"/>
              <a:t>Gosia</a:t>
            </a:r>
            <a:r>
              <a:rPr lang="en-GB" dirty="0"/>
              <a:t> Zywicka-Rospond</a:t>
            </a:r>
          </a:p>
        </p:txBody>
      </p:sp>
    </p:spTree>
    <p:extLst>
      <p:ext uri="{BB962C8B-B14F-4D97-AF65-F5344CB8AC3E}">
        <p14:creationId xmlns:p14="http://schemas.microsoft.com/office/powerpoint/2010/main" val="2360288061"/>
      </p:ext>
    </p:extLst>
  </p:cSld>
  <p:clrMapOvr>
    <a:masterClrMapping/>
  </p:clrMapOvr>
  <mc:AlternateContent xmlns:mc="http://schemas.openxmlformats.org/markup-compatibility/2006" xmlns:p14="http://schemas.microsoft.com/office/powerpoint/2010/main">
    <mc:Choice Requires="p14">
      <p:transition spd="slow" p14:dur="4400" advClick="0">
        <p14:honeycomb/>
      </p:transition>
    </mc:Choice>
    <mc:Fallback xmlns="">
      <p:transition spd="slow" advClick="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VdT</a:t>
            </a:r>
            <a:r>
              <a:rPr lang="en-GB" dirty="0"/>
              <a:t> </a:t>
            </a:r>
            <a:r>
              <a:rPr lang="en-GB" dirty="0" err="1"/>
              <a:t>MoCA</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22393345"/>
              </p:ext>
            </p:extLst>
          </p:nvPr>
        </p:nvGraphicFramePr>
        <p:xfrm>
          <a:off x="395536" y="692696"/>
          <a:ext cx="8504238" cy="4686399"/>
        </p:xfrm>
        <a:graphic>
          <a:graphicData uri="http://schemas.openxmlformats.org/drawingml/2006/table">
            <a:tbl>
              <a:tblPr firstRow="1" bandRow="1">
                <a:tableStyleId>{69012ECD-51FC-41F1-AA8D-1B2483CD663E}</a:tableStyleId>
              </a:tblPr>
              <a:tblGrid>
                <a:gridCol w="4252119">
                  <a:extLst>
                    <a:ext uri="{9D8B030D-6E8A-4147-A177-3AD203B41FA5}">
                      <a16:colId xmlns:a16="http://schemas.microsoft.com/office/drawing/2014/main" val="20000"/>
                    </a:ext>
                  </a:extLst>
                </a:gridCol>
                <a:gridCol w="4252119">
                  <a:extLst>
                    <a:ext uri="{9D8B030D-6E8A-4147-A177-3AD203B41FA5}">
                      <a16:colId xmlns:a16="http://schemas.microsoft.com/office/drawing/2014/main" val="20001"/>
                    </a:ext>
                  </a:extLst>
                </a:gridCol>
              </a:tblGrid>
              <a:tr h="656096">
                <a:tc>
                  <a:txBody>
                    <a:bodyPr/>
                    <a:lstStyle/>
                    <a:p>
                      <a:r>
                        <a:rPr lang="en-GB" dirty="0"/>
                        <a:t>Stages of Volitional Growth</a:t>
                      </a:r>
                    </a:p>
                    <a:p>
                      <a:r>
                        <a:rPr lang="en-GB" dirty="0"/>
                        <a:t>Being-In-Becoming</a:t>
                      </a:r>
                    </a:p>
                  </a:txBody>
                  <a:tcPr/>
                </a:tc>
                <a:tc>
                  <a:txBody>
                    <a:bodyPr/>
                    <a:lstStyle/>
                    <a:p>
                      <a:r>
                        <a:rPr lang="en-GB" dirty="0"/>
                        <a:t>Stages of Activity Participation</a:t>
                      </a:r>
                    </a:p>
                    <a:p>
                      <a:r>
                        <a:rPr lang="en-GB" dirty="0"/>
                        <a:t>Doing-In-Becoming</a:t>
                      </a:r>
                    </a:p>
                  </a:txBody>
                  <a:tcPr/>
                </a:tc>
                <a:extLst>
                  <a:ext uri="{0D108BD9-81ED-4DB2-BD59-A6C34878D82A}">
                    <a16:rowId xmlns:a16="http://schemas.microsoft.com/office/drawing/2014/main" val="10000"/>
                  </a:ext>
                </a:extLst>
              </a:tr>
              <a:tr h="4030303">
                <a:tc>
                  <a:txBody>
                    <a:bodyPr/>
                    <a:lstStyle/>
                    <a:p>
                      <a:r>
                        <a:rPr lang="en-GB" sz="1400" dirty="0"/>
                        <a:t>Positive Tone</a:t>
                      </a:r>
                    </a:p>
                    <a:p>
                      <a:endParaRPr lang="en-GB" sz="1400" dirty="0"/>
                    </a:p>
                    <a:p>
                      <a:endParaRPr lang="en-GB" sz="1400" dirty="0"/>
                    </a:p>
                    <a:p>
                      <a:r>
                        <a:rPr lang="en-GB" sz="1400" dirty="0"/>
                        <a:t>Self Differentiation</a:t>
                      </a:r>
                    </a:p>
                    <a:p>
                      <a:endParaRPr lang="en-GB" sz="1400" dirty="0"/>
                    </a:p>
                    <a:p>
                      <a:r>
                        <a:rPr lang="en-GB" sz="1400" dirty="0"/>
                        <a:t>Self Presentation</a:t>
                      </a:r>
                    </a:p>
                    <a:p>
                      <a:endParaRPr lang="en-GB" sz="1400" dirty="0"/>
                    </a:p>
                    <a:p>
                      <a:r>
                        <a:rPr lang="en-GB" sz="1400" dirty="0">
                          <a:solidFill>
                            <a:srgbClr val="C00000"/>
                          </a:solidFill>
                        </a:rPr>
                        <a:t>Participation:</a:t>
                      </a:r>
                    </a:p>
                    <a:p>
                      <a:r>
                        <a:rPr lang="en-GB" sz="1400" dirty="0">
                          <a:solidFill>
                            <a:srgbClr val="C00000"/>
                          </a:solidFill>
                        </a:rPr>
                        <a:t>   Passive</a:t>
                      </a:r>
                    </a:p>
                    <a:p>
                      <a:r>
                        <a:rPr lang="en-GB" sz="1400" dirty="0">
                          <a:solidFill>
                            <a:srgbClr val="C00000"/>
                          </a:solidFill>
                        </a:rPr>
                        <a:t>   Imitative</a:t>
                      </a:r>
                    </a:p>
                    <a:p>
                      <a:r>
                        <a:rPr lang="en-GB" sz="1400" dirty="0">
                          <a:solidFill>
                            <a:srgbClr val="C00000"/>
                          </a:solidFill>
                        </a:rPr>
                        <a:t>   Active</a:t>
                      </a:r>
                    </a:p>
                    <a:p>
                      <a:r>
                        <a:rPr lang="en-GB" sz="1400" dirty="0">
                          <a:solidFill>
                            <a:srgbClr val="C00000"/>
                          </a:solidFill>
                        </a:rPr>
                        <a:t>   Competitive</a:t>
                      </a:r>
                    </a:p>
                    <a:p>
                      <a:endParaRPr lang="en-GB" sz="1400" dirty="0">
                        <a:solidFill>
                          <a:srgbClr val="C00000"/>
                        </a:solidFill>
                      </a:endParaRPr>
                    </a:p>
                    <a:p>
                      <a:r>
                        <a:rPr lang="en-GB" sz="1400" dirty="0">
                          <a:solidFill>
                            <a:srgbClr val="C00000"/>
                          </a:solidFill>
                        </a:rPr>
                        <a:t>Contribution</a:t>
                      </a:r>
                    </a:p>
                    <a:p>
                      <a:endParaRPr lang="en-GB" sz="1400" dirty="0">
                        <a:solidFill>
                          <a:srgbClr val="C00000"/>
                        </a:solidFill>
                      </a:endParaRPr>
                    </a:p>
                    <a:p>
                      <a:r>
                        <a:rPr lang="en-GB" sz="1400" dirty="0">
                          <a:solidFill>
                            <a:srgbClr val="C00000"/>
                          </a:solidFill>
                        </a:rPr>
                        <a:t>Competitive Contribution</a:t>
                      </a:r>
                    </a:p>
                  </a:txBody>
                  <a:tcPr/>
                </a:tc>
                <a:tc>
                  <a:txBody>
                    <a:bodyPr/>
                    <a:lstStyle/>
                    <a:p>
                      <a:r>
                        <a:rPr lang="en-GB" sz="1400" dirty="0"/>
                        <a:t>Pre-destructive Action</a:t>
                      </a:r>
                    </a:p>
                    <a:p>
                      <a:r>
                        <a:rPr lang="en-GB" sz="1400" dirty="0"/>
                        <a:t>Destructive Action</a:t>
                      </a:r>
                    </a:p>
                    <a:p>
                      <a:endParaRPr lang="en-GB" sz="1400" dirty="0"/>
                    </a:p>
                    <a:p>
                      <a:r>
                        <a:rPr lang="en-GB" sz="1400" dirty="0"/>
                        <a:t>Incidental Creative Action</a:t>
                      </a:r>
                    </a:p>
                    <a:p>
                      <a:endParaRPr lang="en-GB" sz="1400" dirty="0"/>
                    </a:p>
                    <a:p>
                      <a:r>
                        <a:rPr lang="en-GB" sz="1400" dirty="0"/>
                        <a:t>Explorative Action</a:t>
                      </a:r>
                    </a:p>
                    <a:p>
                      <a:endParaRPr lang="en-GB" sz="1400" dirty="0"/>
                    </a:p>
                    <a:p>
                      <a:r>
                        <a:rPr lang="en-GB" sz="1400" dirty="0">
                          <a:solidFill>
                            <a:srgbClr val="C00000"/>
                          </a:solidFill>
                        </a:rPr>
                        <a:t>Participative Action:</a:t>
                      </a:r>
                    </a:p>
                    <a:p>
                      <a:r>
                        <a:rPr lang="en-GB" sz="1400" dirty="0">
                          <a:solidFill>
                            <a:srgbClr val="C00000"/>
                          </a:solidFill>
                        </a:rPr>
                        <a:t>   Passive</a:t>
                      </a:r>
                    </a:p>
                    <a:p>
                      <a:r>
                        <a:rPr lang="en-GB" sz="1400" dirty="0">
                          <a:solidFill>
                            <a:srgbClr val="C00000"/>
                          </a:solidFill>
                        </a:rPr>
                        <a:t>   Imitative</a:t>
                      </a:r>
                    </a:p>
                    <a:p>
                      <a:r>
                        <a:rPr lang="en-GB" sz="1400" dirty="0">
                          <a:solidFill>
                            <a:srgbClr val="C00000"/>
                          </a:solidFill>
                        </a:rPr>
                        <a:t>   </a:t>
                      </a:r>
                      <a:r>
                        <a:rPr lang="en-GB" sz="1400" dirty="0" err="1">
                          <a:solidFill>
                            <a:srgbClr val="C00000"/>
                          </a:solidFill>
                        </a:rPr>
                        <a:t>Originative</a:t>
                      </a:r>
                      <a:endParaRPr lang="en-GB" sz="1400" dirty="0">
                        <a:solidFill>
                          <a:srgbClr val="C00000"/>
                        </a:solidFill>
                      </a:endParaRPr>
                    </a:p>
                    <a:p>
                      <a:r>
                        <a:rPr lang="en-GB" sz="1400" dirty="0">
                          <a:solidFill>
                            <a:srgbClr val="C00000"/>
                          </a:solidFill>
                        </a:rPr>
                        <a:t>   Product Centred</a:t>
                      </a:r>
                    </a:p>
                    <a:p>
                      <a:endParaRPr lang="en-GB" sz="1400" dirty="0">
                        <a:solidFill>
                          <a:srgbClr val="C00000"/>
                        </a:solidFill>
                      </a:endParaRPr>
                    </a:p>
                    <a:p>
                      <a:r>
                        <a:rPr lang="en-GB" sz="1400" dirty="0" err="1">
                          <a:solidFill>
                            <a:srgbClr val="C00000"/>
                          </a:solidFill>
                        </a:rPr>
                        <a:t>Contributive</a:t>
                      </a:r>
                      <a:r>
                        <a:rPr lang="en-GB" sz="1400" dirty="0">
                          <a:solidFill>
                            <a:srgbClr val="C00000"/>
                          </a:solidFill>
                        </a:rPr>
                        <a:t> Action</a:t>
                      </a:r>
                    </a:p>
                    <a:p>
                      <a:endParaRPr lang="en-GB" sz="1400" dirty="0">
                        <a:solidFill>
                          <a:srgbClr val="C00000"/>
                        </a:solidFill>
                      </a:endParaRPr>
                    </a:p>
                    <a:p>
                      <a:r>
                        <a:rPr lang="en-GB" sz="1400" dirty="0">
                          <a:solidFill>
                            <a:srgbClr val="C00000"/>
                          </a:solidFill>
                        </a:rPr>
                        <a:t>Competitive – </a:t>
                      </a:r>
                      <a:r>
                        <a:rPr lang="en-GB" sz="1400" dirty="0" err="1">
                          <a:solidFill>
                            <a:srgbClr val="C00000"/>
                          </a:solidFill>
                        </a:rPr>
                        <a:t>Contributive</a:t>
                      </a:r>
                      <a:r>
                        <a:rPr lang="en-GB" sz="1400" dirty="0">
                          <a:solidFill>
                            <a:srgbClr val="C00000"/>
                          </a:solidFill>
                        </a:rPr>
                        <a:t> Action</a:t>
                      </a:r>
                    </a:p>
                    <a:p>
                      <a:endParaRPr lang="en-GB" sz="1400" dirty="0"/>
                    </a:p>
                    <a:p>
                      <a:r>
                        <a:rPr lang="en-GB" sz="1400" dirty="0"/>
                        <a:t>(Du </a:t>
                      </a:r>
                      <a:r>
                        <a:rPr lang="en-GB" sz="1400" dirty="0" err="1"/>
                        <a:t>Toit</a:t>
                      </a:r>
                      <a:r>
                        <a:rPr lang="en-GB" sz="1400" dirty="0"/>
                        <a:t>, 2009)</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290770055"/>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dirty="0" err="1"/>
              <a:t>VdT</a:t>
            </a:r>
            <a:r>
              <a:rPr lang="en-GB" dirty="0"/>
              <a:t> </a:t>
            </a:r>
            <a:r>
              <a:rPr lang="en-GB" dirty="0" err="1"/>
              <a:t>MoCA</a:t>
            </a:r>
            <a:r>
              <a:rPr lang="en-GB" dirty="0"/>
              <a:t> and staff performance</a:t>
            </a:r>
          </a:p>
        </p:txBody>
      </p:sp>
      <p:sp>
        <p:nvSpPr>
          <p:cNvPr id="2" name="Content Placeholder 1"/>
          <p:cNvSpPr>
            <a:spLocks noGrp="1"/>
          </p:cNvSpPr>
          <p:nvPr>
            <p:ph idx="1"/>
          </p:nvPr>
        </p:nvSpPr>
        <p:spPr/>
        <p:txBody>
          <a:bodyPr>
            <a:normAutofit fontScale="92500" lnSpcReduction="20000"/>
          </a:bodyPr>
          <a:lstStyle/>
          <a:p>
            <a:r>
              <a:rPr lang="en-GB" dirty="0"/>
              <a:t>Work experience</a:t>
            </a:r>
          </a:p>
          <a:p>
            <a:r>
              <a:rPr lang="en-GB" dirty="0"/>
              <a:t>Staff who performs below Imitative Participation level needs formal performance improvement plans, (and/or disciplinary procedures to be initiated)</a:t>
            </a:r>
          </a:p>
          <a:p>
            <a:r>
              <a:rPr lang="en-GB" dirty="0"/>
              <a:t>Staff performs on Imitative Participation/Active Participation level</a:t>
            </a:r>
          </a:p>
          <a:p>
            <a:r>
              <a:rPr lang="en-GB" dirty="0"/>
              <a:t>Outstanding staff can perform on Competitive Participation level</a:t>
            </a:r>
          </a:p>
          <a:p>
            <a:r>
              <a:rPr lang="en-GB" dirty="0" err="1"/>
              <a:t>Adi</a:t>
            </a:r>
            <a:r>
              <a:rPr lang="en-GB" dirty="0"/>
              <a:t> </a:t>
            </a:r>
            <a:r>
              <a:rPr lang="en-GB" dirty="0" err="1"/>
              <a:t>Grobler</a:t>
            </a:r>
            <a:r>
              <a:rPr lang="en-GB" dirty="0"/>
              <a:t> and Sarah Wilson work – confirm that </a:t>
            </a:r>
            <a:r>
              <a:rPr lang="en-GB" dirty="0" err="1"/>
              <a:t>VdT</a:t>
            </a:r>
            <a:r>
              <a:rPr lang="en-GB" dirty="0"/>
              <a:t> </a:t>
            </a:r>
            <a:r>
              <a:rPr lang="en-GB" dirty="0" err="1"/>
              <a:t>MoCA</a:t>
            </a:r>
            <a:r>
              <a:rPr lang="en-GB" dirty="0"/>
              <a:t> can be used for measuring staff performance</a:t>
            </a:r>
          </a:p>
        </p:txBody>
      </p:sp>
    </p:spTree>
    <p:extLst>
      <p:ext uri="{BB962C8B-B14F-4D97-AF65-F5344CB8AC3E}">
        <p14:creationId xmlns:p14="http://schemas.microsoft.com/office/powerpoint/2010/main" val="784306901"/>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flipV="1">
            <a:off x="467544" y="332656"/>
            <a:ext cx="8229600" cy="72008"/>
          </a:xfrm>
        </p:spPr>
        <p:txBody>
          <a:bodyPr>
            <a:normAutofit fontScale="90000"/>
          </a:bodyPr>
          <a:lstStyle/>
          <a:p>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64886690"/>
              </p:ext>
            </p:extLst>
          </p:nvPr>
        </p:nvGraphicFramePr>
        <p:xfrm>
          <a:off x="611561" y="260648"/>
          <a:ext cx="8064896" cy="6408712"/>
        </p:xfrm>
        <a:graphic>
          <a:graphicData uri="http://schemas.openxmlformats.org/drawingml/2006/table">
            <a:tbl>
              <a:tblPr firstRow="1" firstCol="1" bandRow="1">
                <a:tableStyleId>{5C22544A-7EE6-4342-B048-85BDC9FD1C3A}</a:tableStyleId>
              </a:tblPr>
              <a:tblGrid>
                <a:gridCol w="561262">
                  <a:extLst>
                    <a:ext uri="{9D8B030D-6E8A-4147-A177-3AD203B41FA5}">
                      <a16:colId xmlns:a16="http://schemas.microsoft.com/office/drawing/2014/main" val="20000"/>
                    </a:ext>
                  </a:extLst>
                </a:gridCol>
                <a:gridCol w="1948847">
                  <a:extLst>
                    <a:ext uri="{9D8B030D-6E8A-4147-A177-3AD203B41FA5}">
                      <a16:colId xmlns:a16="http://schemas.microsoft.com/office/drawing/2014/main" val="20001"/>
                    </a:ext>
                  </a:extLst>
                </a:gridCol>
                <a:gridCol w="1947576">
                  <a:extLst>
                    <a:ext uri="{9D8B030D-6E8A-4147-A177-3AD203B41FA5}">
                      <a16:colId xmlns:a16="http://schemas.microsoft.com/office/drawing/2014/main" val="20002"/>
                    </a:ext>
                  </a:extLst>
                </a:gridCol>
                <a:gridCol w="1770870">
                  <a:extLst>
                    <a:ext uri="{9D8B030D-6E8A-4147-A177-3AD203B41FA5}">
                      <a16:colId xmlns:a16="http://schemas.microsoft.com/office/drawing/2014/main" val="20003"/>
                    </a:ext>
                  </a:extLst>
                </a:gridCol>
                <a:gridCol w="1836341">
                  <a:extLst>
                    <a:ext uri="{9D8B030D-6E8A-4147-A177-3AD203B41FA5}">
                      <a16:colId xmlns:a16="http://schemas.microsoft.com/office/drawing/2014/main" val="20004"/>
                    </a:ext>
                  </a:extLst>
                </a:gridCol>
              </a:tblGrid>
              <a:tr h="160217">
                <a:tc>
                  <a:txBody>
                    <a:bodyPr/>
                    <a:lstStyle/>
                    <a:p>
                      <a:pPr>
                        <a:lnSpc>
                          <a:spcPct val="115000"/>
                        </a:lnSpc>
                        <a:spcAft>
                          <a:spcPts val="0"/>
                        </a:spcAft>
                      </a:pPr>
                      <a:r>
                        <a:rPr lang="en-GB" sz="600" dirty="0">
                          <a:effectLst/>
                        </a:rPr>
                        <a:t> </a:t>
                      </a:r>
                      <a:endParaRPr lang="en-GB" sz="700" dirty="0">
                        <a:effectLst/>
                        <a:latin typeface="Calibri"/>
                        <a:ea typeface="Calibri"/>
                        <a:cs typeface="Times New Roman"/>
                      </a:endParaRPr>
                    </a:p>
                  </a:txBody>
                  <a:tcPr marL="44276" marR="44276" marT="0" marB="0"/>
                </a:tc>
                <a:tc gridSpan="4">
                  <a:txBody>
                    <a:bodyPr/>
                    <a:lstStyle/>
                    <a:p>
                      <a:pPr algn="ctr">
                        <a:lnSpc>
                          <a:spcPct val="115000"/>
                        </a:lnSpc>
                        <a:spcAft>
                          <a:spcPts val="0"/>
                        </a:spcAft>
                      </a:pPr>
                      <a:r>
                        <a:rPr lang="en-GB" sz="600">
                          <a:effectLst/>
                        </a:rPr>
                        <a:t>Communication</a:t>
                      </a:r>
                      <a:endParaRPr lang="en-GB" sz="700">
                        <a:effectLst/>
                        <a:latin typeface="Calibri"/>
                        <a:ea typeface="Calibri"/>
                        <a:cs typeface="Times New Roman"/>
                      </a:endParaRPr>
                    </a:p>
                  </a:txBody>
                  <a:tcPr marL="44276" marR="44276"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320436">
                <a:tc>
                  <a:txBody>
                    <a:bodyPr/>
                    <a:lstStyle/>
                    <a:p>
                      <a:pPr>
                        <a:lnSpc>
                          <a:spcPct val="115000"/>
                        </a:lnSpc>
                        <a:spcAft>
                          <a:spcPts val="0"/>
                        </a:spcAft>
                      </a:pPr>
                      <a:r>
                        <a:rPr lang="en-GB" sz="600">
                          <a:effectLst/>
                        </a:rPr>
                        <a:t>KSF</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1</a:t>
                      </a:r>
                      <a:endParaRPr lang="en-GB" sz="700">
                        <a:effectLst/>
                      </a:endParaRPr>
                    </a:p>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2</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3</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4</a:t>
                      </a:r>
                      <a:endParaRPr lang="en-GB" sz="700">
                        <a:effectLst/>
                        <a:latin typeface="Calibri"/>
                        <a:ea typeface="Calibri"/>
                        <a:cs typeface="Times New Roman"/>
                      </a:endParaRPr>
                    </a:p>
                  </a:txBody>
                  <a:tcPr marL="44276" marR="44276" marT="0" marB="0"/>
                </a:tc>
                <a:extLst>
                  <a:ext uri="{0D108BD9-81ED-4DB2-BD59-A6C34878D82A}">
                    <a16:rowId xmlns:a16="http://schemas.microsoft.com/office/drawing/2014/main" val="10001"/>
                  </a:ext>
                </a:extLst>
              </a:tr>
              <a:tr h="320436">
                <a:tc>
                  <a:txBody>
                    <a:bodyPr/>
                    <a:lstStyle/>
                    <a:p>
                      <a:pPr>
                        <a:lnSpc>
                          <a:spcPct val="115000"/>
                        </a:lnSpc>
                        <a:spcAft>
                          <a:spcPts val="0"/>
                        </a:spcAft>
                      </a:pPr>
                      <a:r>
                        <a:rPr lang="en-GB" sz="600">
                          <a:effectLst/>
                        </a:rPr>
                        <a:t>VdT MoCA</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Passive Participation</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Imitative Participation</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dirty="0">
                          <a:effectLst/>
                        </a:rPr>
                        <a:t>Active Participation</a:t>
                      </a:r>
                      <a:endParaRPr lang="en-GB" sz="700" dirty="0">
                        <a:effectLst/>
                        <a:latin typeface="Calibri"/>
                        <a:ea typeface="Calibri"/>
                        <a:cs typeface="Times New Roman"/>
                      </a:endParaRPr>
                    </a:p>
                  </a:txBody>
                  <a:tcPr marL="44276" marR="44276" marT="0" marB="0">
                    <a:solidFill>
                      <a:srgbClr val="FFFF00"/>
                    </a:solidFill>
                  </a:tcPr>
                </a:tc>
                <a:tc>
                  <a:txBody>
                    <a:bodyPr/>
                    <a:lstStyle/>
                    <a:p>
                      <a:pPr>
                        <a:lnSpc>
                          <a:spcPct val="115000"/>
                        </a:lnSpc>
                        <a:spcAft>
                          <a:spcPts val="0"/>
                        </a:spcAft>
                      </a:pPr>
                      <a:r>
                        <a:rPr lang="en-GB" sz="600">
                          <a:effectLst/>
                        </a:rPr>
                        <a:t>Competitive Participation</a:t>
                      </a:r>
                      <a:endParaRPr lang="en-GB" sz="700">
                        <a:effectLst/>
                        <a:latin typeface="Calibri"/>
                        <a:ea typeface="Calibri"/>
                        <a:cs typeface="Times New Roman"/>
                      </a:endParaRPr>
                    </a:p>
                  </a:txBody>
                  <a:tcPr marL="44276" marR="44276" marT="0" marB="0"/>
                </a:tc>
                <a:extLst>
                  <a:ext uri="{0D108BD9-81ED-4DB2-BD59-A6C34878D82A}">
                    <a16:rowId xmlns:a16="http://schemas.microsoft.com/office/drawing/2014/main" val="10002"/>
                  </a:ext>
                </a:extLst>
              </a:tr>
              <a:tr h="160217">
                <a:tc>
                  <a:txBody>
                    <a:bodyPr/>
                    <a:lstStyle/>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tc gridSpan="4">
                  <a:txBody>
                    <a:bodyPr/>
                    <a:lstStyle/>
                    <a:p>
                      <a:pPr algn="ctr">
                        <a:lnSpc>
                          <a:spcPct val="115000"/>
                        </a:lnSpc>
                        <a:spcAft>
                          <a:spcPts val="0"/>
                        </a:spcAft>
                      </a:pPr>
                      <a:r>
                        <a:rPr lang="en-GB" sz="600">
                          <a:effectLst/>
                        </a:rPr>
                        <a:t>Personal and People Development</a:t>
                      </a:r>
                      <a:endParaRPr lang="en-GB" sz="700">
                        <a:effectLst/>
                        <a:latin typeface="Calibri"/>
                        <a:ea typeface="Calibri"/>
                        <a:cs typeface="Times New Roman"/>
                      </a:endParaRPr>
                    </a:p>
                  </a:txBody>
                  <a:tcPr marL="44276" marR="44276"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3"/>
                  </a:ext>
                </a:extLst>
              </a:tr>
              <a:tr h="320436">
                <a:tc>
                  <a:txBody>
                    <a:bodyPr/>
                    <a:lstStyle/>
                    <a:p>
                      <a:pPr>
                        <a:lnSpc>
                          <a:spcPct val="115000"/>
                        </a:lnSpc>
                        <a:spcAft>
                          <a:spcPts val="0"/>
                        </a:spcAft>
                      </a:pPr>
                      <a:r>
                        <a:rPr lang="en-GB" sz="600">
                          <a:effectLst/>
                        </a:rPr>
                        <a:t>KSF</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1</a:t>
                      </a:r>
                      <a:endParaRPr lang="en-GB" sz="700">
                        <a:effectLst/>
                      </a:endParaRPr>
                    </a:p>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2</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3</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4</a:t>
                      </a:r>
                      <a:endParaRPr lang="en-GB" sz="700">
                        <a:effectLst/>
                        <a:latin typeface="Calibri"/>
                        <a:ea typeface="Calibri"/>
                        <a:cs typeface="Times New Roman"/>
                      </a:endParaRPr>
                    </a:p>
                  </a:txBody>
                  <a:tcPr marL="44276" marR="44276" marT="0" marB="0"/>
                </a:tc>
                <a:extLst>
                  <a:ext uri="{0D108BD9-81ED-4DB2-BD59-A6C34878D82A}">
                    <a16:rowId xmlns:a16="http://schemas.microsoft.com/office/drawing/2014/main" val="10004"/>
                  </a:ext>
                </a:extLst>
              </a:tr>
              <a:tr h="320436">
                <a:tc>
                  <a:txBody>
                    <a:bodyPr/>
                    <a:lstStyle/>
                    <a:p>
                      <a:pPr>
                        <a:lnSpc>
                          <a:spcPct val="115000"/>
                        </a:lnSpc>
                        <a:spcAft>
                          <a:spcPts val="0"/>
                        </a:spcAft>
                      </a:pPr>
                      <a:r>
                        <a:rPr lang="en-GB" sz="600">
                          <a:effectLst/>
                        </a:rPr>
                        <a:t>VdT MoCA</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Imitative Participation</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dirty="0">
                          <a:effectLst/>
                        </a:rPr>
                        <a:t>Active Participation</a:t>
                      </a:r>
                      <a:endParaRPr lang="en-GB" sz="700" dirty="0">
                        <a:effectLst/>
                        <a:latin typeface="Calibri"/>
                        <a:ea typeface="Calibri"/>
                        <a:cs typeface="Times New Roman"/>
                      </a:endParaRPr>
                    </a:p>
                  </a:txBody>
                  <a:tcPr marL="44276" marR="44276" marT="0" marB="0">
                    <a:solidFill>
                      <a:srgbClr val="FFFF00"/>
                    </a:solidFill>
                  </a:tcPr>
                </a:tc>
                <a:tc>
                  <a:txBody>
                    <a:bodyPr/>
                    <a:lstStyle/>
                    <a:p>
                      <a:pPr>
                        <a:lnSpc>
                          <a:spcPct val="115000"/>
                        </a:lnSpc>
                        <a:spcAft>
                          <a:spcPts val="0"/>
                        </a:spcAft>
                      </a:pPr>
                      <a:r>
                        <a:rPr lang="en-GB" sz="600">
                          <a:effectLst/>
                        </a:rPr>
                        <a:t>Competitive Participation</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extLst>
                  <a:ext uri="{0D108BD9-81ED-4DB2-BD59-A6C34878D82A}">
                    <a16:rowId xmlns:a16="http://schemas.microsoft.com/office/drawing/2014/main" val="10005"/>
                  </a:ext>
                </a:extLst>
              </a:tr>
              <a:tr h="160217">
                <a:tc>
                  <a:txBody>
                    <a:bodyPr/>
                    <a:lstStyle/>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tc gridSpan="4">
                  <a:txBody>
                    <a:bodyPr/>
                    <a:lstStyle/>
                    <a:p>
                      <a:pPr algn="ctr">
                        <a:lnSpc>
                          <a:spcPct val="115000"/>
                        </a:lnSpc>
                        <a:spcAft>
                          <a:spcPts val="0"/>
                        </a:spcAft>
                      </a:pPr>
                      <a:r>
                        <a:rPr lang="en-GB" sz="600">
                          <a:effectLst/>
                        </a:rPr>
                        <a:t>Health Safety and Security</a:t>
                      </a:r>
                      <a:endParaRPr lang="en-GB" sz="700">
                        <a:effectLst/>
                        <a:latin typeface="Calibri"/>
                        <a:ea typeface="Calibri"/>
                        <a:cs typeface="Times New Roman"/>
                      </a:endParaRPr>
                    </a:p>
                  </a:txBody>
                  <a:tcPr marL="44276" marR="44276"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320436">
                <a:tc>
                  <a:txBody>
                    <a:bodyPr/>
                    <a:lstStyle/>
                    <a:p>
                      <a:pPr>
                        <a:lnSpc>
                          <a:spcPct val="115000"/>
                        </a:lnSpc>
                        <a:spcAft>
                          <a:spcPts val="0"/>
                        </a:spcAft>
                      </a:pPr>
                      <a:r>
                        <a:rPr lang="en-GB" sz="600">
                          <a:effectLst/>
                        </a:rPr>
                        <a:t>KSF</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1</a:t>
                      </a:r>
                      <a:endParaRPr lang="en-GB" sz="700">
                        <a:effectLst/>
                      </a:endParaRPr>
                    </a:p>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2</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3</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4</a:t>
                      </a:r>
                      <a:endParaRPr lang="en-GB" sz="700">
                        <a:effectLst/>
                        <a:latin typeface="Calibri"/>
                        <a:ea typeface="Calibri"/>
                        <a:cs typeface="Times New Roman"/>
                      </a:endParaRPr>
                    </a:p>
                  </a:txBody>
                  <a:tcPr marL="44276" marR="44276" marT="0" marB="0"/>
                </a:tc>
                <a:extLst>
                  <a:ext uri="{0D108BD9-81ED-4DB2-BD59-A6C34878D82A}">
                    <a16:rowId xmlns:a16="http://schemas.microsoft.com/office/drawing/2014/main" val="10007"/>
                  </a:ext>
                </a:extLst>
              </a:tr>
              <a:tr h="320436">
                <a:tc>
                  <a:txBody>
                    <a:bodyPr/>
                    <a:lstStyle/>
                    <a:p>
                      <a:pPr>
                        <a:lnSpc>
                          <a:spcPct val="115000"/>
                        </a:lnSpc>
                        <a:spcAft>
                          <a:spcPts val="0"/>
                        </a:spcAft>
                      </a:pPr>
                      <a:r>
                        <a:rPr lang="en-GB" sz="600">
                          <a:effectLst/>
                        </a:rPr>
                        <a:t>VdT MoCA</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dirty="0">
                          <a:effectLst/>
                        </a:rPr>
                        <a:t>Imitative Participation</a:t>
                      </a:r>
                      <a:endParaRPr lang="en-GB" sz="700" dirty="0">
                        <a:effectLst/>
                        <a:latin typeface="Calibri"/>
                        <a:ea typeface="Calibri"/>
                        <a:cs typeface="Times New Roman"/>
                      </a:endParaRPr>
                    </a:p>
                  </a:txBody>
                  <a:tcPr marL="44276" marR="44276" marT="0" marB="0"/>
                </a:tc>
                <a:tc>
                  <a:txBody>
                    <a:bodyPr/>
                    <a:lstStyle/>
                    <a:p>
                      <a:pPr>
                        <a:lnSpc>
                          <a:spcPct val="115000"/>
                        </a:lnSpc>
                        <a:spcAft>
                          <a:spcPts val="0"/>
                        </a:spcAft>
                      </a:pPr>
                      <a:r>
                        <a:rPr lang="en-GB" sz="600" dirty="0">
                          <a:effectLst/>
                        </a:rPr>
                        <a:t>Active Participation</a:t>
                      </a:r>
                      <a:endParaRPr lang="en-GB" sz="700" dirty="0">
                        <a:effectLst/>
                        <a:latin typeface="Calibri"/>
                        <a:ea typeface="Calibri"/>
                        <a:cs typeface="Times New Roman"/>
                      </a:endParaRPr>
                    </a:p>
                  </a:txBody>
                  <a:tcPr marL="44276" marR="44276" marT="0" marB="0">
                    <a:solidFill>
                      <a:srgbClr val="FFFF00"/>
                    </a:solidFill>
                  </a:tcPr>
                </a:tc>
                <a:tc>
                  <a:txBody>
                    <a:bodyPr/>
                    <a:lstStyle/>
                    <a:p>
                      <a:pPr>
                        <a:lnSpc>
                          <a:spcPct val="115000"/>
                        </a:lnSpc>
                        <a:spcAft>
                          <a:spcPts val="0"/>
                        </a:spcAft>
                      </a:pPr>
                      <a:r>
                        <a:rPr lang="en-GB" sz="600">
                          <a:effectLst/>
                        </a:rPr>
                        <a:t>Competitive Participation</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extLst>
                  <a:ext uri="{0D108BD9-81ED-4DB2-BD59-A6C34878D82A}">
                    <a16:rowId xmlns:a16="http://schemas.microsoft.com/office/drawing/2014/main" val="10008"/>
                  </a:ext>
                </a:extLst>
              </a:tr>
              <a:tr h="160217">
                <a:tc>
                  <a:txBody>
                    <a:bodyPr/>
                    <a:lstStyle/>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tc gridSpan="4">
                  <a:txBody>
                    <a:bodyPr/>
                    <a:lstStyle/>
                    <a:p>
                      <a:pPr algn="ctr">
                        <a:lnSpc>
                          <a:spcPct val="115000"/>
                        </a:lnSpc>
                        <a:spcAft>
                          <a:spcPts val="0"/>
                        </a:spcAft>
                      </a:pPr>
                      <a:r>
                        <a:rPr lang="en-GB" sz="600">
                          <a:effectLst/>
                        </a:rPr>
                        <a:t>Service Improvement</a:t>
                      </a:r>
                      <a:endParaRPr lang="en-GB" sz="700">
                        <a:effectLst/>
                        <a:latin typeface="Calibri"/>
                        <a:ea typeface="Calibri"/>
                        <a:cs typeface="Times New Roman"/>
                      </a:endParaRPr>
                    </a:p>
                  </a:txBody>
                  <a:tcPr marL="44276" marR="44276"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9"/>
                  </a:ext>
                </a:extLst>
              </a:tr>
              <a:tr h="320436">
                <a:tc>
                  <a:txBody>
                    <a:bodyPr/>
                    <a:lstStyle/>
                    <a:p>
                      <a:pPr>
                        <a:lnSpc>
                          <a:spcPct val="115000"/>
                        </a:lnSpc>
                        <a:spcAft>
                          <a:spcPts val="0"/>
                        </a:spcAft>
                      </a:pPr>
                      <a:r>
                        <a:rPr lang="en-GB" sz="600">
                          <a:effectLst/>
                        </a:rPr>
                        <a:t>KSF</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1</a:t>
                      </a:r>
                      <a:endParaRPr lang="en-GB" sz="700">
                        <a:effectLst/>
                      </a:endParaRPr>
                    </a:p>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2</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3</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4</a:t>
                      </a:r>
                      <a:endParaRPr lang="en-GB" sz="700">
                        <a:effectLst/>
                        <a:latin typeface="Calibri"/>
                        <a:ea typeface="Calibri"/>
                        <a:cs typeface="Times New Roman"/>
                      </a:endParaRPr>
                    </a:p>
                  </a:txBody>
                  <a:tcPr marL="44276" marR="44276" marT="0" marB="0"/>
                </a:tc>
                <a:extLst>
                  <a:ext uri="{0D108BD9-81ED-4DB2-BD59-A6C34878D82A}">
                    <a16:rowId xmlns:a16="http://schemas.microsoft.com/office/drawing/2014/main" val="10010"/>
                  </a:ext>
                </a:extLst>
              </a:tr>
              <a:tr h="320436">
                <a:tc>
                  <a:txBody>
                    <a:bodyPr/>
                    <a:lstStyle/>
                    <a:p>
                      <a:pPr>
                        <a:lnSpc>
                          <a:spcPct val="115000"/>
                        </a:lnSpc>
                        <a:spcAft>
                          <a:spcPts val="0"/>
                        </a:spcAft>
                      </a:pPr>
                      <a:r>
                        <a:rPr lang="en-GB" sz="600">
                          <a:effectLst/>
                        </a:rPr>
                        <a:t>VdT MoCA</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Imitative Participation</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dirty="0">
                          <a:effectLst/>
                        </a:rPr>
                        <a:t>Active Participation</a:t>
                      </a:r>
                      <a:endParaRPr lang="en-GB" sz="700" dirty="0">
                        <a:effectLst/>
                        <a:latin typeface="Calibri"/>
                        <a:ea typeface="Calibri"/>
                        <a:cs typeface="Times New Roman"/>
                      </a:endParaRPr>
                    </a:p>
                  </a:txBody>
                  <a:tcPr marL="44276" marR="44276" marT="0" marB="0">
                    <a:solidFill>
                      <a:srgbClr val="FFFF00"/>
                    </a:solidFill>
                  </a:tcPr>
                </a:tc>
                <a:tc>
                  <a:txBody>
                    <a:bodyPr/>
                    <a:lstStyle/>
                    <a:p>
                      <a:pPr>
                        <a:lnSpc>
                          <a:spcPct val="115000"/>
                        </a:lnSpc>
                        <a:spcAft>
                          <a:spcPts val="0"/>
                        </a:spcAft>
                      </a:pPr>
                      <a:r>
                        <a:rPr lang="en-GB" sz="600">
                          <a:effectLst/>
                        </a:rPr>
                        <a:t>Competitive Participation</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extLst>
                  <a:ext uri="{0D108BD9-81ED-4DB2-BD59-A6C34878D82A}">
                    <a16:rowId xmlns:a16="http://schemas.microsoft.com/office/drawing/2014/main" val="10011"/>
                  </a:ext>
                </a:extLst>
              </a:tr>
              <a:tr h="160217">
                <a:tc>
                  <a:txBody>
                    <a:bodyPr/>
                    <a:lstStyle/>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tc gridSpan="4">
                  <a:txBody>
                    <a:bodyPr/>
                    <a:lstStyle/>
                    <a:p>
                      <a:pPr algn="ctr">
                        <a:lnSpc>
                          <a:spcPct val="115000"/>
                        </a:lnSpc>
                        <a:spcAft>
                          <a:spcPts val="0"/>
                        </a:spcAft>
                      </a:pPr>
                      <a:r>
                        <a:rPr lang="en-GB" sz="600">
                          <a:effectLst/>
                        </a:rPr>
                        <a:t>Quality</a:t>
                      </a:r>
                      <a:endParaRPr lang="en-GB" sz="700">
                        <a:effectLst/>
                        <a:latin typeface="Calibri"/>
                        <a:ea typeface="Calibri"/>
                        <a:cs typeface="Times New Roman"/>
                      </a:endParaRPr>
                    </a:p>
                  </a:txBody>
                  <a:tcPr marL="44276" marR="44276"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12"/>
                  </a:ext>
                </a:extLst>
              </a:tr>
              <a:tr h="320436">
                <a:tc>
                  <a:txBody>
                    <a:bodyPr/>
                    <a:lstStyle/>
                    <a:p>
                      <a:pPr>
                        <a:lnSpc>
                          <a:spcPct val="115000"/>
                        </a:lnSpc>
                        <a:spcAft>
                          <a:spcPts val="0"/>
                        </a:spcAft>
                      </a:pPr>
                      <a:r>
                        <a:rPr lang="en-GB" sz="600">
                          <a:effectLst/>
                        </a:rPr>
                        <a:t>KSF</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dirty="0">
                          <a:effectLst/>
                        </a:rPr>
                        <a:t>Level 1</a:t>
                      </a:r>
                      <a:endParaRPr lang="en-GB" sz="700" dirty="0">
                        <a:effectLst/>
                      </a:endParaRPr>
                    </a:p>
                    <a:p>
                      <a:pPr>
                        <a:lnSpc>
                          <a:spcPct val="115000"/>
                        </a:lnSpc>
                        <a:spcAft>
                          <a:spcPts val="0"/>
                        </a:spcAft>
                      </a:pPr>
                      <a:r>
                        <a:rPr lang="en-GB" sz="600" dirty="0">
                          <a:effectLst/>
                        </a:rPr>
                        <a:t> </a:t>
                      </a:r>
                      <a:endParaRPr lang="en-GB" sz="700" dirty="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2</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3</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4</a:t>
                      </a:r>
                      <a:endParaRPr lang="en-GB" sz="700">
                        <a:effectLst/>
                        <a:latin typeface="Calibri"/>
                        <a:ea typeface="Calibri"/>
                        <a:cs typeface="Times New Roman"/>
                      </a:endParaRPr>
                    </a:p>
                  </a:txBody>
                  <a:tcPr marL="44276" marR="44276" marT="0" marB="0"/>
                </a:tc>
                <a:extLst>
                  <a:ext uri="{0D108BD9-81ED-4DB2-BD59-A6C34878D82A}">
                    <a16:rowId xmlns:a16="http://schemas.microsoft.com/office/drawing/2014/main" val="10013"/>
                  </a:ext>
                </a:extLst>
              </a:tr>
              <a:tr h="320436">
                <a:tc>
                  <a:txBody>
                    <a:bodyPr/>
                    <a:lstStyle/>
                    <a:p>
                      <a:pPr>
                        <a:lnSpc>
                          <a:spcPct val="115000"/>
                        </a:lnSpc>
                        <a:spcAft>
                          <a:spcPts val="0"/>
                        </a:spcAft>
                      </a:pPr>
                      <a:r>
                        <a:rPr lang="en-GB" sz="600">
                          <a:effectLst/>
                        </a:rPr>
                        <a:t>VdT MoCA</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Imitative Participation</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dirty="0">
                          <a:effectLst/>
                        </a:rPr>
                        <a:t>Active Participation</a:t>
                      </a:r>
                      <a:endParaRPr lang="en-GB" sz="700" dirty="0">
                        <a:effectLst/>
                        <a:latin typeface="Calibri"/>
                        <a:ea typeface="Calibri"/>
                        <a:cs typeface="Times New Roman"/>
                      </a:endParaRPr>
                    </a:p>
                  </a:txBody>
                  <a:tcPr marL="44276" marR="44276" marT="0" marB="0">
                    <a:solidFill>
                      <a:srgbClr val="FFFF00"/>
                    </a:solidFill>
                  </a:tcPr>
                </a:tc>
                <a:tc>
                  <a:txBody>
                    <a:bodyPr/>
                    <a:lstStyle/>
                    <a:p>
                      <a:pPr>
                        <a:lnSpc>
                          <a:spcPct val="115000"/>
                        </a:lnSpc>
                        <a:spcAft>
                          <a:spcPts val="0"/>
                        </a:spcAft>
                      </a:pPr>
                      <a:r>
                        <a:rPr lang="en-GB" sz="600">
                          <a:effectLst/>
                        </a:rPr>
                        <a:t>Competitive Participation</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extLst>
                  <a:ext uri="{0D108BD9-81ED-4DB2-BD59-A6C34878D82A}">
                    <a16:rowId xmlns:a16="http://schemas.microsoft.com/office/drawing/2014/main" val="10014"/>
                  </a:ext>
                </a:extLst>
              </a:tr>
              <a:tr h="160217">
                <a:tc>
                  <a:txBody>
                    <a:bodyPr/>
                    <a:lstStyle/>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tc gridSpan="4">
                  <a:txBody>
                    <a:bodyPr/>
                    <a:lstStyle/>
                    <a:p>
                      <a:pPr algn="ctr">
                        <a:lnSpc>
                          <a:spcPct val="115000"/>
                        </a:lnSpc>
                        <a:spcAft>
                          <a:spcPts val="0"/>
                        </a:spcAft>
                      </a:pPr>
                      <a:r>
                        <a:rPr lang="en-GB" sz="600">
                          <a:effectLst/>
                        </a:rPr>
                        <a:t>Equality and Diversity</a:t>
                      </a:r>
                      <a:endParaRPr lang="en-GB" sz="700">
                        <a:effectLst/>
                        <a:latin typeface="Calibri"/>
                        <a:ea typeface="Calibri"/>
                        <a:cs typeface="Times New Roman"/>
                      </a:endParaRPr>
                    </a:p>
                  </a:txBody>
                  <a:tcPr marL="44276" marR="44276"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15"/>
                  </a:ext>
                </a:extLst>
              </a:tr>
              <a:tr h="320436">
                <a:tc>
                  <a:txBody>
                    <a:bodyPr/>
                    <a:lstStyle/>
                    <a:p>
                      <a:pPr>
                        <a:lnSpc>
                          <a:spcPct val="115000"/>
                        </a:lnSpc>
                        <a:spcAft>
                          <a:spcPts val="0"/>
                        </a:spcAft>
                      </a:pPr>
                      <a:r>
                        <a:rPr lang="en-GB" sz="600">
                          <a:effectLst/>
                        </a:rPr>
                        <a:t>KSF</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1</a:t>
                      </a:r>
                      <a:endParaRPr lang="en-GB" sz="700">
                        <a:effectLst/>
                      </a:endParaRPr>
                    </a:p>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2</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3</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4</a:t>
                      </a:r>
                      <a:endParaRPr lang="en-GB" sz="700">
                        <a:effectLst/>
                        <a:latin typeface="Calibri"/>
                        <a:ea typeface="Calibri"/>
                        <a:cs typeface="Times New Roman"/>
                      </a:endParaRPr>
                    </a:p>
                  </a:txBody>
                  <a:tcPr marL="44276" marR="44276" marT="0" marB="0"/>
                </a:tc>
                <a:extLst>
                  <a:ext uri="{0D108BD9-81ED-4DB2-BD59-A6C34878D82A}">
                    <a16:rowId xmlns:a16="http://schemas.microsoft.com/office/drawing/2014/main" val="10016"/>
                  </a:ext>
                </a:extLst>
              </a:tr>
              <a:tr h="320436">
                <a:tc>
                  <a:txBody>
                    <a:bodyPr/>
                    <a:lstStyle/>
                    <a:p>
                      <a:pPr>
                        <a:lnSpc>
                          <a:spcPct val="115000"/>
                        </a:lnSpc>
                        <a:spcAft>
                          <a:spcPts val="0"/>
                        </a:spcAft>
                      </a:pPr>
                      <a:r>
                        <a:rPr lang="en-GB" sz="600">
                          <a:effectLst/>
                        </a:rPr>
                        <a:t>VdT MoCA</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Imitative Participation</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dirty="0">
                          <a:effectLst/>
                        </a:rPr>
                        <a:t>Active Participation</a:t>
                      </a:r>
                      <a:endParaRPr lang="en-GB" sz="700" dirty="0">
                        <a:effectLst/>
                        <a:latin typeface="Calibri"/>
                        <a:ea typeface="Calibri"/>
                        <a:cs typeface="Times New Roman"/>
                      </a:endParaRPr>
                    </a:p>
                  </a:txBody>
                  <a:tcPr marL="44276" marR="44276" marT="0" marB="0">
                    <a:solidFill>
                      <a:srgbClr val="FFFF00"/>
                    </a:solidFill>
                  </a:tcPr>
                </a:tc>
                <a:tc>
                  <a:txBody>
                    <a:bodyPr/>
                    <a:lstStyle/>
                    <a:p>
                      <a:pPr>
                        <a:lnSpc>
                          <a:spcPct val="115000"/>
                        </a:lnSpc>
                        <a:spcAft>
                          <a:spcPts val="0"/>
                        </a:spcAft>
                      </a:pPr>
                      <a:r>
                        <a:rPr lang="en-GB" sz="600">
                          <a:effectLst/>
                        </a:rPr>
                        <a:t>Competitive Participation</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extLst>
                  <a:ext uri="{0D108BD9-81ED-4DB2-BD59-A6C34878D82A}">
                    <a16:rowId xmlns:a16="http://schemas.microsoft.com/office/drawing/2014/main" val="10017"/>
                  </a:ext>
                </a:extLst>
              </a:tr>
              <a:tr h="160217">
                <a:tc>
                  <a:txBody>
                    <a:bodyPr/>
                    <a:lstStyle/>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tc gridSpan="4">
                  <a:txBody>
                    <a:bodyPr/>
                    <a:lstStyle/>
                    <a:p>
                      <a:pPr algn="ctr">
                        <a:lnSpc>
                          <a:spcPct val="115000"/>
                        </a:lnSpc>
                        <a:spcAft>
                          <a:spcPts val="0"/>
                        </a:spcAft>
                      </a:pPr>
                      <a:r>
                        <a:rPr lang="en-GB" sz="600">
                          <a:effectLst/>
                        </a:rPr>
                        <a:t>Assessment</a:t>
                      </a:r>
                      <a:endParaRPr lang="en-GB" sz="700">
                        <a:effectLst/>
                        <a:latin typeface="Calibri"/>
                        <a:ea typeface="Calibri"/>
                        <a:cs typeface="Times New Roman"/>
                      </a:endParaRPr>
                    </a:p>
                  </a:txBody>
                  <a:tcPr marL="44276" marR="44276"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18"/>
                  </a:ext>
                </a:extLst>
              </a:tr>
              <a:tr h="320436">
                <a:tc>
                  <a:txBody>
                    <a:bodyPr/>
                    <a:lstStyle/>
                    <a:p>
                      <a:pPr>
                        <a:lnSpc>
                          <a:spcPct val="115000"/>
                        </a:lnSpc>
                        <a:spcAft>
                          <a:spcPts val="0"/>
                        </a:spcAft>
                      </a:pPr>
                      <a:r>
                        <a:rPr lang="en-GB" sz="600">
                          <a:effectLst/>
                        </a:rPr>
                        <a:t>KSF</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1</a:t>
                      </a:r>
                      <a:endParaRPr lang="en-GB" sz="700">
                        <a:effectLst/>
                      </a:endParaRPr>
                    </a:p>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2</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3</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4</a:t>
                      </a:r>
                      <a:endParaRPr lang="en-GB" sz="700">
                        <a:effectLst/>
                        <a:latin typeface="Calibri"/>
                        <a:ea typeface="Calibri"/>
                        <a:cs typeface="Times New Roman"/>
                      </a:endParaRPr>
                    </a:p>
                  </a:txBody>
                  <a:tcPr marL="44276" marR="44276" marT="0" marB="0"/>
                </a:tc>
                <a:extLst>
                  <a:ext uri="{0D108BD9-81ED-4DB2-BD59-A6C34878D82A}">
                    <a16:rowId xmlns:a16="http://schemas.microsoft.com/office/drawing/2014/main" val="10019"/>
                  </a:ext>
                </a:extLst>
              </a:tr>
              <a:tr h="320436">
                <a:tc>
                  <a:txBody>
                    <a:bodyPr/>
                    <a:lstStyle/>
                    <a:p>
                      <a:pPr>
                        <a:lnSpc>
                          <a:spcPct val="115000"/>
                        </a:lnSpc>
                        <a:spcAft>
                          <a:spcPts val="0"/>
                        </a:spcAft>
                      </a:pPr>
                      <a:r>
                        <a:rPr lang="en-GB" sz="600">
                          <a:effectLst/>
                        </a:rPr>
                        <a:t>VdT MoCA</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Passive Participation</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dirty="0">
                          <a:effectLst/>
                        </a:rPr>
                        <a:t>Imitative Participation</a:t>
                      </a:r>
                      <a:endParaRPr lang="en-GB" sz="700" dirty="0">
                        <a:effectLst/>
                        <a:latin typeface="Calibri"/>
                        <a:ea typeface="Calibri"/>
                        <a:cs typeface="Times New Roman"/>
                      </a:endParaRPr>
                    </a:p>
                  </a:txBody>
                  <a:tcPr marL="44276" marR="44276" marT="0" marB="0"/>
                </a:tc>
                <a:tc>
                  <a:txBody>
                    <a:bodyPr/>
                    <a:lstStyle/>
                    <a:p>
                      <a:pPr>
                        <a:lnSpc>
                          <a:spcPct val="115000"/>
                        </a:lnSpc>
                        <a:spcAft>
                          <a:spcPts val="0"/>
                        </a:spcAft>
                      </a:pPr>
                      <a:r>
                        <a:rPr lang="en-GB" sz="600" dirty="0">
                          <a:effectLst/>
                        </a:rPr>
                        <a:t>Active Participation</a:t>
                      </a:r>
                      <a:endParaRPr lang="en-GB" sz="700" dirty="0">
                        <a:effectLst/>
                        <a:latin typeface="Calibri"/>
                        <a:ea typeface="Calibri"/>
                        <a:cs typeface="Times New Roman"/>
                      </a:endParaRPr>
                    </a:p>
                  </a:txBody>
                  <a:tcPr marL="44276" marR="44276" marT="0" marB="0">
                    <a:solidFill>
                      <a:srgbClr val="FFFF00"/>
                    </a:solidFill>
                  </a:tcPr>
                </a:tc>
                <a:tc>
                  <a:txBody>
                    <a:bodyPr/>
                    <a:lstStyle/>
                    <a:p>
                      <a:pPr>
                        <a:lnSpc>
                          <a:spcPct val="115000"/>
                        </a:lnSpc>
                        <a:spcAft>
                          <a:spcPts val="0"/>
                        </a:spcAft>
                      </a:pPr>
                      <a:r>
                        <a:rPr lang="en-GB" sz="600">
                          <a:effectLst/>
                        </a:rPr>
                        <a:t>Competitive Participation</a:t>
                      </a:r>
                      <a:endParaRPr lang="en-GB" sz="700">
                        <a:effectLst/>
                        <a:latin typeface="Calibri"/>
                        <a:ea typeface="Calibri"/>
                        <a:cs typeface="Times New Roman"/>
                      </a:endParaRPr>
                    </a:p>
                  </a:txBody>
                  <a:tcPr marL="44276" marR="44276" marT="0" marB="0"/>
                </a:tc>
                <a:extLst>
                  <a:ext uri="{0D108BD9-81ED-4DB2-BD59-A6C34878D82A}">
                    <a16:rowId xmlns:a16="http://schemas.microsoft.com/office/drawing/2014/main" val="10020"/>
                  </a:ext>
                </a:extLst>
              </a:tr>
              <a:tr h="160217">
                <a:tc>
                  <a:txBody>
                    <a:bodyPr/>
                    <a:lstStyle/>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tc gridSpan="4">
                  <a:txBody>
                    <a:bodyPr/>
                    <a:lstStyle/>
                    <a:p>
                      <a:pPr algn="ctr">
                        <a:lnSpc>
                          <a:spcPct val="115000"/>
                        </a:lnSpc>
                        <a:spcAft>
                          <a:spcPts val="0"/>
                        </a:spcAft>
                      </a:pPr>
                      <a:r>
                        <a:rPr lang="en-GB" sz="600">
                          <a:effectLst/>
                        </a:rPr>
                        <a:t>Enablement</a:t>
                      </a:r>
                      <a:endParaRPr lang="en-GB" sz="700">
                        <a:effectLst/>
                        <a:latin typeface="Calibri"/>
                        <a:ea typeface="Calibri"/>
                        <a:cs typeface="Times New Roman"/>
                      </a:endParaRPr>
                    </a:p>
                  </a:txBody>
                  <a:tcPr marL="44276" marR="44276"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21"/>
                  </a:ext>
                </a:extLst>
              </a:tr>
              <a:tr h="320436">
                <a:tc>
                  <a:txBody>
                    <a:bodyPr/>
                    <a:lstStyle/>
                    <a:p>
                      <a:pPr>
                        <a:lnSpc>
                          <a:spcPct val="115000"/>
                        </a:lnSpc>
                        <a:spcAft>
                          <a:spcPts val="0"/>
                        </a:spcAft>
                      </a:pPr>
                      <a:r>
                        <a:rPr lang="en-GB" sz="600">
                          <a:effectLst/>
                        </a:rPr>
                        <a:t>KSF</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1</a:t>
                      </a:r>
                      <a:endParaRPr lang="en-GB" sz="700">
                        <a:effectLst/>
                      </a:endParaRPr>
                    </a:p>
                    <a:p>
                      <a:pPr>
                        <a:lnSpc>
                          <a:spcPct val="115000"/>
                        </a:lnSpc>
                        <a:spcAft>
                          <a:spcPts val="0"/>
                        </a:spcAft>
                      </a:pPr>
                      <a:r>
                        <a:rPr lang="en-GB" sz="600">
                          <a:effectLst/>
                        </a:rPr>
                        <a:t> </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2</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3</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Level 4</a:t>
                      </a:r>
                      <a:endParaRPr lang="en-GB" sz="700">
                        <a:effectLst/>
                        <a:latin typeface="Calibri"/>
                        <a:ea typeface="Calibri"/>
                        <a:cs typeface="Times New Roman"/>
                      </a:endParaRPr>
                    </a:p>
                  </a:txBody>
                  <a:tcPr marL="44276" marR="44276" marT="0" marB="0"/>
                </a:tc>
                <a:extLst>
                  <a:ext uri="{0D108BD9-81ED-4DB2-BD59-A6C34878D82A}">
                    <a16:rowId xmlns:a16="http://schemas.microsoft.com/office/drawing/2014/main" val="10022"/>
                  </a:ext>
                </a:extLst>
              </a:tr>
              <a:tr h="320436">
                <a:tc>
                  <a:txBody>
                    <a:bodyPr/>
                    <a:lstStyle/>
                    <a:p>
                      <a:pPr>
                        <a:lnSpc>
                          <a:spcPct val="115000"/>
                        </a:lnSpc>
                        <a:spcAft>
                          <a:spcPts val="0"/>
                        </a:spcAft>
                      </a:pPr>
                      <a:r>
                        <a:rPr lang="en-GB" sz="600">
                          <a:effectLst/>
                        </a:rPr>
                        <a:t>VdT MoCA</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a:effectLst/>
                        </a:rPr>
                        <a:t>Imitative Participation</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dirty="0">
                          <a:effectLst/>
                        </a:rPr>
                        <a:t>Active Participation</a:t>
                      </a:r>
                      <a:endParaRPr lang="en-GB" sz="700" dirty="0">
                        <a:effectLst/>
                        <a:latin typeface="Calibri"/>
                        <a:ea typeface="Calibri"/>
                        <a:cs typeface="Times New Roman"/>
                      </a:endParaRPr>
                    </a:p>
                  </a:txBody>
                  <a:tcPr marL="44276" marR="44276" marT="0" marB="0">
                    <a:solidFill>
                      <a:srgbClr val="FFFF00"/>
                    </a:solidFill>
                  </a:tcPr>
                </a:tc>
                <a:tc>
                  <a:txBody>
                    <a:bodyPr/>
                    <a:lstStyle/>
                    <a:p>
                      <a:pPr>
                        <a:lnSpc>
                          <a:spcPct val="115000"/>
                        </a:lnSpc>
                        <a:spcAft>
                          <a:spcPts val="0"/>
                        </a:spcAft>
                      </a:pPr>
                      <a:r>
                        <a:rPr lang="en-GB" sz="600">
                          <a:effectLst/>
                        </a:rPr>
                        <a:t>Competitive Participation</a:t>
                      </a:r>
                      <a:endParaRPr lang="en-GB" sz="700">
                        <a:effectLst/>
                        <a:latin typeface="Calibri"/>
                        <a:ea typeface="Calibri"/>
                        <a:cs typeface="Times New Roman"/>
                      </a:endParaRPr>
                    </a:p>
                  </a:txBody>
                  <a:tcPr marL="44276" marR="44276" marT="0" marB="0"/>
                </a:tc>
                <a:tc>
                  <a:txBody>
                    <a:bodyPr/>
                    <a:lstStyle/>
                    <a:p>
                      <a:pPr>
                        <a:lnSpc>
                          <a:spcPct val="115000"/>
                        </a:lnSpc>
                        <a:spcAft>
                          <a:spcPts val="0"/>
                        </a:spcAft>
                      </a:pPr>
                      <a:r>
                        <a:rPr lang="en-GB" sz="600" dirty="0">
                          <a:effectLst/>
                        </a:rPr>
                        <a:t> </a:t>
                      </a:r>
                      <a:endParaRPr lang="en-GB" sz="700" dirty="0">
                        <a:effectLst/>
                        <a:latin typeface="Calibri"/>
                        <a:ea typeface="Calibri"/>
                        <a:cs typeface="Times New Roman"/>
                      </a:endParaRPr>
                    </a:p>
                  </a:txBody>
                  <a:tcPr marL="44276" marR="44276" marT="0" marB="0"/>
                </a:tc>
                <a:extLst>
                  <a:ext uri="{0D108BD9-81ED-4DB2-BD59-A6C34878D82A}">
                    <a16:rowId xmlns:a16="http://schemas.microsoft.com/office/drawing/2014/main" val="10023"/>
                  </a:ext>
                </a:extLst>
              </a:tr>
            </a:tbl>
          </a:graphicData>
        </a:graphic>
      </p:graphicFrame>
    </p:spTree>
    <p:extLst>
      <p:ext uri="{BB962C8B-B14F-4D97-AF65-F5344CB8AC3E}">
        <p14:creationId xmlns:p14="http://schemas.microsoft.com/office/powerpoint/2010/main" val="2040573012"/>
      </p:ext>
    </p:extLst>
  </p:cSld>
  <p:clrMapOvr>
    <a:masterClrMapping/>
  </p:clrMapOvr>
  <mc:AlternateContent xmlns:mc="http://schemas.openxmlformats.org/markup-compatibility/2006" xmlns:p14="http://schemas.microsoft.com/office/powerpoint/2010/main">
    <mc:Choice Requires="p14">
      <p:transition spd="slow" p14:dur="2500" advClick="0">
        <p:checker/>
      </p:transition>
    </mc:Choice>
    <mc:Fallback xmlns="">
      <p:transition spd="slow" advClick="0">
        <p:checke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err="1"/>
              <a:t>Vdt</a:t>
            </a:r>
            <a:r>
              <a:rPr lang="en-GB" dirty="0"/>
              <a:t> </a:t>
            </a:r>
            <a:r>
              <a:rPr lang="en-GB" dirty="0" err="1"/>
              <a:t>moca</a:t>
            </a:r>
            <a:r>
              <a:rPr lang="en-GB" dirty="0"/>
              <a:t> and KSF aligned</a:t>
            </a:r>
          </a:p>
        </p:txBody>
      </p:sp>
      <p:sp>
        <p:nvSpPr>
          <p:cNvPr id="2" name="Content Placeholder 1"/>
          <p:cNvSpPr>
            <a:spLocks noGrp="1"/>
          </p:cNvSpPr>
          <p:nvPr>
            <p:ph idx="1"/>
          </p:nvPr>
        </p:nvSpPr>
        <p:spPr>
          <a:xfrm>
            <a:off x="755576" y="620688"/>
            <a:ext cx="7592948" cy="4083905"/>
          </a:xfrm>
        </p:spPr>
        <p:txBody>
          <a:bodyPr>
            <a:normAutofit fontScale="25000" lnSpcReduction="20000"/>
          </a:bodyPr>
          <a:lstStyle/>
          <a:p>
            <a:pPr marL="0" indent="0">
              <a:buNone/>
            </a:pPr>
            <a:r>
              <a:rPr lang="en-GB" sz="7200" b="1" dirty="0"/>
              <a:t>KSF Outline</a:t>
            </a:r>
          </a:p>
          <a:p>
            <a:pPr marL="0" indent="0">
              <a:buNone/>
            </a:pPr>
            <a:r>
              <a:rPr lang="en-GB" sz="7200" dirty="0"/>
              <a:t> </a:t>
            </a:r>
          </a:p>
          <a:p>
            <a:pPr marL="0" indent="0">
              <a:buNone/>
            </a:pPr>
            <a:r>
              <a:rPr lang="en-GB" sz="7200" u="sng" dirty="0"/>
              <a:t>Level 1</a:t>
            </a:r>
            <a:endParaRPr lang="en-GB" sz="7200" dirty="0"/>
          </a:p>
          <a:p>
            <a:r>
              <a:rPr lang="en-GB" sz="7200" dirty="0"/>
              <a:t>Performance required on this level is a mix of Imitative and Active Participation functional level. Action and expectation of skills is mostly on Imitative participation level, but requires initiative – which can only emerge when transition from Imitative to Active participation; mostly present in Active Participation.</a:t>
            </a:r>
          </a:p>
          <a:p>
            <a:pPr marL="0" indent="0">
              <a:buNone/>
            </a:pPr>
            <a:r>
              <a:rPr lang="en-GB" sz="7200" dirty="0"/>
              <a:t> </a:t>
            </a:r>
          </a:p>
          <a:p>
            <a:pPr marL="0" indent="0">
              <a:buNone/>
            </a:pPr>
            <a:r>
              <a:rPr lang="en-GB" sz="7200" u="sng" dirty="0"/>
              <a:t>Level 2</a:t>
            </a:r>
            <a:endParaRPr lang="en-GB" sz="7200" dirty="0"/>
          </a:p>
          <a:p>
            <a:r>
              <a:rPr lang="en-GB" sz="7200" dirty="0"/>
              <a:t>This level mostly fits in Active Participation level, except domains Communication and Assessment. This is due higher demand to be achieved by </a:t>
            </a:r>
            <a:r>
              <a:rPr lang="en-GB" sz="7200" dirty="0" err="1"/>
              <a:t>perceptee</a:t>
            </a:r>
            <a:r>
              <a:rPr lang="en-GB" sz="7200" dirty="0"/>
              <a:t> (level 3 instead of level 2).</a:t>
            </a:r>
          </a:p>
          <a:p>
            <a:pPr marL="0" indent="0">
              <a:buNone/>
            </a:pPr>
            <a:r>
              <a:rPr lang="en-GB" sz="7200" dirty="0"/>
              <a:t> </a:t>
            </a:r>
          </a:p>
          <a:p>
            <a:pPr marL="0" indent="0">
              <a:buNone/>
            </a:pPr>
            <a:r>
              <a:rPr lang="en-GB" sz="7200" u="sng" dirty="0"/>
              <a:t>Level 3 </a:t>
            </a:r>
            <a:endParaRPr lang="en-GB" sz="7200" dirty="0"/>
          </a:p>
          <a:p>
            <a:r>
              <a:rPr lang="en-GB" sz="7200" dirty="0"/>
              <a:t>This level mostly fits in Competitive Participation level with Communication and Assessment higher demand for reasons as stated above.</a:t>
            </a:r>
          </a:p>
          <a:p>
            <a:endParaRPr lang="en-GB" dirty="0"/>
          </a:p>
        </p:txBody>
      </p:sp>
    </p:spTree>
    <p:extLst>
      <p:ext uri="{BB962C8B-B14F-4D97-AF65-F5344CB8AC3E}">
        <p14:creationId xmlns:p14="http://schemas.microsoft.com/office/powerpoint/2010/main" val="199876271"/>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2">
                                            <p:txEl>
                                              <p:pRg st="8" end="8"/>
                                            </p:txEl>
                                          </p:spTgt>
                                        </p:tgtEl>
                                        <p:attrNameLst>
                                          <p:attrName>style.visibility</p:attrName>
                                        </p:attrNameLst>
                                      </p:cBhvr>
                                      <p:to>
                                        <p:strVal val="visible"/>
                                      </p:to>
                                    </p:set>
                                    <p:animEffect transition="in" filter="fade">
                                      <p:cBhvr>
                                        <p:cTn id="63" dur="1000"/>
                                        <p:tgtEl>
                                          <p:spTgt spid="2">
                                            <p:txEl>
                                              <p:pRg st="8" end="8"/>
                                            </p:txEl>
                                          </p:spTgt>
                                        </p:tgtEl>
                                      </p:cBhvr>
                                    </p:animEffect>
                                    <p:anim calcmode="lin" valueType="num">
                                      <p:cBhvr>
                                        <p:cTn id="64"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
                                            <p:txEl>
                                              <p:pRg st="9" end="9"/>
                                            </p:txEl>
                                          </p:spTgt>
                                        </p:tgtEl>
                                        <p:attrNameLst>
                                          <p:attrName>style.visibility</p:attrName>
                                        </p:attrNameLst>
                                      </p:cBhvr>
                                      <p:to>
                                        <p:strVal val="visible"/>
                                      </p:to>
                                    </p:set>
                                    <p:animEffect transition="in" filter="fade">
                                      <p:cBhvr>
                                        <p:cTn id="70" dur="1000"/>
                                        <p:tgtEl>
                                          <p:spTgt spid="2">
                                            <p:txEl>
                                              <p:pRg st="9" end="9"/>
                                            </p:txEl>
                                          </p:spTgt>
                                        </p:tgtEl>
                                      </p:cBhvr>
                                    </p:animEffect>
                                    <p:anim calcmode="lin" valueType="num">
                                      <p:cBhvr>
                                        <p:cTn id="71"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err="1"/>
              <a:t>Vdt</a:t>
            </a:r>
            <a:r>
              <a:rPr lang="en-GB" dirty="0"/>
              <a:t> </a:t>
            </a:r>
            <a:r>
              <a:rPr lang="en-GB" dirty="0" err="1"/>
              <a:t>moca</a:t>
            </a:r>
            <a:r>
              <a:rPr lang="en-GB" dirty="0"/>
              <a:t> and KSF aligned cont.</a:t>
            </a:r>
          </a:p>
        </p:txBody>
      </p:sp>
      <p:sp>
        <p:nvSpPr>
          <p:cNvPr id="3" name="Content Placeholder 2"/>
          <p:cNvSpPr>
            <a:spLocks noGrp="1"/>
          </p:cNvSpPr>
          <p:nvPr>
            <p:ph idx="1"/>
          </p:nvPr>
        </p:nvSpPr>
        <p:spPr/>
        <p:txBody>
          <a:bodyPr>
            <a:normAutofit fontScale="25000" lnSpcReduction="20000"/>
          </a:bodyPr>
          <a:lstStyle/>
          <a:p>
            <a:r>
              <a:rPr lang="en-GB" sz="7200" u="sng" dirty="0"/>
              <a:t>Communication </a:t>
            </a:r>
            <a:r>
              <a:rPr lang="en-GB" sz="7200" dirty="0"/>
              <a:t>– desirable achievable level in </a:t>
            </a:r>
            <a:r>
              <a:rPr lang="en-GB" sz="7200" dirty="0" err="1"/>
              <a:t>preceptorship</a:t>
            </a:r>
            <a:r>
              <a:rPr lang="en-GB" sz="7200" dirty="0"/>
              <a:t> is level 3, instead of level 2, therefore is understandable that this level (level 3) applies differently to functional levels (one level higher than other domains).</a:t>
            </a:r>
          </a:p>
          <a:p>
            <a:pPr marL="0" indent="0">
              <a:buNone/>
            </a:pPr>
            <a:r>
              <a:rPr lang="en-GB" sz="7200" dirty="0"/>
              <a:t> </a:t>
            </a:r>
          </a:p>
          <a:p>
            <a:r>
              <a:rPr lang="en-GB" sz="7200" u="sng" dirty="0"/>
              <a:t>Assessment</a:t>
            </a:r>
            <a:r>
              <a:rPr lang="en-GB" sz="7200" dirty="0"/>
              <a:t> – similar situation like Communication, level 3 is required for </a:t>
            </a:r>
            <a:r>
              <a:rPr lang="en-GB" sz="7200" dirty="0" err="1"/>
              <a:t>preceptorship</a:t>
            </a:r>
            <a:r>
              <a:rPr lang="en-GB" sz="7200" dirty="0"/>
              <a:t>. However, according to functional levels, is shifted one level. Most of the time Imitative Participation matches level 1, Active level 2 and Competitive level 3; in this domain Imitative participation matches level 2, Active level 3 and Competitive level 4.</a:t>
            </a:r>
          </a:p>
          <a:p>
            <a:pPr marL="0" indent="0">
              <a:buNone/>
            </a:pPr>
            <a:r>
              <a:rPr lang="en-GB" sz="7200" dirty="0"/>
              <a:t> </a:t>
            </a:r>
          </a:p>
          <a:p>
            <a:r>
              <a:rPr lang="en-GB" sz="7200" u="sng" dirty="0"/>
              <a:t>Enablement</a:t>
            </a:r>
            <a:r>
              <a:rPr lang="en-GB" sz="7200" dirty="0"/>
              <a:t> – this is interesting one. Functional levels match usual domains – Imitative –level 1, Active – level 2 and Competitive – level 3. However, level 3 of KSF outline is required for </a:t>
            </a:r>
            <a:r>
              <a:rPr lang="en-GB" sz="7200" dirty="0" err="1"/>
              <a:t>preceptee</a:t>
            </a:r>
            <a:r>
              <a:rPr lang="en-GB" sz="7200" dirty="0"/>
              <a:t> to achieve. This means that according to KSF outline </a:t>
            </a:r>
            <a:r>
              <a:rPr lang="en-GB" sz="7200" dirty="0" err="1"/>
              <a:t>preceptee</a:t>
            </a:r>
            <a:r>
              <a:rPr lang="en-GB" sz="7200" dirty="0"/>
              <a:t> should function on Competitive functional level to meet professional standards, when other domains require Active Participation level.</a:t>
            </a:r>
          </a:p>
          <a:p>
            <a:endParaRPr lang="en-GB" dirty="0"/>
          </a:p>
        </p:txBody>
      </p:sp>
    </p:spTree>
    <p:extLst>
      <p:ext uri="{BB962C8B-B14F-4D97-AF65-F5344CB8AC3E}">
        <p14:creationId xmlns:p14="http://schemas.microsoft.com/office/powerpoint/2010/main" val="478698315"/>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err="1"/>
              <a:t>Vdt</a:t>
            </a:r>
            <a:r>
              <a:rPr lang="en-GB" dirty="0"/>
              <a:t> </a:t>
            </a:r>
            <a:r>
              <a:rPr lang="en-GB" dirty="0" err="1"/>
              <a:t>moca</a:t>
            </a:r>
            <a:r>
              <a:rPr lang="en-GB" dirty="0"/>
              <a:t> and KSF aligned cont.</a:t>
            </a:r>
          </a:p>
        </p:txBody>
      </p:sp>
      <p:sp>
        <p:nvSpPr>
          <p:cNvPr id="3" name="Content Placeholder 2"/>
          <p:cNvSpPr>
            <a:spLocks noGrp="1"/>
          </p:cNvSpPr>
          <p:nvPr>
            <p:ph idx="1"/>
          </p:nvPr>
        </p:nvSpPr>
        <p:spPr/>
        <p:txBody>
          <a:bodyPr>
            <a:normAutofit fontScale="77500" lnSpcReduction="20000"/>
          </a:bodyPr>
          <a:lstStyle/>
          <a:p>
            <a:r>
              <a:rPr lang="en-GB" dirty="0"/>
              <a:t>Passive Participation – some indication in performance on level 1, however, generally level 1 of KSF mostly match Imitative Participation level, except two domains, Communication and Assessment. </a:t>
            </a:r>
          </a:p>
          <a:p>
            <a:r>
              <a:rPr lang="en-GB" dirty="0"/>
              <a:t>Contribution – (the highest functional level) –there was no description of that level included in </a:t>
            </a:r>
            <a:r>
              <a:rPr lang="en-GB" dirty="0" err="1"/>
              <a:t>Vona’s</a:t>
            </a:r>
            <a:r>
              <a:rPr lang="en-GB" dirty="0"/>
              <a:t> article I used, therefore I felt to take description from other work would affect robustness of research.</a:t>
            </a:r>
          </a:p>
          <a:p>
            <a:r>
              <a:rPr lang="en-GB" dirty="0"/>
              <a:t>Competitive Participation – this functional level match predominantly L3 of KSF outline, except Communication and Assessment (which match L4). </a:t>
            </a:r>
          </a:p>
          <a:p>
            <a:r>
              <a:rPr lang="en-GB" dirty="0"/>
              <a:t>Active Participation – match predominantly Level 2 Communication and Assessment required to be achieved on higher level (L3 instead of L2).</a:t>
            </a:r>
          </a:p>
          <a:p>
            <a:endParaRPr lang="en-GB" dirty="0"/>
          </a:p>
        </p:txBody>
      </p:sp>
    </p:spTree>
    <p:extLst>
      <p:ext uri="{BB962C8B-B14F-4D97-AF65-F5344CB8AC3E}">
        <p14:creationId xmlns:p14="http://schemas.microsoft.com/office/powerpoint/2010/main" val="893277172"/>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err="1"/>
              <a:t>Vdt</a:t>
            </a:r>
            <a:r>
              <a:rPr lang="en-GB" dirty="0"/>
              <a:t> </a:t>
            </a:r>
            <a:r>
              <a:rPr lang="en-GB" dirty="0" err="1"/>
              <a:t>moca</a:t>
            </a:r>
            <a:r>
              <a:rPr lang="en-GB" dirty="0"/>
              <a:t> and KSF aligned cont.</a:t>
            </a:r>
          </a:p>
        </p:txBody>
      </p:sp>
      <p:sp>
        <p:nvSpPr>
          <p:cNvPr id="3" name="Content Placeholder 2"/>
          <p:cNvSpPr>
            <a:spLocks noGrp="1"/>
          </p:cNvSpPr>
          <p:nvPr>
            <p:ph idx="1"/>
          </p:nvPr>
        </p:nvSpPr>
        <p:spPr/>
        <p:txBody>
          <a:bodyPr>
            <a:normAutofit fontScale="62500" lnSpcReduction="20000"/>
          </a:bodyPr>
          <a:lstStyle/>
          <a:p>
            <a:r>
              <a:rPr lang="en-GB" b="1" dirty="0"/>
              <a:t>Ability to demonstrate initiative</a:t>
            </a:r>
            <a:r>
              <a:rPr lang="en-GB" dirty="0"/>
              <a:t> – originally included in version 1 – however, description was only for Passive Participation. As I decided not to include Passive Participation this domain is removed from version 2.</a:t>
            </a:r>
          </a:p>
          <a:p>
            <a:pPr marL="0" indent="0">
              <a:buNone/>
            </a:pPr>
            <a:r>
              <a:rPr lang="en-GB" dirty="0"/>
              <a:t> </a:t>
            </a:r>
          </a:p>
          <a:p>
            <a:r>
              <a:rPr lang="en-GB" b="1" dirty="0"/>
              <a:t>Materials and Objects </a:t>
            </a:r>
            <a:r>
              <a:rPr lang="en-GB" dirty="0"/>
              <a:t>– interesting one. Description of functional levels match with KSF domain Assessment, which is a key occupational therapy skill. L3 of KSF is required to be achieved by the end of </a:t>
            </a:r>
            <a:r>
              <a:rPr lang="en-GB" dirty="0" err="1"/>
              <a:t>preceptorship</a:t>
            </a:r>
            <a:r>
              <a:rPr lang="en-GB" dirty="0"/>
              <a:t>. Level 3 match Imitative Participation, which is one level lower than other domains. It appears that professional body (COT), which regulates requirements for professional standards allows for </a:t>
            </a:r>
            <a:r>
              <a:rPr lang="en-GB" b="1" dirty="0"/>
              <a:t>assessment skills to develop</a:t>
            </a:r>
            <a:r>
              <a:rPr lang="en-GB" dirty="0"/>
              <a:t>. This is in opposition ,for example , to communication skills, which are set on higher standard, and the </a:t>
            </a:r>
            <a:r>
              <a:rPr lang="en-GB" dirty="0" err="1"/>
              <a:t>preceptee</a:t>
            </a:r>
            <a:r>
              <a:rPr lang="en-GB" dirty="0"/>
              <a:t> requires to function on Active Participation level to achieve the standard.</a:t>
            </a:r>
          </a:p>
          <a:p>
            <a:endParaRPr lang="en-GB" dirty="0"/>
          </a:p>
        </p:txBody>
      </p:sp>
    </p:spTree>
    <p:extLst>
      <p:ext uri="{BB962C8B-B14F-4D97-AF65-F5344CB8AC3E}">
        <p14:creationId xmlns:p14="http://schemas.microsoft.com/office/powerpoint/2010/main" val="4066423613"/>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sz="3600" dirty="0"/>
              <a:t>And I attempted to align them both</a:t>
            </a:r>
          </a:p>
        </p:txBody>
      </p:sp>
      <p:sp>
        <p:nvSpPr>
          <p:cNvPr id="2" name="Content Placeholder 1"/>
          <p:cNvSpPr>
            <a:spLocks noGrp="1"/>
          </p:cNvSpPr>
          <p:nvPr>
            <p:ph idx="1"/>
          </p:nvPr>
        </p:nvSpPr>
        <p:spPr/>
        <p:txBody>
          <a:bodyPr>
            <a:normAutofit fontScale="25000" lnSpcReduction="20000"/>
          </a:bodyPr>
          <a:lstStyle/>
          <a:p>
            <a:r>
              <a:rPr lang="en-GB" sz="6400" dirty="0"/>
              <a:t>KSF outline domains are not distributed evenly throughout </a:t>
            </a:r>
            <a:r>
              <a:rPr lang="en-GB" sz="6400" dirty="0" err="1"/>
              <a:t>VdT</a:t>
            </a:r>
            <a:r>
              <a:rPr lang="en-GB" sz="6400" dirty="0"/>
              <a:t> </a:t>
            </a:r>
            <a:r>
              <a:rPr lang="en-GB" sz="6400" dirty="0" err="1"/>
              <a:t>MoCA</a:t>
            </a:r>
            <a:r>
              <a:rPr lang="en-GB" sz="6400" dirty="0"/>
              <a:t> domains of functional level. Most of KSF domains fits to Action, People and Situation. This is understandable, because those three domains describe someone performance, and KSF is designed to measure performance.</a:t>
            </a:r>
          </a:p>
          <a:p>
            <a:r>
              <a:rPr lang="en-GB" sz="6400" dirty="0"/>
              <a:t>Other domains, such as Motivation or Control of Anxiety determine functional level and influence performance, rather than describing it. </a:t>
            </a:r>
          </a:p>
          <a:p>
            <a:r>
              <a:rPr lang="en-GB" sz="6400" dirty="0"/>
              <a:t> </a:t>
            </a:r>
            <a:r>
              <a:rPr lang="en-GB" sz="6400" dirty="0" err="1"/>
              <a:t>Contributive</a:t>
            </a:r>
            <a:r>
              <a:rPr lang="en-GB" sz="6400" dirty="0"/>
              <a:t> participation – I could try to include it, however description of this level (the highest) is not included in my reference. I could try to use description from other documents, but I think this will affect robustness of research</a:t>
            </a:r>
          </a:p>
          <a:p>
            <a:r>
              <a:rPr lang="en-GB" sz="6400" dirty="0"/>
              <a:t> Passive participation – at the moment only few KSF outlines match this level of function (this is quite low for independent employment), but document includes information of not meeting level 1 performance, which I potentially could adapt as level 0 and add description to Passive Participation</a:t>
            </a:r>
          </a:p>
          <a:p>
            <a:r>
              <a:rPr lang="en-GB" sz="6400" dirty="0"/>
              <a:t>Imitative , Active and Competitive Participation – descriptors fit perfectly</a:t>
            </a:r>
          </a:p>
          <a:p>
            <a:pPr marL="0" indent="0">
              <a:buNone/>
            </a:pPr>
            <a:r>
              <a:rPr lang="en-GB" sz="6400" dirty="0"/>
              <a:t> </a:t>
            </a:r>
          </a:p>
          <a:p>
            <a:r>
              <a:rPr lang="en-GB" sz="6400" dirty="0"/>
              <a:t>Description of functional levels – some comments suggest action rather than description of behaviour.</a:t>
            </a:r>
          </a:p>
          <a:p>
            <a:endParaRPr lang="en-GB" dirty="0"/>
          </a:p>
        </p:txBody>
      </p:sp>
    </p:spTree>
    <p:extLst>
      <p:ext uri="{BB962C8B-B14F-4D97-AF65-F5344CB8AC3E}">
        <p14:creationId xmlns:p14="http://schemas.microsoft.com/office/powerpoint/2010/main" val="2129398118"/>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 action</a:t>
            </a:r>
          </a:p>
        </p:txBody>
      </p:sp>
      <p:sp>
        <p:nvSpPr>
          <p:cNvPr id="3" name="Content Placeholder 2"/>
          <p:cNvSpPr>
            <a:spLocks noGrp="1"/>
          </p:cNvSpPr>
          <p:nvPr>
            <p:ph idx="1"/>
          </p:nvPr>
        </p:nvSpPr>
        <p:spPr/>
        <p:txBody>
          <a:bodyPr/>
          <a:lstStyle/>
          <a:p>
            <a:r>
              <a:rPr lang="en-GB" dirty="0"/>
              <a:t>KSF levels – I colour- coded it, because sometimes descriptors fit to different functional levels</a:t>
            </a:r>
          </a:p>
          <a:p>
            <a:r>
              <a:rPr lang="en-GB" dirty="0"/>
              <a:t>L1-green</a:t>
            </a:r>
          </a:p>
          <a:p>
            <a:r>
              <a:rPr lang="en-GB" dirty="0"/>
              <a:t>L2-blue</a:t>
            </a:r>
          </a:p>
          <a:p>
            <a:r>
              <a:rPr lang="en-GB" dirty="0"/>
              <a:t>L3-black</a:t>
            </a:r>
          </a:p>
          <a:p>
            <a:r>
              <a:rPr lang="en-GB" dirty="0"/>
              <a:t>L4 - red</a:t>
            </a:r>
          </a:p>
          <a:p>
            <a:endParaRPr lang="en-GB" dirty="0"/>
          </a:p>
        </p:txBody>
      </p:sp>
    </p:spTree>
    <p:extLst>
      <p:ext uri="{BB962C8B-B14F-4D97-AF65-F5344CB8AC3E}">
        <p14:creationId xmlns:p14="http://schemas.microsoft.com/office/powerpoint/2010/main" val="4026339632"/>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GB"/>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045486812"/>
              </p:ext>
            </p:extLst>
          </p:nvPr>
        </p:nvGraphicFramePr>
        <p:xfrm>
          <a:off x="899591" y="260649"/>
          <a:ext cx="7776865" cy="6835140"/>
        </p:xfrm>
        <a:graphic>
          <a:graphicData uri="http://schemas.openxmlformats.org/drawingml/2006/table">
            <a:tbl>
              <a:tblPr firstRow="1" firstCol="1" bandRow="1">
                <a:tableStyleId>{5C22544A-7EE6-4342-B048-85BDC9FD1C3A}</a:tableStyleId>
              </a:tblPr>
              <a:tblGrid>
                <a:gridCol w="813254">
                  <a:extLst>
                    <a:ext uri="{9D8B030D-6E8A-4147-A177-3AD203B41FA5}">
                      <a16:colId xmlns:a16="http://schemas.microsoft.com/office/drawing/2014/main" val="20000"/>
                    </a:ext>
                  </a:extLst>
                </a:gridCol>
                <a:gridCol w="2054441">
                  <a:extLst>
                    <a:ext uri="{9D8B030D-6E8A-4147-A177-3AD203B41FA5}">
                      <a16:colId xmlns:a16="http://schemas.microsoft.com/office/drawing/2014/main" val="20001"/>
                    </a:ext>
                  </a:extLst>
                </a:gridCol>
                <a:gridCol w="2454585">
                  <a:extLst>
                    <a:ext uri="{9D8B030D-6E8A-4147-A177-3AD203B41FA5}">
                      <a16:colId xmlns:a16="http://schemas.microsoft.com/office/drawing/2014/main" val="20002"/>
                    </a:ext>
                  </a:extLst>
                </a:gridCol>
                <a:gridCol w="2454585">
                  <a:extLst>
                    <a:ext uri="{9D8B030D-6E8A-4147-A177-3AD203B41FA5}">
                      <a16:colId xmlns:a16="http://schemas.microsoft.com/office/drawing/2014/main" val="20003"/>
                    </a:ext>
                  </a:extLst>
                </a:gridCol>
              </a:tblGrid>
              <a:tr h="246162">
                <a:tc>
                  <a:txBody>
                    <a:bodyPr/>
                    <a:lstStyle/>
                    <a:p>
                      <a:pPr>
                        <a:lnSpc>
                          <a:spcPct val="115000"/>
                        </a:lnSpc>
                        <a:spcAft>
                          <a:spcPts val="0"/>
                        </a:spcAft>
                      </a:pPr>
                      <a:r>
                        <a:rPr lang="en-GB" sz="1000" dirty="0">
                          <a:effectLst/>
                        </a:rPr>
                        <a:t>Level of </a:t>
                      </a:r>
                      <a:r>
                        <a:rPr lang="en-GB" sz="1000" dirty="0" err="1">
                          <a:effectLst/>
                        </a:rPr>
                        <a:t>VdT</a:t>
                      </a:r>
                      <a:r>
                        <a:rPr lang="en-GB" sz="1000" dirty="0">
                          <a:effectLst/>
                        </a:rPr>
                        <a:t> </a:t>
                      </a:r>
                      <a:r>
                        <a:rPr lang="en-GB" sz="1000" dirty="0" err="1">
                          <a:effectLst/>
                        </a:rPr>
                        <a:t>MoCA</a:t>
                      </a:r>
                      <a:endParaRPr lang="en-GB" sz="1000" dirty="0">
                        <a:effectLst/>
                        <a:latin typeface="Calibri"/>
                        <a:ea typeface="Calibri"/>
                        <a:cs typeface="Times New Roman"/>
                      </a:endParaRPr>
                    </a:p>
                  </a:txBody>
                  <a:tcPr marL="44387" marR="44387" marT="0" marB="0"/>
                </a:tc>
                <a:tc>
                  <a:txBody>
                    <a:bodyPr/>
                    <a:lstStyle/>
                    <a:p>
                      <a:pPr>
                        <a:lnSpc>
                          <a:spcPct val="115000"/>
                        </a:lnSpc>
                        <a:spcAft>
                          <a:spcPts val="0"/>
                        </a:spcAft>
                      </a:pPr>
                      <a:r>
                        <a:rPr lang="en-GB" sz="1000">
                          <a:effectLst/>
                        </a:rPr>
                        <a:t>Imitative Participation</a:t>
                      </a:r>
                      <a:endParaRPr lang="en-GB" sz="1000">
                        <a:effectLst/>
                        <a:latin typeface="Calibri"/>
                        <a:ea typeface="Calibri"/>
                        <a:cs typeface="Times New Roman"/>
                      </a:endParaRPr>
                    </a:p>
                  </a:txBody>
                  <a:tcPr marL="44387" marR="44387" marT="0" marB="0"/>
                </a:tc>
                <a:tc>
                  <a:txBody>
                    <a:bodyPr/>
                    <a:lstStyle/>
                    <a:p>
                      <a:pPr>
                        <a:lnSpc>
                          <a:spcPct val="115000"/>
                        </a:lnSpc>
                        <a:spcAft>
                          <a:spcPts val="0"/>
                        </a:spcAft>
                      </a:pPr>
                      <a:r>
                        <a:rPr lang="en-GB" sz="1000">
                          <a:effectLst/>
                        </a:rPr>
                        <a:t>Active Participation</a:t>
                      </a:r>
                      <a:endParaRPr lang="en-GB" sz="1000">
                        <a:effectLst/>
                        <a:latin typeface="Calibri"/>
                        <a:ea typeface="Calibri"/>
                        <a:cs typeface="Times New Roman"/>
                      </a:endParaRPr>
                    </a:p>
                  </a:txBody>
                  <a:tcPr marL="44387" marR="44387" marT="0" marB="0"/>
                </a:tc>
                <a:tc>
                  <a:txBody>
                    <a:bodyPr/>
                    <a:lstStyle/>
                    <a:p>
                      <a:pPr>
                        <a:lnSpc>
                          <a:spcPct val="115000"/>
                        </a:lnSpc>
                        <a:spcAft>
                          <a:spcPts val="0"/>
                        </a:spcAft>
                      </a:pPr>
                      <a:r>
                        <a:rPr lang="en-GB" sz="1000">
                          <a:effectLst/>
                        </a:rPr>
                        <a:t>Competitive Participation</a:t>
                      </a:r>
                      <a:endParaRPr lang="en-GB" sz="1000">
                        <a:effectLst/>
                        <a:latin typeface="Calibri"/>
                        <a:ea typeface="Calibri"/>
                        <a:cs typeface="Times New Roman"/>
                      </a:endParaRPr>
                    </a:p>
                  </a:txBody>
                  <a:tcPr marL="44387" marR="44387" marT="0" marB="0"/>
                </a:tc>
                <a:extLst>
                  <a:ext uri="{0D108BD9-81ED-4DB2-BD59-A6C34878D82A}">
                    <a16:rowId xmlns:a16="http://schemas.microsoft.com/office/drawing/2014/main" val="10000"/>
                  </a:ext>
                </a:extLst>
              </a:tr>
              <a:tr h="1107732">
                <a:tc>
                  <a:txBody>
                    <a:bodyPr/>
                    <a:lstStyle/>
                    <a:p>
                      <a:pPr>
                        <a:lnSpc>
                          <a:spcPct val="115000"/>
                        </a:lnSpc>
                        <a:spcAft>
                          <a:spcPts val="0"/>
                        </a:spcAft>
                      </a:pPr>
                      <a:r>
                        <a:rPr lang="en-GB" sz="1000">
                          <a:effectLst/>
                        </a:rPr>
                        <a:t>Description of the level according to VdT MoCA</a:t>
                      </a:r>
                      <a:endParaRPr lang="en-GB" sz="1000">
                        <a:effectLst/>
                        <a:latin typeface="Calibri"/>
                        <a:ea typeface="Calibri"/>
                        <a:cs typeface="Times New Roman"/>
                      </a:endParaRPr>
                    </a:p>
                  </a:txBody>
                  <a:tcPr marL="44387" marR="44387" marT="0" marB="0"/>
                </a:tc>
                <a:tc>
                  <a:txBody>
                    <a:bodyPr/>
                    <a:lstStyle/>
                    <a:p>
                      <a:pPr>
                        <a:lnSpc>
                          <a:spcPct val="115000"/>
                        </a:lnSpc>
                        <a:spcAft>
                          <a:spcPts val="0"/>
                        </a:spcAft>
                      </a:pPr>
                      <a:r>
                        <a:rPr lang="en-GB" sz="1000">
                          <a:effectLst/>
                        </a:rPr>
                        <a:t>Action is imitative in nature</a:t>
                      </a:r>
                    </a:p>
                    <a:p>
                      <a:pPr>
                        <a:lnSpc>
                          <a:spcPct val="115000"/>
                        </a:lnSpc>
                        <a:spcAft>
                          <a:spcPts val="0"/>
                        </a:spcAft>
                      </a:pPr>
                      <a:r>
                        <a:rPr lang="en-GB" sz="1000">
                          <a:effectLst/>
                        </a:rPr>
                        <a:t> </a:t>
                      </a:r>
                    </a:p>
                    <a:p>
                      <a:pPr>
                        <a:lnSpc>
                          <a:spcPct val="115000"/>
                        </a:lnSpc>
                        <a:spcAft>
                          <a:spcPts val="0"/>
                        </a:spcAft>
                      </a:pPr>
                      <a:r>
                        <a:rPr lang="en-GB" sz="1000">
                          <a:effectLst/>
                        </a:rPr>
                        <a:t>Anxiety in doing what is unknown</a:t>
                      </a:r>
                    </a:p>
                    <a:p>
                      <a:pPr>
                        <a:lnSpc>
                          <a:spcPct val="115000"/>
                        </a:lnSpc>
                        <a:spcAft>
                          <a:spcPts val="0"/>
                        </a:spcAft>
                      </a:pPr>
                      <a:r>
                        <a:rPr lang="en-GB" sz="1000">
                          <a:effectLst/>
                        </a:rPr>
                        <a:t> </a:t>
                      </a:r>
                    </a:p>
                    <a:p>
                      <a:pPr>
                        <a:lnSpc>
                          <a:spcPct val="115000"/>
                        </a:lnSpc>
                        <a:spcAft>
                          <a:spcPts val="0"/>
                        </a:spcAft>
                      </a:pPr>
                      <a:r>
                        <a:rPr lang="en-GB" sz="1000">
                          <a:effectLst/>
                        </a:rPr>
                        <a:t>Security in doing ‘the same as’</a:t>
                      </a:r>
                      <a:endParaRPr lang="en-GB" sz="1000">
                        <a:effectLst/>
                        <a:latin typeface="Calibri"/>
                        <a:ea typeface="Calibri"/>
                        <a:cs typeface="Times New Roman"/>
                      </a:endParaRPr>
                    </a:p>
                  </a:txBody>
                  <a:tcPr marL="44387" marR="44387" marT="0" marB="0"/>
                </a:tc>
                <a:tc>
                  <a:txBody>
                    <a:bodyPr/>
                    <a:lstStyle/>
                    <a:p>
                      <a:pPr>
                        <a:lnSpc>
                          <a:spcPct val="115000"/>
                        </a:lnSpc>
                        <a:spcAft>
                          <a:spcPts val="0"/>
                        </a:spcAft>
                      </a:pPr>
                      <a:r>
                        <a:rPr lang="en-GB" sz="1000">
                          <a:effectLst/>
                        </a:rPr>
                        <a:t>Originality emerges</a:t>
                      </a:r>
                    </a:p>
                    <a:p>
                      <a:pPr>
                        <a:lnSpc>
                          <a:spcPct val="115000"/>
                        </a:lnSpc>
                        <a:spcAft>
                          <a:spcPts val="0"/>
                        </a:spcAft>
                      </a:pPr>
                      <a:r>
                        <a:rPr lang="en-GB" sz="1000">
                          <a:effectLst/>
                        </a:rPr>
                        <a:t> </a:t>
                      </a:r>
                    </a:p>
                    <a:p>
                      <a:pPr>
                        <a:lnSpc>
                          <a:spcPct val="115000"/>
                        </a:lnSpc>
                        <a:spcAft>
                          <a:spcPts val="0"/>
                        </a:spcAft>
                      </a:pPr>
                      <a:r>
                        <a:rPr lang="en-GB" sz="1000">
                          <a:effectLst/>
                        </a:rPr>
                        <a:t>Doing as others with at least the same standards</a:t>
                      </a:r>
                    </a:p>
                    <a:p>
                      <a:pPr>
                        <a:lnSpc>
                          <a:spcPct val="115000"/>
                        </a:lnSpc>
                        <a:spcAft>
                          <a:spcPts val="0"/>
                        </a:spcAft>
                      </a:pPr>
                      <a:r>
                        <a:rPr lang="en-GB" sz="1000">
                          <a:effectLst/>
                        </a:rPr>
                        <a:t> </a:t>
                      </a:r>
                    </a:p>
                    <a:p>
                      <a:pPr>
                        <a:lnSpc>
                          <a:spcPct val="115000"/>
                        </a:lnSpc>
                        <a:spcAft>
                          <a:spcPts val="0"/>
                        </a:spcAft>
                      </a:pPr>
                      <a:r>
                        <a:rPr lang="en-GB" sz="1000">
                          <a:effectLst/>
                        </a:rPr>
                        <a:t>Attempts to add something of his own to improve standards</a:t>
                      </a:r>
                      <a:endParaRPr lang="en-GB" sz="1000">
                        <a:effectLst/>
                        <a:latin typeface="Calibri"/>
                        <a:ea typeface="Calibri"/>
                        <a:cs typeface="Times New Roman"/>
                      </a:endParaRPr>
                    </a:p>
                  </a:txBody>
                  <a:tcPr marL="44387" marR="44387" marT="0" marB="0"/>
                </a:tc>
                <a:tc>
                  <a:txBody>
                    <a:bodyPr/>
                    <a:lstStyle/>
                    <a:p>
                      <a:pPr>
                        <a:lnSpc>
                          <a:spcPct val="115000"/>
                        </a:lnSpc>
                        <a:spcAft>
                          <a:spcPts val="0"/>
                        </a:spcAft>
                      </a:pPr>
                      <a:r>
                        <a:rPr lang="en-GB" sz="1000">
                          <a:effectLst/>
                        </a:rPr>
                        <a:t>Action is competitive in nature</a:t>
                      </a:r>
                    </a:p>
                    <a:p>
                      <a:pPr>
                        <a:lnSpc>
                          <a:spcPct val="115000"/>
                        </a:lnSpc>
                        <a:spcAft>
                          <a:spcPts val="0"/>
                        </a:spcAft>
                      </a:pPr>
                      <a:r>
                        <a:rPr lang="en-GB" sz="1000">
                          <a:effectLst/>
                        </a:rPr>
                        <a:t> </a:t>
                      </a:r>
                    </a:p>
                    <a:p>
                      <a:pPr>
                        <a:lnSpc>
                          <a:spcPct val="115000"/>
                        </a:lnSpc>
                        <a:spcAft>
                          <a:spcPts val="0"/>
                        </a:spcAft>
                      </a:pPr>
                      <a:r>
                        <a:rPr lang="en-GB" sz="1000">
                          <a:effectLst/>
                        </a:rPr>
                        <a:t>Action is disciplined and dictated by standards which one seeks to surpass</a:t>
                      </a:r>
                    </a:p>
                    <a:p>
                      <a:pPr>
                        <a:lnSpc>
                          <a:spcPct val="115000"/>
                        </a:lnSpc>
                        <a:spcAft>
                          <a:spcPts val="0"/>
                        </a:spcAft>
                      </a:pPr>
                      <a:r>
                        <a:rPr lang="en-GB" sz="1000">
                          <a:effectLst/>
                        </a:rPr>
                        <a:t> </a:t>
                      </a:r>
                    </a:p>
                    <a:p>
                      <a:pPr>
                        <a:lnSpc>
                          <a:spcPct val="115000"/>
                        </a:lnSpc>
                        <a:spcAft>
                          <a:spcPts val="0"/>
                        </a:spcAft>
                      </a:pPr>
                      <a:r>
                        <a:rPr lang="en-GB" sz="1000">
                          <a:effectLst/>
                        </a:rPr>
                        <a:t>Standards will apply to immediate product which results from action (not global or abstract)</a:t>
                      </a:r>
                      <a:endParaRPr lang="en-GB" sz="1000">
                        <a:effectLst/>
                        <a:latin typeface="Calibri"/>
                        <a:ea typeface="Calibri"/>
                        <a:cs typeface="Times New Roman"/>
                      </a:endParaRPr>
                    </a:p>
                  </a:txBody>
                  <a:tcPr marL="44387" marR="44387" marT="0" marB="0"/>
                </a:tc>
                <a:extLst>
                  <a:ext uri="{0D108BD9-81ED-4DB2-BD59-A6C34878D82A}">
                    <a16:rowId xmlns:a16="http://schemas.microsoft.com/office/drawing/2014/main" val="10001"/>
                  </a:ext>
                </a:extLst>
              </a:tr>
              <a:tr h="3110601">
                <a:tc>
                  <a:txBody>
                    <a:bodyPr/>
                    <a:lstStyle/>
                    <a:p>
                      <a:pPr>
                        <a:lnSpc>
                          <a:spcPct val="115000"/>
                        </a:lnSpc>
                        <a:spcAft>
                          <a:spcPts val="0"/>
                        </a:spcAft>
                      </a:pPr>
                      <a:r>
                        <a:rPr lang="en-GB" sz="1000">
                          <a:effectLst/>
                        </a:rPr>
                        <a:t>Foundation KSF outline (2010 version)</a:t>
                      </a:r>
                      <a:endParaRPr lang="en-GB" sz="1000">
                        <a:effectLst/>
                        <a:latin typeface="Calibri"/>
                        <a:ea typeface="Calibri"/>
                        <a:cs typeface="Times New Roman"/>
                      </a:endParaRPr>
                    </a:p>
                  </a:txBody>
                  <a:tcPr marL="44387" marR="44387" marT="0" marB="0"/>
                </a:tc>
                <a:tc>
                  <a:txBody>
                    <a:bodyPr/>
                    <a:lstStyle/>
                    <a:p>
                      <a:pPr>
                        <a:lnSpc>
                          <a:spcPct val="115000"/>
                        </a:lnSpc>
                        <a:spcAft>
                          <a:spcPts val="0"/>
                        </a:spcAft>
                      </a:pPr>
                      <a:r>
                        <a:rPr lang="en-GB" sz="1000" u="sng" dirty="0">
                          <a:effectLst/>
                        </a:rPr>
                        <a:t>Personal and People Development</a:t>
                      </a:r>
                      <a:endParaRPr lang="en-GB" sz="1000" dirty="0">
                        <a:effectLst/>
                      </a:endParaRPr>
                    </a:p>
                    <a:p>
                      <a:pPr>
                        <a:lnSpc>
                          <a:spcPct val="115000"/>
                        </a:lnSpc>
                        <a:spcAft>
                          <a:spcPts val="0"/>
                        </a:spcAft>
                      </a:pPr>
                      <a:r>
                        <a:rPr lang="en-GB" sz="1000" dirty="0">
                          <a:effectLst/>
                        </a:rPr>
                        <a:t>Identifies whether own skills and knowledge are in place to do own job</a:t>
                      </a:r>
                    </a:p>
                    <a:p>
                      <a:pPr>
                        <a:lnSpc>
                          <a:spcPct val="115000"/>
                        </a:lnSpc>
                        <a:spcAft>
                          <a:spcPts val="0"/>
                        </a:spcAft>
                      </a:pPr>
                      <a:r>
                        <a:rPr lang="en-GB" sz="1000" u="none" strike="noStrike" dirty="0">
                          <a:effectLst/>
                        </a:rPr>
                        <a:t> </a:t>
                      </a:r>
                      <a:endParaRPr lang="en-GB" sz="1000" dirty="0">
                        <a:effectLst/>
                      </a:endParaRPr>
                    </a:p>
                    <a:p>
                      <a:pPr>
                        <a:lnSpc>
                          <a:spcPct val="115000"/>
                        </a:lnSpc>
                        <a:spcAft>
                          <a:spcPts val="0"/>
                        </a:spcAft>
                      </a:pPr>
                      <a:r>
                        <a:rPr lang="en-GB" sz="1000" u="sng" dirty="0">
                          <a:effectLst/>
                        </a:rPr>
                        <a:t>Health Safety and Security</a:t>
                      </a:r>
                      <a:endParaRPr lang="en-GB" sz="1000" dirty="0">
                        <a:effectLst/>
                      </a:endParaRPr>
                    </a:p>
                    <a:p>
                      <a:pPr>
                        <a:lnSpc>
                          <a:spcPct val="115000"/>
                        </a:lnSpc>
                        <a:spcAft>
                          <a:spcPts val="0"/>
                        </a:spcAft>
                      </a:pPr>
                      <a:r>
                        <a:rPr lang="en-GB" sz="1000" dirty="0">
                          <a:effectLst/>
                        </a:rPr>
                        <a:t>Follow trust policies, procedures and risk assessments to keep self and others safe at work</a:t>
                      </a:r>
                    </a:p>
                    <a:p>
                      <a:pPr>
                        <a:lnSpc>
                          <a:spcPct val="115000"/>
                        </a:lnSpc>
                        <a:spcAft>
                          <a:spcPts val="0"/>
                        </a:spcAft>
                      </a:pPr>
                      <a:r>
                        <a:rPr lang="en-GB" sz="1000" u="none" strike="noStrike" dirty="0">
                          <a:effectLst/>
                        </a:rPr>
                        <a:t> </a:t>
                      </a:r>
                      <a:endParaRPr lang="en-GB" sz="1000" dirty="0">
                        <a:effectLst/>
                      </a:endParaRPr>
                    </a:p>
                    <a:p>
                      <a:pPr>
                        <a:lnSpc>
                          <a:spcPct val="115000"/>
                        </a:lnSpc>
                        <a:spcAft>
                          <a:spcPts val="0"/>
                        </a:spcAft>
                      </a:pPr>
                      <a:r>
                        <a:rPr lang="en-GB" sz="1000" u="sng" dirty="0">
                          <a:effectLst/>
                        </a:rPr>
                        <a:t>Quality</a:t>
                      </a:r>
                      <a:endParaRPr lang="en-GB" sz="1000" dirty="0">
                        <a:effectLst/>
                      </a:endParaRPr>
                    </a:p>
                    <a:p>
                      <a:pPr>
                        <a:lnSpc>
                          <a:spcPct val="115000"/>
                        </a:lnSpc>
                        <a:spcAft>
                          <a:spcPts val="0"/>
                        </a:spcAft>
                      </a:pPr>
                      <a:r>
                        <a:rPr lang="en-GB" sz="1000" dirty="0">
                          <a:effectLst/>
                        </a:rPr>
                        <a:t>Reports any problems, issues or errors made with work immediately to line manager and helps to solve or rectify the situation</a:t>
                      </a:r>
                    </a:p>
                    <a:p>
                      <a:pPr>
                        <a:lnSpc>
                          <a:spcPct val="115000"/>
                        </a:lnSpc>
                        <a:spcAft>
                          <a:spcPts val="0"/>
                        </a:spcAft>
                      </a:pPr>
                      <a:r>
                        <a:rPr lang="en-GB" sz="1000" dirty="0">
                          <a:effectLst/>
                        </a:rPr>
                        <a:t> </a:t>
                      </a:r>
                    </a:p>
                    <a:p>
                      <a:pPr>
                        <a:lnSpc>
                          <a:spcPct val="115000"/>
                        </a:lnSpc>
                        <a:spcAft>
                          <a:spcPts val="0"/>
                        </a:spcAft>
                      </a:pPr>
                      <a:r>
                        <a:rPr lang="en-GB" sz="1000" u="sng" dirty="0">
                          <a:effectLst/>
                        </a:rPr>
                        <a:t>Enablement</a:t>
                      </a:r>
                      <a:endParaRPr lang="en-GB" sz="1000" dirty="0">
                        <a:effectLst/>
                      </a:endParaRPr>
                    </a:p>
                    <a:p>
                      <a:pPr>
                        <a:lnSpc>
                          <a:spcPct val="115000"/>
                        </a:lnSpc>
                        <a:spcAft>
                          <a:spcPts val="0"/>
                        </a:spcAft>
                      </a:pPr>
                      <a:r>
                        <a:rPr lang="en-GB" sz="1000" dirty="0">
                          <a:effectLst/>
                        </a:rPr>
                        <a:t>Promptly alerts the relevant person when there are changes in individual’s health and wellbeing or any possible risk</a:t>
                      </a:r>
                      <a:endParaRPr lang="en-GB" sz="1000" dirty="0">
                        <a:effectLst/>
                        <a:latin typeface="Calibri"/>
                        <a:ea typeface="Calibri"/>
                        <a:cs typeface="Times New Roman"/>
                      </a:endParaRPr>
                    </a:p>
                  </a:txBody>
                  <a:tcPr marL="44387" marR="44387" marT="0" marB="0">
                    <a:solidFill>
                      <a:schemeClr val="accent3">
                        <a:lumMod val="40000"/>
                        <a:lumOff val="60000"/>
                      </a:schemeClr>
                    </a:solidFill>
                  </a:tcPr>
                </a:tc>
                <a:tc>
                  <a:txBody>
                    <a:bodyPr/>
                    <a:lstStyle/>
                    <a:p>
                      <a:pPr>
                        <a:lnSpc>
                          <a:spcPct val="115000"/>
                        </a:lnSpc>
                        <a:spcAft>
                          <a:spcPts val="0"/>
                        </a:spcAft>
                      </a:pPr>
                      <a:r>
                        <a:rPr lang="en-GB" sz="1000" u="sng" dirty="0">
                          <a:effectLst/>
                        </a:rPr>
                        <a:t>Quality</a:t>
                      </a:r>
                      <a:endParaRPr lang="en-GB" sz="1000" dirty="0">
                        <a:effectLst/>
                      </a:endParaRPr>
                    </a:p>
                    <a:p>
                      <a:pPr>
                        <a:lnSpc>
                          <a:spcPct val="115000"/>
                        </a:lnSpc>
                        <a:spcAft>
                          <a:spcPts val="0"/>
                        </a:spcAft>
                      </a:pPr>
                      <a:r>
                        <a:rPr lang="en-GB" sz="1000" dirty="0">
                          <a:effectLst/>
                        </a:rPr>
                        <a:t>Monitors the quality of work in own area and alerts others to quality issues, reporting any errors or issues to the appropriate person</a:t>
                      </a:r>
                    </a:p>
                    <a:p>
                      <a:pPr>
                        <a:lnSpc>
                          <a:spcPct val="115000"/>
                        </a:lnSpc>
                        <a:spcAft>
                          <a:spcPts val="0"/>
                        </a:spcAft>
                      </a:pPr>
                      <a:r>
                        <a:rPr lang="en-GB" sz="1000" dirty="0">
                          <a:effectLst/>
                        </a:rPr>
                        <a:t> </a:t>
                      </a:r>
                    </a:p>
                    <a:p>
                      <a:pPr>
                        <a:lnSpc>
                          <a:spcPct val="115000"/>
                        </a:lnSpc>
                        <a:spcAft>
                          <a:spcPts val="0"/>
                        </a:spcAft>
                      </a:pPr>
                      <a:r>
                        <a:rPr lang="en-GB" sz="1000" dirty="0">
                          <a:effectLst/>
                        </a:rPr>
                        <a:t>Uses trust resources efficiently and effectively and encourages others to do the same</a:t>
                      </a:r>
                    </a:p>
                    <a:p>
                      <a:pPr>
                        <a:lnSpc>
                          <a:spcPct val="115000"/>
                        </a:lnSpc>
                        <a:spcAft>
                          <a:spcPts val="0"/>
                        </a:spcAft>
                      </a:pPr>
                      <a:r>
                        <a:rPr lang="en-GB" sz="1000" dirty="0">
                          <a:effectLst/>
                        </a:rPr>
                        <a:t> </a:t>
                      </a:r>
                    </a:p>
                    <a:p>
                      <a:pPr>
                        <a:lnSpc>
                          <a:spcPct val="115000"/>
                        </a:lnSpc>
                        <a:spcAft>
                          <a:spcPts val="0"/>
                        </a:spcAft>
                      </a:pPr>
                      <a:r>
                        <a:rPr lang="en-GB" sz="1000" u="sng" dirty="0">
                          <a:effectLst/>
                        </a:rPr>
                        <a:t>Health Safety and Security</a:t>
                      </a:r>
                      <a:endParaRPr lang="en-GB" sz="1000" dirty="0">
                        <a:effectLst/>
                      </a:endParaRPr>
                    </a:p>
                    <a:p>
                      <a:pPr>
                        <a:lnSpc>
                          <a:spcPct val="115000"/>
                        </a:lnSpc>
                        <a:spcAft>
                          <a:spcPts val="0"/>
                        </a:spcAft>
                      </a:pPr>
                      <a:r>
                        <a:rPr lang="en-GB" sz="1000" dirty="0">
                          <a:effectLst/>
                        </a:rPr>
                        <a:t>Monitor and maintain health, safety and security of self and others</a:t>
                      </a:r>
                    </a:p>
                    <a:p>
                      <a:pPr>
                        <a:lnSpc>
                          <a:spcPct val="115000"/>
                        </a:lnSpc>
                        <a:spcAft>
                          <a:spcPts val="0"/>
                        </a:spcAft>
                      </a:pPr>
                      <a:r>
                        <a:rPr lang="en-GB" sz="1000" u="sng" dirty="0">
                          <a:effectLst/>
                        </a:rPr>
                        <a:t>Assessment</a:t>
                      </a:r>
                      <a:endParaRPr lang="en-GB" sz="1000" dirty="0">
                        <a:effectLst/>
                      </a:endParaRPr>
                    </a:p>
                    <a:p>
                      <a:pPr>
                        <a:lnSpc>
                          <a:spcPct val="115000"/>
                        </a:lnSpc>
                        <a:spcAft>
                          <a:spcPts val="0"/>
                        </a:spcAft>
                      </a:pPr>
                      <a:r>
                        <a:rPr lang="en-GB" sz="1000" dirty="0">
                          <a:effectLst/>
                        </a:rPr>
                        <a:t>Records and reports back accurately and fully on the assessments undertaken and risk identified</a:t>
                      </a:r>
                    </a:p>
                    <a:p>
                      <a:pPr>
                        <a:lnSpc>
                          <a:spcPct val="115000"/>
                        </a:lnSpc>
                        <a:spcAft>
                          <a:spcPts val="0"/>
                        </a:spcAft>
                      </a:pPr>
                      <a:r>
                        <a:rPr lang="en-GB" sz="1000" dirty="0">
                          <a:effectLst/>
                        </a:rPr>
                        <a:t> </a:t>
                      </a:r>
                    </a:p>
                    <a:p>
                      <a:pPr>
                        <a:lnSpc>
                          <a:spcPct val="115000"/>
                        </a:lnSpc>
                        <a:spcAft>
                          <a:spcPts val="0"/>
                        </a:spcAft>
                      </a:pPr>
                      <a:r>
                        <a:rPr lang="en-GB" sz="1000" dirty="0">
                          <a:effectLst/>
                        </a:rPr>
                        <a:t>Offers to the team his or her own insights into the health and wellbeing needs and wishes of the people concerned</a:t>
                      </a:r>
                    </a:p>
                    <a:p>
                      <a:pPr>
                        <a:lnSpc>
                          <a:spcPct val="115000"/>
                        </a:lnSpc>
                        <a:spcAft>
                          <a:spcPts val="0"/>
                        </a:spcAft>
                      </a:pPr>
                      <a:r>
                        <a:rPr lang="en-GB" sz="1000" u="sng" dirty="0">
                          <a:effectLst/>
                        </a:rPr>
                        <a:t>Enablement</a:t>
                      </a:r>
                      <a:endParaRPr lang="en-GB" sz="1000" dirty="0">
                        <a:effectLst/>
                      </a:endParaRPr>
                    </a:p>
                    <a:p>
                      <a:pPr>
                        <a:lnSpc>
                          <a:spcPct val="115000"/>
                        </a:lnSpc>
                        <a:spcAft>
                          <a:spcPts val="0"/>
                        </a:spcAft>
                      </a:pPr>
                      <a:r>
                        <a:rPr lang="en-GB" sz="1000" dirty="0">
                          <a:effectLst/>
                        </a:rPr>
                        <a:t>Promptly reports and records activities undertaken, alerting team to any risks</a:t>
                      </a:r>
                      <a:endParaRPr lang="en-GB" sz="1000" dirty="0">
                        <a:effectLst/>
                        <a:latin typeface="Calibri"/>
                        <a:ea typeface="Calibri"/>
                        <a:cs typeface="Times New Roman"/>
                      </a:endParaRPr>
                    </a:p>
                  </a:txBody>
                  <a:tcPr marL="44387" marR="44387" marT="0" marB="0">
                    <a:solidFill>
                      <a:srgbClr val="00B0F0"/>
                    </a:solidFill>
                  </a:tcPr>
                </a:tc>
                <a:tc>
                  <a:txBody>
                    <a:bodyPr/>
                    <a:lstStyle/>
                    <a:p>
                      <a:pPr>
                        <a:lnSpc>
                          <a:spcPct val="115000"/>
                        </a:lnSpc>
                        <a:spcAft>
                          <a:spcPts val="0"/>
                        </a:spcAft>
                      </a:pPr>
                      <a:r>
                        <a:rPr lang="en-GB" sz="1000" u="sng" dirty="0">
                          <a:solidFill>
                            <a:srgbClr val="FF0000"/>
                          </a:solidFill>
                          <a:effectLst/>
                        </a:rPr>
                        <a:t>Communication</a:t>
                      </a:r>
                      <a:endParaRPr lang="en-GB" sz="1000" dirty="0">
                        <a:solidFill>
                          <a:srgbClr val="FF0000"/>
                        </a:solidFill>
                        <a:effectLst/>
                      </a:endParaRPr>
                    </a:p>
                    <a:p>
                      <a:pPr>
                        <a:lnSpc>
                          <a:spcPct val="115000"/>
                        </a:lnSpc>
                        <a:spcAft>
                          <a:spcPts val="0"/>
                        </a:spcAft>
                      </a:pPr>
                      <a:r>
                        <a:rPr lang="en-GB" sz="1000" dirty="0">
                          <a:solidFill>
                            <a:srgbClr val="FF0000"/>
                          </a:solidFill>
                          <a:effectLst/>
                        </a:rPr>
                        <a:t>Articulates a vision for trust focus which generates enthusiasm and commitment from both employees and patients/wider public</a:t>
                      </a:r>
                    </a:p>
                    <a:p>
                      <a:pPr>
                        <a:lnSpc>
                          <a:spcPct val="115000"/>
                        </a:lnSpc>
                        <a:spcAft>
                          <a:spcPts val="0"/>
                        </a:spcAft>
                      </a:pPr>
                      <a:r>
                        <a:rPr lang="en-GB" sz="1000" u="sng" dirty="0">
                          <a:effectLst/>
                        </a:rPr>
                        <a:t>Quality</a:t>
                      </a:r>
                      <a:endParaRPr lang="en-GB" sz="1000" dirty="0">
                        <a:effectLst/>
                      </a:endParaRPr>
                    </a:p>
                    <a:p>
                      <a:pPr>
                        <a:lnSpc>
                          <a:spcPct val="115000"/>
                        </a:lnSpc>
                        <a:spcAft>
                          <a:spcPts val="0"/>
                        </a:spcAft>
                      </a:pPr>
                      <a:r>
                        <a:rPr lang="en-GB" sz="1000" dirty="0">
                          <a:effectLst/>
                        </a:rPr>
                        <a:t>Evaluates the quality of own and others’ work in own area and raises quality issues and related risks with the appropriate people</a:t>
                      </a:r>
                    </a:p>
                    <a:p>
                      <a:pPr>
                        <a:lnSpc>
                          <a:spcPct val="115000"/>
                        </a:lnSpc>
                        <a:spcAft>
                          <a:spcPts val="0"/>
                        </a:spcAft>
                      </a:pPr>
                      <a:r>
                        <a:rPr lang="en-GB" sz="1000" dirty="0">
                          <a:effectLst/>
                        </a:rPr>
                        <a:t> </a:t>
                      </a:r>
                    </a:p>
                    <a:p>
                      <a:pPr>
                        <a:lnSpc>
                          <a:spcPct val="115000"/>
                        </a:lnSpc>
                        <a:spcAft>
                          <a:spcPts val="0"/>
                        </a:spcAft>
                      </a:pPr>
                      <a:r>
                        <a:rPr lang="en-GB" sz="1000" dirty="0">
                          <a:effectLst/>
                        </a:rPr>
                        <a:t>Takes appropriate action when there is a persistent problem with quality</a:t>
                      </a:r>
                    </a:p>
                    <a:p>
                      <a:pPr>
                        <a:lnSpc>
                          <a:spcPct val="115000"/>
                        </a:lnSpc>
                        <a:spcAft>
                          <a:spcPts val="0"/>
                        </a:spcAft>
                      </a:pPr>
                      <a:r>
                        <a:rPr lang="en-GB" sz="1000" dirty="0">
                          <a:effectLst/>
                        </a:rPr>
                        <a:t> </a:t>
                      </a:r>
                    </a:p>
                    <a:p>
                      <a:pPr>
                        <a:lnSpc>
                          <a:spcPct val="115000"/>
                        </a:lnSpc>
                        <a:spcAft>
                          <a:spcPts val="0"/>
                        </a:spcAft>
                      </a:pPr>
                      <a:r>
                        <a:rPr lang="en-GB" sz="1000" u="sng" dirty="0">
                          <a:effectLst/>
                        </a:rPr>
                        <a:t>Assessment</a:t>
                      </a:r>
                      <a:endParaRPr lang="en-GB" sz="1000" dirty="0">
                        <a:effectLst/>
                      </a:endParaRPr>
                    </a:p>
                    <a:p>
                      <a:pPr>
                        <a:lnSpc>
                          <a:spcPct val="115000"/>
                        </a:lnSpc>
                        <a:spcAft>
                          <a:spcPts val="0"/>
                        </a:spcAft>
                      </a:pPr>
                      <a:r>
                        <a:rPr lang="en-GB" sz="1000" dirty="0">
                          <a:effectLst/>
                        </a:rPr>
                        <a:t>Records and reviews care plans and identifies the risk that need to be managed</a:t>
                      </a:r>
                    </a:p>
                    <a:p>
                      <a:pPr>
                        <a:lnSpc>
                          <a:spcPct val="115000"/>
                        </a:lnSpc>
                        <a:spcAft>
                          <a:spcPts val="0"/>
                        </a:spcAft>
                      </a:pPr>
                      <a:r>
                        <a:rPr lang="en-GB" sz="1000" dirty="0">
                          <a:effectLst/>
                        </a:rPr>
                        <a:t> </a:t>
                      </a:r>
                    </a:p>
                    <a:p>
                      <a:pPr>
                        <a:lnSpc>
                          <a:spcPct val="115000"/>
                        </a:lnSpc>
                        <a:spcAft>
                          <a:spcPts val="0"/>
                        </a:spcAft>
                      </a:pPr>
                      <a:r>
                        <a:rPr lang="en-GB" sz="1000" u="sng" dirty="0">
                          <a:effectLst/>
                        </a:rPr>
                        <a:t>Enablement</a:t>
                      </a:r>
                      <a:endParaRPr lang="en-GB" sz="1000" dirty="0">
                        <a:effectLst/>
                      </a:endParaRPr>
                    </a:p>
                    <a:p>
                      <a:pPr>
                        <a:lnSpc>
                          <a:spcPct val="115000"/>
                        </a:lnSpc>
                        <a:spcAft>
                          <a:spcPts val="0"/>
                        </a:spcAft>
                      </a:pPr>
                      <a:r>
                        <a:rPr lang="en-GB" sz="1000" dirty="0">
                          <a:effectLst/>
                        </a:rPr>
                        <a:t>Reviews the effectiveness of activities and makes accurate records of the activities undertaken and any risks</a:t>
                      </a:r>
                    </a:p>
                    <a:p>
                      <a:pPr>
                        <a:lnSpc>
                          <a:spcPct val="115000"/>
                        </a:lnSpc>
                        <a:spcAft>
                          <a:spcPts val="0"/>
                        </a:spcAft>
                      </a:pPr>
                      <a:r>
                        <a:rPr lang="en-GB" sz="1000" dirty="0">
                          <a:effectLst/>
                        </a:rPr>
                        <a:t>Agrees with people goals within the context of their care plan, taking account of relevant evidence-based guidelines</a:t>
                      </a:r>
                      <a:endParaRPr lang="en-GB" sz="1000" dirty="0">
                        <a:effectLst/>
                        <a:latin typeface="Calibri"/>
                        <a:ea typeface="Calibri"/>
                        <a:cs typeface="Times New Roman"/>
                      </a:endParaRPr>
                    </a:p>
                  </a:txBody>
                  <a:tcPr marL="44387" marR="44387" marT="0" marB="0">
                    <a:solidFill>
                      <a:schemeClr val="bg1">
                        <a:lumMod val="85000"/>
                      </a:schemeClr>
                    </a:solidFill>
                  </a:tcPr>
                </a:tc>
                <a:extLst>
                  <a:ext uri="{0D108BD9-81ED-4DB2-BD59-A6C34878D82A}">
                    <a16:rowId xmlns:a16="http://schemas.microsoft.com/office/drawing/2014/main" val="10002"/>
                  </a:ext>
                </a:extLst>
              </a:tr>
            </a:tbl>
          </a:graphicData>
        </a:graphic>
      </p:graphicFrame>
      <p:sp>
        <p:nvSpPr>
          <p:cNvPr id="9" name="Rectangle 3"/>
          <p:cNvSpPr>
            <a:spLocks noChangeArrowheads="1"/>
          </p:cNvSpPr>
          <p:nvPr/>
        </p:nvSpPr>
        <p:spPr bwMode="auto">
          <a:xfrm>
            <a:off x="1984375" y="1600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63318151"/>
      </p:ext>
    </p:extLst>
  </p:cSld>
  <p:clrMapOvr>
    <a:masterClrMapping/>
  </p:clrMapOvr>
  <mc:AlternateContent xmlns:mc="http://schemas.openxmlformats.org/markup-compatibility/2006" xmlns:p14="http://schemas.microsoft.com/office/powerpoint/2010/main">
    <mc:Choice Requires="p14">
      <p:transition spd="slow" p14:dur="2500" advClick="0">
        <p:checker/>
      </p:transition>
    </mc:Choice>
    <mc:Fallback xmlns="">
      <p:transition spd="slow" advClick="0">
        <p:checke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Objectives for today presentation</a:t>
            </a:r>
          </a:p>
        </p:txBody>
      </p:sp>
      <p:sp>
        <p:nvSpPr>
          <p:cNvPr id="3" name="Content Placeholder 2"/>
          <p:cNvSpPr>
            <a:spLocks noGrp="1"/>
          </p:cNvSpPr>
          <p:nvPr>
            <p:ph idx="1"/>
          </p:nvPr>
        </p:nvSpPr>
        <p:spPr/>
        <p:txBody>
          <a:bodyPr/>
          <a:lstStyle/>
          <a:p>
            <a:r>
              <a:rPr lang="en-GB" dirty="0"/>
              <a:t>Background information – why I wanted to align functional levels to KSF</a:t>
            </a:r>
          </a:p>
          <a:p>
            <a:r>
              <a:rPr lang="en-GB" dirty="0" err="1"/>
              <a:t>VdT</a:t>
            </a:r>
            <a:r>
              <a:rPr lang="en-GB" dirty="0"/>
              <a:t> </a:t>
            </a:r>
            <a:r>
              <a:rPr lang="en-GB" dirty="0" err="1"/>
              <a:t>MoCA</a:t>
            </a:r>
            <a:r>
              <a:rPr lang="en-GB" dirty="0"/>
              <a:t> levels and KSF levels aligned – it makes sense (for me)</a:t>
            </a:r>
          </a:p>
          <a:p>
            <a:r>
              <a:rPr lang="en-GB" dirty="0"/>
              <a:t>Presentation of research project</a:t>
            </a:r>
          </a:p>
          <a:p>
            <a:r>
              <a:rPr lang="en-GB" dirty="0"/>
              <a:t>Experiment – what Band 5 OT’s said</a:t>
            </a:r>
          </a:p>
          <a:p>
            <a:pPr marL="0" indent="0">
              <a:buNone/>
            </a:pPr>
            <a:endParaRPr lang="en-GB" dirty="0"/>
          </a:p>
        </p:txBody>
      </p:sp>
    </p:spTree>
    <p:extLst>
      <p:ext uri="{BB962C8B-B14F-4D97-AF65-F5344CB8AC3E}">
        <p14:creationId xmlns:p14="http://schemas.microsoft.com/office/powerpoint/2010/main" val="1692668518"/>
      </p:ext>
    </p:extLst>
  </p:cSld>
  <p:clrMapOvr>
    <a:masterClrMapping/>
  </p:clrMapOvr>
  <mc:AlternateContent xmlns:mc="http://schemas.openxmlformats.org/markup-compatibility/2006" xmlns:p14="http://schemas.microsoft.com/office/powerpoint/2010/main">
    <mc:Choice Requires="p14">
      <p:transition spd="slow" p14:dur="800" advClick="0">
        <p14:flythrough/>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Example – materials and objects</a:t>
            </a:r>
          </a:p>
        </p:txBody>
      </p:sp>
      <p:sp>
        <p:nvSpPr>
          <p:cNvPr id="3" name="Content Placeholder 2"/>
          <p:cNvSpPr>
            <a:spLocks noGrp="1"/>
          </p:cNvSpPr>
          <p:nvPr>
            <p:ph idx="1"/>
          </p:nvPr>
        </p:nvSpPr>
        <p:spPr/>
        <p:txBody>
          <a:bodyPr/>
          <a:lstStyle/>
          <a:p>
            <a:endParaRPr lang="en-GB" dirty="0"/>
          </a:p>
        </p:txBody>
      </p:sp>
    </p:spTree>
    <p:extLst>
      <p:ext uri="{BB962C8B-B14F-4D97-AF65-F5344CB8AC3E}">
        <p14:creationId xmlns:p14="http://schemas.microsoft.com/office/powerpoint/2010/main" val="2952536277"/>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67268348"/>
              </p:ext>
            </p:extLst>
          </p:nvPr>
        </p:nvGraphicFramePr>
        <p:xfrm>
          <a:off x="395536" y="260649"/>
          <a:ext cx="8352929" cy="6659880"/>
        </p:xfrm>
        <a:graphic>
          <a:graphicData uri="http://schemas.openxmlformats.org/drawingml/2006/table">
            <a:tbl>
              <a:tblPr firstRow="1" firstCol="1" bandRow="1">
                <a:tableStyleId>{5C22544A-7EE6-4342-B048-85BDC9FD1C3A}</a:tableStyleId>
              </a:tblPr>
              <a:tblGrid>
                <a:gridCol w="894448">
                  <a:extLst>
                    <a:ext uri="{9D8B030D-6E8A-4147-A177-3AD203B41FA5}">
                      <a16:colId xmlns:a16="http://schemas.microsoft.com/office/drawing/2014/main" val="20000"/>
                    </a:ext>
                  </a:extLst>
                </a:gridCol>
                <a:gridCol w="2355989">
                  <a:extLst>
                    <a:ext uri="{9D8B030D-6E8A-4147-A177-3AD203B41FA5}">
                      <a16:colId xmlns:a16="http://schemas.microsoft.com/office/drawing/2014/main" val="20001"/>
                    </a:ext>
                  </a:extLst>
                </a:gridCol>
                <a:gridCol w="2599126">
                  <a:extLst>
                    <a:ext uri="{9D8B030D-6E8A-4147-A177-3AD203B41FA5}">
                      <a16:colId xmlns:a16="http://schemas.microsoft.com/office/drawing/2014/main" val="20002"/>
                    </a:ext>
                  </a:extLst>
                </a:gridCol>
                <a:gridCol w="2503366">
                  <a:extLst>
                    <a:ext uri="{9D8B030D-6E8A-4147-A177-3AD203B41FA5}">
                      <a16:colId xmlns:a16="http://schemas.microsoft.com/office/drawing/2014/main" val="20003"/>
                    </a:ext>
                  </a:extLst>
                </a:gridCol>
              </a:tblGrid>
              <a:tr h="276684">
                <a:tc>
                  <a:txBody>
                    <a:bodyPr/>
                    <a:lstStyle/>
                    <a:p>
                      <a:pPr>
                        <a:lnSpc>
                          <a:spcPct val="115000"/>
                        </a:lnSpc>
                        <a:spcAft>
                          <a:spcPts val="0"/>
                        </a:spcAft>
                      </a:pPr>
                      <a:r>
                        <a:rPr lang="en-GB" sz="1000" dirty="0">
                          <a:effectLst/>
                        </a:rPr>
                        <a:t>Level of </a:t>
                      </a:r>
                      <a:r>
                        <a:rPr lang="en-GB" sz="1000" dirty="0" err="1">
                          <a:effectLst/>
                        </a:rPr>
                        <a:t>VdT</a:t>
                      </a:r>
                      <a:r>
                        <a:rPr lang="en-GB" sz="1000" dirty="0">
                          <a:effectLst/>
                        </a:rPr>
                        <a:t> </a:t>
                      </a:r>
                      <a:r>
                        <a:rPr lang="en-GB" sz="1000" dirty="0" err="1">
                          <a:effectLst/>
                        </a:rPr>
                        <a:t>MoCA</a:t>
                      </a:r>
                      <a:endParaRPr lang="en-GB" sz="1000" dirty="0">
                        <a:effectLst/>
                        <a:latin typeface="Calibri"/>
                        <a:ea typeface="Calibri"/>
                        <a:cs typeface="Times New Roman"/>
                      </a:endParaRPr>
                    </a:p>
                  </a:txBody>
                  <a:tcPr marL="44723" marR="44723" marT="0" marB="0"/>
                </a:tc>
                <a:tc>
                  <a:txBody>
                    <a:bodyPr/>
                    <a:lstStyle/>
                    <a:p>
                      <a:pPr>
                        <a:lnSpc>
                          <a:spcPct val="115000"/>
                        </a:lnSpc>
                        <a:spcAft>
                          <a:spcPts val="0"/>
                        </a:spcAft>
                      </a:pPr>
                      <a:r>
                        <a:rPr lang="en-GB" sz="1000">
                          <a:effectLst/>
                        </a:rPr>
                        <a:t>Imitative Participation</a:t>
                      </a:r>
                      <a:endParaRPr lang="en-GB" sz="1000">
                        <a:effectLst/>
                        <a:latin typeface="Calibri"/>
                        <a:ea typeface="Calibri"/>
                        <a:cs typeface="Times New Roman"/>
                      </a:endParaRPr>
                    </a:p>
                  </a:txBody>
                  <a:tcPr marL="44723" marR="44723" marT="0" marB="0"/>
                </a:tc>
                <a:tc>
                  <a:txBody>
                    <a:bodyPr/>
                    <a:lstStyle/>
                    <a:p>
                      <a:pPr>
                        <a:lnSpc>
                          <a:spcPct val="115000"/>
                        </a:lnSpc>
                        <a:spcAft>
                          <a:spcPts val="0"/>
                        </a:spcAft>
                      </a:pPr>
                      <a:r>
                        <a:rPr lang="en-GB" sz="1000">
                          <a:effectLst/>
                        </a:rPr>
                        <a:t>Active Participation</a:t>
                      </a:r>
                      <a:endParaRPr lang="en-GB" sz="1000">
                        <a:effectLst/>
                        <a:latin typeface="Calibri"/>
                        <a:ea typeface="Calibri"/>
                        <a:cs typeface="Times New Roman"/>
                      </a:endParaRPr>
                    </a:p>
                  </a:txBody>
                  <a:tcPr marL="44723" marR="44723" marT="0" marB="0"/>
                </a:tc>
                <a:tc>
                  <a:txBody>
                    <a:bodyPr/>
                    <a:lstStyle/>
                    <a:p>
                      <a:pPr>
                        <a:lnSpc>
                          <a:spcPct val="115000"/>
                        </a:lnSpc>
                        <a:spcAft>
                          <a:spcPts val="0"/>
                        </a:spcAft>
                      </a:pPr>
                      <a:r>
                        <a:rPr lang="en-GB" sz="1000">
                          <a:effectLst/>
                        </a:rPr>
                        <a:t>Competitive Participation</a:t>
                      </a:r>
                      <a:endParaRPr lang="en-GB" sz="1000">
                        <a:effectLst/>
                        <a:latin typeface="Calibri"/>
                        <a:ea typeface="Calibri"/>
                        <a:cs typeface="Times New Roman"/>
                      </a:endParaRPr>
                    </a:p>
                  </a:txBody>
                  <a:tcPr marL="44723" marR="44723" marT="0" marB="0"/>
                </a:tc>
                <a:extLst>
                  <a:ext uri="{0D108BD9-81ED-4DB2-BD59-A6C34878D82A}">
                    <a16:rowId xmlns:a16="http://schemas.microsoft.com/office/drawing/2014/main" val="10000"/>
                  </a:ext>
                </a:extLst>
              </a:tr>
              <a:tr h="1964022">
                <a:tc>
                  <a:txBody>
                    <a:bodyPr/>
                    <a:lstStyle/>
                    <a:p>
                      <a:pPr>
                        <a:lnSpc>
                          <a:spcPct val="115000"/>
                        </a:lnSpc>
                        <a:spcAft>
                          <a:spcPts val="0"/>
                        </a:spcAft>
                      </a:pPr>
                      <a:r>
                        <a:rPr lang="en-GB" sz="1000">
                          <a:effectLst/>
                        </a:rPr>
                        <a:t>Description of the level according to VdT MoCA</a:t>
                      </a:r>
                      <a:endParaRPr lang="en-GB" sz="1000">
                        <a:effectLst/>
                        <a:latin typeface="Calibri"/>
                        <a:ea typeface="Calibri"/>
                        <a:cs typeface="Times New Roman"/>
                      </a:endParaRPr>
                    </a:p>
                  </a:txBody>
                  <a:tcPr marL="44723" marR="44723" marT="0" marB="0"/>
                </a:tc>
                <a:tc>
                  <a:txBody>
                    <a:bodyPr/>
                    <a:lstStyle/>
                    <a:p>
                      <a:pPr>
                        <a:lnSpc>
                          <a:spcPct val="115000"/>
                        </a:lnSpc>
                        <a:spcAft>
                          <a:spcPts val="0"/>
                        </a:spcAft>
                      </a:pPr>
                      <a:r>
                        <a:rPr lang="en-GB" sz="1000">
                          <a:effectLst/>
                        </a:rPr>
                        <a:t>Experience in use in variety of materials</a:t>
                      </a:r>
                    </a:p>
                    <a:p>
                      <a:pPr>
                        <a:lnSpc>
                          <a:spcPct val="115000"/>
                        </a:lnSpc>
                        <a:spcAft>
                          <a:spcPts val="0"/>
                        </a:spcAft>
                      </a:pPr>
                      <a:r>
                        <a:rPr lang="en-GB" sz="1000">
                          <a:effectLst/>
                        </a:rPr>
                        <a:t>Able to anticipate main physical characteristics of materials</a:t>
                      </a:r>
                    </a:p>
                    <a:p>
                      <a:pPr>
                        <a:lnSpc>
                          <a:spcPct val="115000"/>
                        </a:lnSpc>
                        <a:spcAft>
                          <a:spcPts val="0"/>
                        </a:spcAft>
                      </a:pPr>
                      <a:r>
                        <a:rPr lang="en-GB" sz="1000">
                          <a:effectLst/>
                        </a:rPr>
                        <a:t> </a:t>
                      </a:r>
                    </a:p>
                    <a:p>
                      <a:pPr>
                        <a:lnSpc>
                          <a:spcPct val="115000"/>
                        </a:lnSpc>
                        <a:spcAft>
                          <a:spcPts val="0"/>
                        </a:spcAft>
                      </a:pPr>
                      <a:r>
                        <a:rPr lang="en-GB" sz="1000">
                          <a:effectLst/>
                        </a:rPr>
                        <a:t>Comfortable with use of variety of tools</a:t>
                      </a:r>
                    </a:p>
                    <a:p>
                      <a:pPr>
                        <a:lnSpc>
                          <a:spcPct val="115000"/>
                        </a:lnSpc>
                        <a:spcAft>
                          <a:spcPts val="0"/>
                        </a:spcAft>
                      </a:pPr>
                      <a:r>
                        <a:rPr lang="en-GB" sz="1000">
                          <a:effectLst/>
                        </a:rPr>
                        <a:t>Able to execute the task which involve familiar tools and materials</a:t>
                      </a:r>
                    </a:p>
                    <a:p>
                      <a:pPr>
                        <a:lnSpc>
                          <a:spcPct val="115000"/>
                        </a:lnSpc>
                        <a:spcAft>
                          <a:spcPts val="0"/>
                        </a:spcAft>
                      </a:pPr>
                      <a:r>
                        <a:rPr lang="en-GB" sz="1000">
                          <a:effectLst/>
                        </a:rPr>
                        <a:t>Needs to follow ‘pattern’ decision making stereotype methods of handling objects in extend to variety of objects</a:t>
                      </a:r>
                      <a:endParaRPr lang="en-GB" sz="1000">
                        <a:effectLst/>
                        <a:latin typeface="Calibri"/>
                        <a:ea typeface="Calibri"/>
                        <a:cs typeface="Times New Roman"/>
                      </a:endParaRPr>
                    </a:p>
                  </a:txBody>
                  <a:tcPr marL="44723" marR="44723" marT="0" marB="0"/>
                </a:tc>
                <a:tc>
                  <a:txBody>
                    <a:bodyPr/>
                    <a:lstStyle/>
                    <a:p>
                      <a:pPr>
                        <a:lnSpc>
                          <a:spcPct val="115000"/>
                        </a:lnSpc>
                        <a:spcAft>
                          <a:spcPts val="0"/>
                        </a:spcAft>
                      </a:pPr>
                      <a:r>
                        <a:rPr lang="en-GB" sz="1000">
                          <a:effectLst/>
                        </a:rPr>
                        <a:t>Handling of materials, tools and objects is experimental using experiment and original thought</a:t>
                      </a:r>
                    </a:p>
                    <a:p>
                      <a:pPr>
                        <a:lnSpc>
                          <a:spcPct val="115000"/>
                        </a:lnSpc>
                        <a:spcAft>
                          <a:spcPts val="0"/>
                        </a:spcAft>
                      </a:pPr>
                      <a:r>
                        <a:rPr lang="en-GB" sz="1000">
                          <a:effectLst/>
                        </a:rPr>
                        <a:t> </a:t>
                      </a:r>
                    </a:p>
                    <a:p>
                      <a:pPr>
                        <a:lnSpc>
                          <a:spcPct val="115000"/>
                        </a:lnSpc>
                        <a:spcAft>
                          <a:spcPts val="0"/>
                        </a:spcAft>
                      </a:pPr>
                      <a:r>
                        <a:rPr lang="en-GB" sz="1000">
                          <a:effectLst/>
                        </a:rPr>
                        <a:t>Experiments with new uses of material and objects</a:t>
                      </a:r>
                    </a:p>
                    <a:p>
                      <a:pPr>
                        <a:lnSpc>
                          <a:spcPct val="115000"/>
                        </a:lnSpc>
                        <a:spcAft>
                          <a:spcPts val="0"/>
                        </a:spcAft>
                      </a:pPr>
                      <a:r>
                        <a:rPr lang="en-GB" sz="1000">
                          <a:effectLst/>
                        </a:rPr>
                        <a:t> </a:t>
                      </a:r>
                    </a:p>
                    <a:p>
                      <a:pPr>
                        <a:lnSpc>
                          <a:spcPct val="115000"/>
                        </a:lnSpc>
                        <a:spcAft>
                          <a:spcPts val="0"/>
                        </a:spcAft>
                      </a:pPr>
                      <a:r>
                        <a:rPr lang="en-GB" sz="1000">
                          <a:effectLst/>
                        </a:rPr>
                        <a:t>Extended skill level in tool handling</a:t>
                      </a:r>
                      <a:endParaRPr lang="en-GB" sz="1000">
                        <a:effectLst/>
                        <a:latin typeface="Calibri"/>
                        <a:ea typeface="Calibri"/>
                        <a:cs typeface="Times New Roman"/>
                      </a:endParaRPr>
                    </a:p>
                  </a:txBody>
                  <a:tcPr marL="44723" marR="44723" marT="0" marB="0"/>
                </a:tc>
                <a:tc>
                  <a:txBody>
                    <a:bodyPr/>
                    <a:lstStyle/>
                    <a:p>
                      <a:pPr>
                        <a:lnSpc>
                          <a:spcPct val="115000"/>
                        </a:lnSpc>
                        <a:spcAft>
                          <a:spcPts val="0"/>
                        </a:spcAft>
                      </a:pPr>
                      <a:r>
                        <a:rPr lang="en-GB" sz="1000">
                          <a:effectLst/>
                        </a:rPr>
                        <a:t>Handling of materials, tools and objects is of competitive high standard</a:t>
                      </a:r>
                    </a:p>
                    <a:p>
                      <a:pPr>
                        <a:lnSpc>
                          <a:spcPct val="115000"/>
                        </a:lnSpc>
                        <a:spcAft>
                          <a:spcPts val="0"/>
                        </a:spcAft>
                      </a:pPr>
                      <a:r>
                        <a:rPr lang="en-GB" sz="1000">
                          <a:effectLst/>
                        </a:rPr>
                        <a:t> </a:t>
                      </a:r>
                    </a:p>
                    <a:p>
                      <a:pPr>
                        <a:lnSpc>
                          <a:spcPct val="115000"/>
                        </a:lnSpc>
                        <a:spcAft>
                          <a:spcPts val="0"/>
                        </a:spcAft>
                      </a:pPr>
                      <a:r>
                        <a:rPr lang="en-GB" sz="1000">
                          <a:effectLst/>
                        </a:rPr>
                        <a:t>Focus on finesses of the product</a:t>
                      </a:r>
                    </a:p>
                    <a:p>
                      <a:pPr>
                        <a:lnSpc>
                          <a:spcPct val="115000"/>
                        </a:lnSpc>
                        <a:spcAft>
                          <a:spcPts val="0"/>
                        </a:spcAft>
                      </a:pPr>
                      <a:r>
                        <a:rPr lang="en-GB" sz="1000">
                          <a:effectLst/>
                        </a:rPr>
                        <a:t> </a:t>
                      </a:r>
                    </a:p>
                    <a:p>
                      <a:pPr>
                        <a:lnSpc>
                          <a:spcPct val="115000"/>
                        </a:lnSpc>
                        <a:spcAft>
                          <a:spcPts val="0"/>
                        </a:spcAft>
                      </a:pPr>
                      <a:r>
                        <a:rPr lang="en-GB" sz="1000">
                          <a:effectLst/>
                        </a:rPr>
                        <a:t>Basic competence taken for granted</a:t>
                      </a:r>
                    </a:p>
                    <a:p>
                      <a:pPr>
                        <a:lnSpc>
                          <a:spcPct val="115000"/>
                        </a:lnSpc>
                        <a:spcAft>
                          <a:spcPts val="0"/>
                        </a:spcAft>
                      </a:pPr>
                      <a:r>
                        <a:rPr lang="en-GB" sz="1000">
                          <a:effectLst/>
                        </a:rPr>
                        <a:t> </a:t>
                      </a:r>
                    </a:p>
                    <a:p>
                      <a:pPr>
                        <a:lnSpc>
                          <a:spcPct val="115000"/>
                        </a:lnSpc>
                        <a:spcAft>
                          <a:spcPts val="0"/>
                        </a:spcAft>
                      </a:pPr>
                      <a:r>
                        <a:rPr lang="en-GB" sz="1000">
                          <a:effectLst/>
                        </a:rPr>
                        <a:t>Own initiative and original thought allow extend new and better ways of using materials, tools and objects</a:t>
                      </a:r>
                      <a:endParaRPr lang="en-GB" sz="1000">
                        <a:effectLst/>
                        <a:latin typeface="Calibri"/>
                        <a:ea typeface="Calibri"/>
                        <a:cs typeface="Times New Roman"/>
                      </a:endParaRPr>
                    </a:p>
                  </a:txBody>
                  <a:tcPr marL="44723" marR="44723" marT="0" marB="0"/>
                </a:tc>
                <a:extLst>
                  <a:ext uri="{0D108BD9-81ED-4DB2-BD59-A6C34878D82A}">
                    <a16:rowId xmlns:a16="http://schemas.microsoft.com/office/drawing/2014/main" val="10001"/>
                  </a:ext>
                </a:extLst>
              </a:tr>
              <a:tr h="2827075">
                <a:tc>
                  <a:txBody>
                    <a:bodyPr/>
                    <a:lstStyle/>
                    <a:p>
                      <a:pPr>
                        <a:lnSpc>
                          <a:spcPct val="115000"/>
                        </a:lnSpc>
                        <a:spcAft>
                          <a:spcPts val="0"/>
                        </a:spcAft>
                      </a:pPr>
                      <a:r>
                        <a:rPr lang="en-GB" sz="1000">
                          <a:effectLst/>
                        </a:rPr>
                        <a:t>Foundation KSF outline (2010 version)</a:t>
                      </a:r>
                      <a:endParaRPr lang="en-GB" sz="1000">
                        <a:effectLst/>
                        <a:latin typeface="Calibri"/>
                        <a:ea typeface="Calibri"/>
                        <a:cs typeface="Times New Roman"/>
                      </a:endParaRPr>
                    </a:p>
                  </a:txBody>
                  <a:tcPr marL="44723" marR="44723" marT="0" marB="0"/>
                </a:tc>
                <a:tc>
                  <a:txBody>
                    <a:bodyPr/>
                    <a:lstStyle/>
                    <a:p>
                      <a:pPr>
                        <a:lnSpc>
                          <a:spcPct val="115000"/>
                        </a:lnSpc>
                        <a:spcAft>
                          <a:spcPts val="0"/>
                        </a:spcAft>
                      </a:pPr>
                      <a:r>
                        <a:rPr lang="en-GB" sz="1000" u="sng" dirty="0">
                          <a:solidFill>
                            <a:schemeClr val="accent3">
                              <a:lumMod val="75000"/>
                            </a:schemeClr>
                          </a:solidFill>
                          <a:effectLst/>
                        </a:rPr>
                        <a:t>Assessment</a:t>
                      </a:r>
                      <a:endParaRPr lang="en-GB" sz="1000" dirty="0">
                        <a:solidFill>
                          <a:schemeClr val="accent3">
                            <a:lumMod val="75000"/>
                          </a:schemeClr>
                        </a:solidFill>
                        <a:effectLst/>
                      </a:endParaRPr>
                    </a:p>
                    <a:p>
                      <a:pPr>
                        <a:lnSpc>
                          <a:spcPct val="115000"/>
                        </a:lnSpc>
                        <a:spcAft>
                          <a:spcPts val="0"/>
                        </a:spcAft>
                      </a:pPr>
                      <a:r>
                        <a:rPr lang="en-GB" sz="1000" dirty="0">
                          <a:solidFill>
                            <a:schemeClr val="accent3">
                              <a:lumMod val="75000"/>
                            </a:schemeClr>
                          </a:solidFill>
                          <a:effectLst/>
                        </a:rPr>
                        <a:t>Identifies and reports any significant changes that might affect people’s health and wellbeing</a:t>
                      </a:r>
                    </a:p>
                    <a:p>
                      <a:pPr>
                        <a:lnSpc>
                          <a:spcPct val="115000"/>
                        </a:lnSpc>
                        <a:spcAft>
                          <a:spcPts val="0"/>
                        </a:spcAft>
                      </a:pPr>
                      <a:r>
                        <a:rPr lang="en-GB" sz="1000" u="sng" dirty="0">
                          <a:effectLst/>
                        </a:rPr>
                        <a:t>Assessment</a:t>
                      </a:r>
                      <a:endParaRPr lang="en-GB" sz="1000" dirty="0">
                        <a:effectLst/>
                      </a:endParaRPr>
                    </a:p>
                    <a:p>
                      <a:pPr>
                        <a:lnSpc>
                          <a:spcPct val="115000"/>
                        </a:lnSpc>
                        <a:spcAft>
                          <a:spcPts val="0"/>
                        </a:spcAft>
                      </a:pPr>
                      <a:r>
                        <a:rPr lang="en-GB" sz="1000" dirty="0">
                          <a:effectLst/>
                        </a:rPr>
                        <a:t>Contribute to assessing health and wellbeing needs and planning how to meet those needs</a:t>
                      </a:r>
                    </a:p>
                    <a:p>
                      <a:pPr>
                        <a:lnSpc>
                          <a:spcPct val="115000"/>
                        </a:lnSpc>
                        <a:spcAft>
                          <a:spcPts val="0"/>
                        </a:spcAft>
                      </a:pPr>
                      <a:r>
                        <a:rPr lang="en-GB" sz="1000" dirty="0">
                          <a:effectLst/>
                        </a:rPr>
                        <a:t> </a:t>
                      </a:r>
                    </a:p>
                    <a:p>
                      <a:pPr>
                        <a:lnSpc>
                          <a:spcPct val="115000"/>
                        </a:lnSpc>
                        <a:spcAft>
                          <a:spcPts val="0"/>
                        </a:spcAft>
                      </a:pPr>
                      <a:r>
                        <a:rPr lang="en-GB" sz="1000" dirty="0">
                          <a:effectLst/>
                        </a:rPr>
                        <a:t>Explains the purpose of assessment and obtains consent</a:t>
                      </a:r>
                    </a:p>
                    <a:p>
                      <a:pPr>
                        <a:lnSpc>
                          <a:spcPct val="115000"/>
                        </a:lnSpc>
                        <a:spcAft>
                          <a:spcPts val="0"/>
                        </a:spcAft>
                      </a:pPr>
                      <a:r>
                        <a:rPr lang="en-GB" sz="1000" dirty="0">
                          <a:effectLst/>
                        </a:rPr>
                        <a:t> </a:t>
                      </a:r>
                    </a:p>
                    <a:p>
                      <a:pPr>
                        <a:lnSpc>
                          <a:spcPct val="115000"/>
                        </a:lnSpc>
                        <a:spcAft>
                          <a:spcPts val="0"/>
                        </a:spcAft>
                      </a:pPr>
                      <a:r>
                        <a:rPr lang="en-GB" sz="1000" dirty="0">
                          <a:effectLst/>
                        </a:rPr>
                        <a:t>Assists in the assessment of people’s health and wellbeing as agreed with the care team</a:t>
                      </a:r>
                      <a:endParaRPr lang="en-GB" sz="1000" dirty="0">
                        <a:effectLst/>
                        <a:latin typeface="Calibri"/>
                        <a:ea typeface="Calibri"/>
                        <a:cs typeface="Times New Roman"/>
                      </a:endParaRPr>
                    </a:p>
                  </a:txBody>
                  <a:tcPr marL="44723" marR="44723" marT="0" marB="0">
                    <a:solidFill>
                      <a:srgbClr val="00B0F0"/>
                    </a:solidFill>
                  </a:tcPr>
                </a:tc>
                <a:tc>
                  <a:txBody>
                    <a:bodyPr/>
                    <a:lstStyle/>
                    <a:p>
                      <a:pPr>
                        <a:lnSpc>
                          <a:spcPct val="115000"/>
                        </a:lnSpc>
                        <a:spcAft>
                          <a:spcPts val="0"/>
                        </a:spcAft>
                      </a:pPr>
                      <a:r>
                        <a:rPr lang="en-GB" sz="1000" u="sng" dirty="0">
                          <a:solidFill>
                            <a:schemeClr val="accent3">
                              <a:lumMod val="75000"/>
                            </a:schemeClr>
                          </a:solidFill>
                          <a:effectLst/>
                        </a:rPr>
                        <a:t>Service Improvement</a:t>
                      </a:r>
                      <a:endParaRPr lang="en-GB" sz="1000" dirty="0">
                        <a:solidFill>
                          <a:schemeClr val="accent3">
                            <a:lumMod val="75000"/>
                          </a:schemeClr>
                        </a:solidFill>
                        <a:effectLst/>
                      </a:endParaRPr>
                    </a:p>
                    <a:p>
                      <a:pPr>
                        <a:lnSpc>
                          <a:spcPct val="115000"/>
                        </a:lnSpc>
                        <a:spcAft>
                          <a:spcPts val="0"/>
                        </a:spcAft>
                      </a:pPr>
                      <a:r>
                        <a:rPr lang="en-GB" sz="1000" dirty="0">
                          <a:solidFill>
                            <a:schemeClr val="accent3">
                              <a:lumMod val="75000"/>
                            </a:schemeClr>
                          </a:solidFill>
                          <a:effectLst/>
                        </a:rPr>
                        <a:t>Makes changes in own practice and offers suggestions for improving services</a:t>
                      </a:r>
                    </a:p>
                    <a:p>
                      <a:pPr>
                        <a:lnSpc>
                          <a:spcPct val="115000"/>
                        </a:lnSpc>
                        <a:spcAft>
                          <a:spcPts val="0"/>
                        </a:spcAft>
                      </a:pPr>
                      <a:r>
                        <a:rPr lang="en-GB" sz="1000" u="sng" dirty="0">
                          <a:effectLst/>
                        </a:rPr>
                        <a:t>Assessment</a:t>
                      </a:r>
                      <a:endParaRPr lang="en-GB" sz="1000" dirty="0">
                        <a:effectLst/>
                      </a:endParaRPr>
                    </a:p>
                    <a:p>
                      <a:pPr>
                        <a:lnSpc>
                          <a:spcPct val="115000"/>
                        </a:lnSpc>
                        <a:spcAft>
                          <a:spcPts val="0"/>
                        </a:spcAft>
                      </a:pPr>
                      <a:r>
                        <a:rPr lang="en-GB" sz="1000" dirty="0">
                          <a:effectLst/>
                        </a:rPr>
                        <a:t>Assesses health and wellbeing needs and develop, monitor and review care plans to meet specific needs</a:t>
                      </a:r>
                    </a:p>
                    <a:p>
                      <a:pPr>
                        <a:lnSpc>
                          <a:spcPct val="115000"/>
                        </a:lnSpc>
                        <a:spcAft>
                          <a:spcPts val="0"/>
                        </a:spcAft>
                      </a:pPr>
                      <a:r>
                        <a:rPr lang="en-GB" sz="1000" dirty="0">
                          <a:effectLst/>
                        </a:rPr>
                        <a:t>Plans the assessment of people’s health and wellbeing needs and prepares for it to take place</a:t>
                      </a:r>
                    </a:p>
                    <a:p>
                      <a:pPr>
                        <a:lnSpc>
                          <a:spcPct val="115000"/>
                        </a:lnSpc>
                        <a:spcAft>
                          <a:spcPts val="0"/>
                        </a:spcAft>
                      </a:pPr>
                      <a:r>
                        <a:rPr lang="en-GB" sz="1000" dirty="0">
                          <a:effectLst/>
                        </a:rPr>
                        <a:t> </a:t>
                      </a:r>
                    </a:p>
                    <a:p>
                      <a:pPr>
                        <a:lnSpc>
                          <a:spcPct val="115000"/>
                        </a:lnSpc>
                        <a:spcAft>
                          <a:spcPts val="0"/>
                        </a:spcAft>
                      </a:pPr>
                      <a:r>
                        <a:rPr lang="en-GB" sz="1000" dirty="0">
                          <a:effectLst/>
                        </a:rPr>
                        <a:t>Explains clearly to people own role, and the benefits and risks of the assessment process and alternative approaches</a:t>
                      </a:r>
                    </a:p>
                    <a:p>
                      <a:pPr>
                        <a:lnSpc>
                          <a:spcPct val="115000"/>
                        </a:lnSpc>
                        <a:spcAft>
                          <a:spcPts val="0"/>
                        </a:spcAft>
                      </a:pPr>
                      <a:r>
                        <a:rPr lang="en-GB" sz="1000" dirty="0">
                          <a:effectLst/>
                        </a:rPr>
                        <a:t> </a:t>
                      </a:r>
                    </a:p>
                    <a:p>
                      <a:pPr>
                        <a:lnSpc>
                          <a:spcPct val="115000"/>
                        </a:lnSpc>
                        <a:spcAft>
                          <a:spcPts val="0"/>
                        </a:spcAft>
                      </a:pPr>
                      <a:r>
                        <a:rPr lang="en-GB" sz="1000" dirty="0">
                          <a:effectLst/>
                        </a:rPr>
                        <a:t>Involves people in shared decision making and obtains their consent</a:t>
                      </a:r>
                    </a:p>
                    <a:p>
                      <a:pPr>
                        <a:lnSpc>
                          <a:spcPct val="115000"/>
                        </a:lnSpc>
                        <a:spcAft>
                          <a:spcPts val="0"/>
                        </a:spcAft>
                      </a:pPr>
                      <a:r>
                        <a:rPr lang="en-GB" sz="1000" dirty="0">
                          <a:effectLst/>
                        </a:rPr>
                        <a:t> </a:t>
                      </a:r>
                    </a:p>
                    <a:p>
                      <a:pPr>
                        <a:lnSpc>
                          <a:spcPct val="115000"/>
                        </a:lnSpc>
                        <a:spcAft>
                          <a:spcPts val="0"/>
                        </a:spcAft>
                      </a:pPr>
                      <a:r>
                        <a:rPr lang="en-GB" sz="1000" dirty="0">
                          <a:effectLst/>
                        </a:rPr>
                        <a:t>Uses appropriate, evidence-based assessment methods and process of reasoning</a:t>
                      </a:r>
                      <a:endParaRPr lang="en-GB" sz="1000" dirty="0">
                        <a:effectLst/>
                        <a:latin typeface="Calibri"/>
                        <a:ea typeface="Calibri"/>
                        <a:cs typeface="Times New Roman"/>
                      </a:endParaRPr>
                    </a:p>
                  </a:txBody>
                  <a:tcPr marL="44723" marR="44723" marT="0" marB="0">
                    <a:solidFill>
                      <a:schemeClr val="bg1">
                        <a:lumMod val="85000"/>
                      </a:schemeClr>
                    </a:solidFill>
                  </a:tcPr>
                </a:tc>
                <a:tc>
                  <a:txBody>
                    <a:bodyPr/>
                    <a:lstStyle/>
                    <a:p>
                      <a:pPr>
                        <a:lnSpc>
                          <a:spcPct val="115000"/>
                        </a:lnSpc>
                        <a:spcAft>
                          <a:spcPts val="0"/>
                        </a:spcAft>
                      </a:pPr>
                      <a:r>
                        <a:rPr lang="en-GB" sz="1000" u="sng" dirty="0">
                          <a:solidFill>
                            <a:srgbClr val="FF0000"/>
                          </a:solidFill>
                          <a:effectLst/>
                        </a:rPr>
                        <a:t>Assessment</a:t>
                      </a:r>
                      <a:endParaRPr lang="en-GB" sz="1000" dirty="0">
                        <a:solidFill>
                          <a:srgbClr val="FF0000"/>
                        </a:solidFill>
                        <a:effectLst/>
                      </a:endParaRPr>
                    </a:p>
                    <a:p>
                      <a:pPr>
                        <a:lnSpc>
                          <a:spcPct val="115000"/>
                        </a:lnSpc>
                        <a:spcAft>
                          <a:spcPts val="0"/>
                        </a:spcAft>
                      </a:pPr>
                      <a:r>
                        <a:rPr lang="en-GB" sz="1000" dirty="0">
                          <a:solidFill>
                            <a:srgbClr val="FF0000"/>
                          </a:solidFill>
                          <a:effectLst/>
                        </a:rPr>
                        <a:t>Assesses complex health and wellbeing needs and develop, monitor and review care plans to meet those needs</a:t>
                      </a:r>
                    </a:p>
                    <a:p>
                      <a:pPr>
                        <a:lnSpc>
                          <a:spcPct val="115000"/>
                        </a:lnSpc>
                        <a:spcAft>
                          <a:spcPts val="0"/>
                        </a:spcAft>
                      </a:pPr>
                      <a:r>
                        <a:rPr lang="en-GB" sz="1000" dirty="0">
                          <a:solidFill>
                            <a:srgbClr val="FF0000"/>
                          </a:solidFill>
                          <a:effectLst/>
                        </a:rPr>
                        <a:t>Explains their role and the information that is needed from the assessment, the benefits and risks of the assessment process and alternative approaches</a:t>
                      </a:r>
                    </a:p>
                    <a:p>
                      <a:pPr>
                        <a:lnSpc>
                          <a:spcPct val="115000"/>
                        </a:lnSpc>
                        <a:spcAft>
                          <a:spcPts val="0"/>
                        </a:spcAft>
                      </a:pPr>
                      <a:r>
                        <a:rPr lang="en-GB" sz="1000" dirty="0">
                          <a:solidFill>
                            <a:srgbClr val="FF0000"/>
                          </a:solidFill>
                          <a:effectLst/>
                        </a:rPr>
                        <a:t>Obtains their consent and uses evidence-based assessment methods and advanced clinical reasoning that are appropriate for complex needs</a:t>
                      </a:r>
                    </a:p>
                    <a:p>
                      <a:pPr>
                        <a:lnSpc>
                          <a:spcPct val="115000"/>
                        </a:lnSpc>
                        <a:spcAft>
                          <a:spcPts val="0"/>
                        </a:spcAft>
                      </a:pPr>
                      <a:r>
                        <a:rPr lang="en-GB" sz="1000" dirty="0">
                          <a:solidFill>
                            <a:srgbClr val="FF0000"/>
                          </a:solidFill>
                          <a:effectLst/>
                        </a:rPr>
                        <a:t> </a:t>
                      </a:r>
                    </a:p>
                    <a:p>
                      <a:pPr>
                        <a:lnSpc>
                          <a:spcPct val="115000"/>
                        </a:lnSpc>
                        <a:spcAft>
                          <a:spcPts val="0"/>
                        </a:spcAft>
                      </a:pPr>
                      <a:r>
                        <a:rPr lang="en-GB" sz="1000" dirty="0">
                          <a:solidFill>
                            <a:srgbClr val="FF0000"/>
                          </a:solidFill>
                          <a:effectLst/>
                        </a:rPr>
                        <a:t>Makes assessment of people’s health and wellbeing, prognosis and risks and records care plans</a:t>
                      </a:r>
                    </a:p>
                    <a:p>
                      <a:pPr>
                        <a:lnSpc>
                          <a:spcPct val="115000"/>
                        </a:lnSpc>
                        <a:spcAft>
                          <a:spcPts val="0"/>
                        </a:spcAft>
                      </a:pPr>
                      <a:r>
                        <a:rPr lang="en-GB" sz="1000" dirty="0">
                          <a:solidFill>
                            <a:srgbClr val="FF0000"/>
                          </a:solidFill>
                          <a:effectLst/>
                        </a:rPr>
                        <a:t>Coordinates and monitors delivery of care plans, feeding in relevant information to support wider service planning</a:t>
                      </a:r>
                      <a:endParaRPr lang="en-GB" sz="1000" dirty="0">
                        <a:solidFill>
                          <a:srgbClr val="FF0000"/>
                        </a:solidFill>
                        <a:effectLst/>
                        <a:latin typeface="Calibri"/>
                        <a:ea typeface="Calibri"/>
                        <a:cs typeface="Times New Roman"/>
                      </a:endParaRPr>
                    </a:p>
                  </a:txBody>
                  <a:tcPr marL="44723" marR="44723"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280033074"/>
      </p:ext>
    </p:extLst>
  </p:cSld>
  <p:clrMapOvr>
    <a:masterClrMapping/>
  </p:clrMapOvr>
  <mc:AlternateContent xmlns:mc="http://schemas.openxmlformats.org/markup-compatibility/2006" xmlns:p14="http://schemas.microsoft.com/office/powerpoint/2010/main">
    <mc:Choice Requires="p14">
      <p:transition spd="slow" p14:dur="2500" advClick="0">
        <p:checker/>
      </p:transition>
    </mc:Choice>
    <mc:Fallback xmlns="">
      <p:transition spd="slow" advClick="0">
        <p:checke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Research outline</a:t>
            </a:r>
          </a:p>
        </p:txBody>
      </p:sp>
      <p:sp>
        <p:nvSpPr>
          <p:cNvPr id="2" name="Content Placeholder 1"/>
          <p:cNvSpPr>
            <a:spLocks noGrp="1"/>
          </p:cNvSpPr>
          <p:nvPr>
            <p:ph idx="1"/>
          </p:nvPr>
        </p:nvSpPr>
        <p:spPr/>
        <p:txBody>
          <a:bodyPr>
            <a:normAutofit fontScale="25000" lnSpcReduction="20000"/>
          </a:bodyPr>
          <a:lstStyle/>
          <a:p>
            <a:pPr marL="0" indent="0">
              <a:buNone/>
            </a:pPr>
            <a:r>
              <a:rPr lang="en-GB" sz="7200" dirty="0"/>
              <a:t>Aim                                                                                                                  </a:t>
            </a:r>
          </a:p>
          <a:p>
            <a:r>
              <a:rPr lang="en-GB" sz="7200" dirty="0"/>
              <a:t>There is limited research evidence regarding validity of the levels of creative ability. The aim of this study is to enquire if levels of creative ability can be aligned with NHS KSF Outline for Band 5 OT.                                                                                                                                                                                                              </a:t>
            </a:r>
          </a:p>
          <a:p>
            <a:pPr marL="0" indent="0">
              <a:buNone/>
            </a:pPr>
            <a:r>
              <a:rPr lang="en-GB" sz="7200" dirty="0"/>
              <a:t>Method                                                                                                                         </a:t>
            </a:r>
          </a:p>
          <a:p>
            <a:r>
              <a:rPr lang="en-GB" sz="7200" dirty="0"/>
              <a:t>This exploratory study will use focus group discussion method as the most appropriate method to achieve the aim of the study. Focus groups are an effective method for exploring phenomena that are not well understood (Bowman, 2006). In this study, focus group will provide participants with the opportunity to interact, discuss, explain and query issues related to measurement of Band 5 OT performance with other OT line managers (Krueger &amp; Casey, 2009).                                                                 </a:t>
            </a:r>
          </a:p>
          <a:p>
            <a:pPr marL="0" indent="0">
              <a:buNone/>
            </a:pPr>
            <a:r>
              <a:rPr lang="en-GB" sz="7200" dirty="0"/>
              <a:t> Ethics                                                                                                            </a:t>
            </a:r>
          </a:p>
          <a:p>
            <a:r>
              <a:rPr lang="en-GB" sz="7200" dirty="0"/>
              <a:t>Ethical approval will be obtained from University of Northampton.                 </a:t>
            </a:r>
          </a:p>
          <a:p>
            <a:pPr marL="0" indent="0">
              <a:buNone/>
            </a:pPr>
            <a:r>
              <a:rPr lang="en-GB" sz="7200" dirty="0"/>
              <a:t>Participants                                                                                                           </a:t>
            </a:r>
          </a:p>
          <a:p>
            <a:r>
              <a:rPr lang="en-GB" sz="7200" dirty="0"/>
              <a:t>5-6 qualified occupational therapist that understand the concept of </a:t>
            </a:r>
            <a:r>
              <a:rPr lang="en-GB" sz="7200" dirty="0" err="1"/>
              <a:t>VdT</a:t>
            </a:r>
            <a:r>
              <a:rPr lang="en-GB" sz="7200" dirty="0"/>
              <a:t> </a:t>
            </a:r>
            <a:r>
              <a:rPr lang="en-GB" sz="7200" dirty="0" err="1"/>
              <a:t>MoCA</a:t>
            </a:r>
            <a:r>
              <a:rPr lang="en-GB" sz="7200" dirty="0"/>
              <a:t> and have experience as line managers and conducting </a:t>
            </a:r>
            <a:r>
              <a:rPr lang="en-GB" sz="7200" dirty="0" err="1"/>
              <a:t>preceptorship</a:t>
            </a:r>
            <a:r>
              <a:rPr lang="en-GB" sz="7200" dirty="0"/>
              <a:t> process.</a:t>
            </a:r>
            <a:r>
              <a:rPr lang="en-GB" dirty="0"/>
              <a:t> </a:t>
            </a:r>
          </a:p>
        </p:txBody>
      </p:sp>
    </p:spTree>
    <p:extLst>
      <p:ext uri="{BB962C8B-B14F-4D97-AF65-F5344CB8AC3E}">
        <p14:creationId xmlns:p14="http://schemas.microsoft.com/office/powerpoint/2010/main" val="1720411820"/>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Research outline cont.</a:t>
            </a:r>
          </a:p>
        </p:txBody>
      </p:sp>
      <p:sp>
        <p:nvSpPr>
          <p:cNvPr id="2" name="Content Placeholder 1"/>
          <p:cNvSpPr>
            <a:spLocks noGrp="1"/>
          </p:cNvSpPr>
          <p:nvPr>
            <p:ph idx="1"/>
          </p:nvPr>
        </p:nvSpPr>
        <p:spPr/>
        <p:txBody>
          <a:bodyPr>
            <a:normAutofit fontScale="62500" lnSpcReduction="20000"/>
          </a:bodyPr>
          <a:lstStyle/>
          <a:p>
            <a:pPr marL="0" indent="0">
              <a:buNone/>
            </a:pPr>
            <a:r>
              <a:rPr lang="en-GB" dirty="0"/>
              <a:t>Design                                                                                                             </a:t>
            </a:r>
          </a:p>
          <a:p>
            <a:r>
              <a:rPr lang="en-GB" dirty="0"/>
              <a:t>Focus group will be conducted as pilot study to enquiry two domains: People and Situations. Additionally ,  focus group will explore further domains with aim to discuss all eight domains of the model (Motivation, Action, Quality of product, Materials and objects, Control of anxiety and Ability to make effort).Focus groups will take place at University of Northampton </a:t>
            </a:r>
            <a:r>
              <a:rPr lang="en-GB" dirty="0" err="1"/>
              <a:t>Kelmarsh</a:t>
            </a:r>
            <a:r>
              <a:rPr lang="en-GB" dirty="0"/>
              <a:t> meeting room. The author of the study will be present and will act as moderator. </a:t>
            </a:r>
          </a:p>
          <a:p>
            <a:pPr marL="0" indent="0">
              <a:buNone/>
            </a:pPr>
            <a:r>
              <a:rPr lang="en-GB" dirty="0"/>
              <a:t>  </a:t>
            </a:r>
          </a:p>
          <a:p>
            <a:r>
              <a:rPr lang="en-GB" dirty="0"/>
              <a:t> Group will be guided by following question:                                                         </a:t>
            </a:r>
          </a:p>
          <a:p>
            <a:r>
              <a:rPr lang="en-GB" dirty="0"/>
              <a:t> What is your view of presented alignment of </a:t>
            </a:r>
            <a:r>
              <a:rPr lang="en-GB" dirty="0" err="1"/>
              <a:t>VdT</a:t>
            </a:r>
            <a:r>
              <a:rPr lang="en-GB" dirty="0"/>
              <a:t> </a:t>
            </a:r>
            <a:r>
              <a:rPr lang="en-GB" dirty="0" err="1"/>
              <a:t>MoCA</a:t>
            </a:r>
            <a:r>
              <a:rPr lang="en-GB" dirty="0"/>
              <a:t> levels of ability with NHS KSF Outline for Band 5 OT?                                                                                        </a:t>
            </a:r>
          </a:p>
          <a:p>
            <a:r>
              <a:rPr lang="en-GB" dirty="0"/>
              <a:t>How do you measure </a:t>
            </a:r>
            <a:r>
              <a:rPr lang="en-GB" dirty="0" err="1"/>
              <a:t>preceptee’s</a:t>
            </a:r>
            <a:r>
              <a:rPr lang="en-GB" dirty="0"/>
              <a:t> performance?                                                     </a:t>
            </a:r>
          </a:p>
          <a:p>
            <a:r>
              <a:rPr lang="en-GB" dirty="0"/>
              <a:t>Can you relate the process you are going through as preceptor to assessment using </a:t>
            </a:r>
            <a:r>
              <a:rPr lang="en-GB" dirty="0" err="1"/>
              <a:t>VdT</a:t>
            </a:r>
            <a:r>
              <a:rPr lang="en-GB" dirty="0"/>
              <a:t> </a:t>
            </a:r>
            <a:r>
              <a:rPr lang="en-GB" dirty="0" err="1"/>
              <a:t>MoCA</a:t>
            </a:r>
            <a:r>
              <a:rPr lang="en-GB" dirty="0"/>
              <a:t>? </a:t>
            </a:r>
          </a:p>
        </p:txBody>
      </p:sp>
    </p:spTree>
    <p:extLst>
      <p:ext uri="{BB962C8B-B14F-4D97-AF65-F5344CB8AC3E}">
        <p14:creationId xmlns:p14="http://schemas.microsoft.com/office/powerpoint/2010/main" val="2330586220"/>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Experiment – Band 5 self assessment</a:t>
            </a:r>
          </a:p>
        </p:txBody>
      </p:sp>
      <p:sp>
        <p:nvSpPr>
          <p:cNvPr id="3" name="Content Placeholder 2"/>
          <p:cNvSpPr>
            <a:spLocks noGrp="1"/>
          </p:cNvSpPr>
          <p:nvPr>
            <p:ph idx="1"/>
          </p:nvPr>
        </p:nvSpPr>
        <p:spPr/>
        <p:txBody>
          <a:bodyPr>
            <a:normAutofit fontScale="77500" lnSpcReduction="20000"/>
          </a:bodyPr>
          <a:lstStyle/>
          <a:p>
            <a:r>
              <a:rPr lang="en-GB" b="1" dirty="0"/>
              <a:t>B5 A – 2 weeks experience   </a:t>
            </a:r>
          </a:p>
          <a:p>
            <a:r>
              <a:rPr lang="en-GB" dirty="0"/>
              <a:t>-  </a:t>
            </a:r>
            <a:r>
              <a:rPr lang="en-GB" dirty="0" err="1"/>
              <a:t>VdT</a:t>
            </a:r>
            <a:r>
              <a:rPr lang="en-GB" dirty="0"/>
              <a:t> </a:t>
            </a:r>
            <a:r>
              <a:rPr lang="en-GB" dirty="0" err="1"/>
              <a:t>MoCA</a:t>
            </a:r>
            <a:r>
              <a:rPr lang="en-GB" dirty="0"/>
              <a:t>  Imitative Participation transitional phase/  KFS Level 1/2</a:t>
            </a:r>
          </a:p>
          <a:p>
            <a:r>
              <a:rPr lang="en-GB" b="1" dirty="0"/>
              <a:t>B5 B – 3 months experience </a:t>
            </a:r>
          </a:p>
          <a:p>
            <a:r>
              <a:rPr lang="en-GB" dirty="0"/>
              <a:t>–</a:t>
            </a:r>
            <a:r>
              <a:rPr lang="en-GB" dirty="0" err="1"/>
              <a:t>VdT</a:t>
            </a:r>
            <a:r>
              <a:rPr lang="en-GB" dirty="0"/>
              <a:t> </a:t>
            </a:r>
            <a:r>
              <a:rPr lang="en-GB" dirty="0" err="1"/>
              <a:t>MoCA</a:t>
            </a:r>
            <a:r>
              <a:rPr lang="en-GB" dirty="0"/>
              <a:t>  Active Participation  therapist directed (preceptor’s directed) phase / KSF  Level 2/3</a:t>
            </a:r>
          </a:p>
          <a:p>
            <a:r>
              <a:rPr lang="en-GB" b="1" dirty="0"/>
              <a:t>B5 C – 1 year experience </a:t>
            </a:r>
          </a:p>
          <a:p>
            <a:r>
              <a:rPr lang="en-GB" dirty="0"/>
              <a:t>– </a:t>
            </a:r>
            <a:r>
              <a:rPr lang="en-GB" dirty="0" err="1"/>
              <a:t>VdT</a:t>
            </a:r>
            <a:r>
              <a:rPr lang="en-GB" dirty="0"/>
              <a:t> </a:t>
            </a:r>
            <a:r>
              <a:rPr lang="en-GB" dirty="0" err="1"/>
              <a:t>MoCA</a:t>
            </a:r>
            <a:r>
              <a:rPr lang="en-GB" dirty="0"/>
              <a:t>  Active Participation patient’s directed (self directed) phase / KSF  Level 3</a:t>
            </a:r>
          </a:p>
          <a:p>
            <a:pPr marL="0" indent="0">
              <a:buNone/>
            </a:pPr>
            <a:endParaRPr lang="en-GB" dirty="0"/>
          </a:p>
          <a:p>
            <a:pPr marL="0" indent="0">
              <a:buNone/>
            </a:pPr>
            <a:r>
              <a:rPr lang="en-GB" b="1" dirty="0"/>
              <a:t>Experiment  allows to make an assumption that  </a:t>
            </a:r>
            <a:r>
              <a:rPr lang="en-GB" b="1" dirty="0" err="1"/>
              <a:t>VdT</a:t>
            </a:r>
            <a:r>
              <a:rPr lang="en-GB" b="1" dirty="0"/>
              <a:t> </a:t>
            </a:r>
            <a:r>
              <a:rPr lang="en-GB" b="1" dirty="0" err="1"/>
              <a:t>MoCA</a:t>
            </a:r>
            <a:r>
              <a:rPr lang="en-GB" b="1" dirty="0"/>
              <a:t> can be used for measuring performance at work </a:t>
            </a:r>
          </a:p>
          <a:p>
            <a:endParaRPr lang="en-GB" dirty="0"/>
          </a:p>
        </p:txBody>
      </p:sp>
    </p:spTree>
    <p:extLst>
      <p:ext uri="{BB962C8B-B14F-4D97-AF65-F5344CB8AC3E}">
        <p14:creationId xmlns:p14="http://schemas.microsoft.com/office/powerpoint/2010/main" val="3363224731"/>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References</a:t>
            </a:r>
          </a:p>
        </p:txBody>
      </p:sp>
      <p:sp>
        <p:nvSpPr>
          <p:cNvPr id="3" name="Content Placeholder 2"/>
          <p:cNvSpPr>
            <a:spLocks noGrp="1"/>
          </p:cNvSpPr>
          <p:nvPr>
            <p:ph idx="1"/>
          </p:nvPr>
        </p:nvSpPr>
        <p:spPr/>
        <p:txBody>
          <a:bodyPr>
            <a:normAutofit fontScale="77500" lnSpcReduction="20000"/>
          </a:bodyPr>
          <a:lstStyle/>
          <a:p>
            <a:r>
              <a:rPr lang="en-GB" dirty="0"/>
              <a:t>Casteleijn D et al (2014) Using measurements principles to confirm the levels of creative ability as described in the </a:t>
            </a:r>
            <a:r>
              <a:rPr lang="en-GB" dirty="0" err="1"/>
              <a:t>VdT</a:t>
            </a:r>
            <a:r>
              <a:rPr lang="en-GB" dirty="0"/>
              <a:t> </a:t>
            </a:r>
            <a:r>
              <a:rPr lang="en-GB" dirty="0" err="1"/>
              <a:t>MoCA</a:t>
            </a:r>
            <a:r>
              <a:rPr lang="en-GB" dirty="0"/>
              <a:t>,  </a:t>
            </a:r>
            <a:r>
              <a:rPr lang="en-GB" i="1" dirty="0"/>
              <a:t>South African Journal of Occupational Therapy,</a:t>
            </a:r>
            <a:r>
              <a:rPr lang="en-GB" dirty="0"/>
              <a:t> 44(1), 14-20</a:t>
            </a:r>
          </a:p>
          <a:p>
            <a:r>
              <a:rPr lang="en-GB" dirty="0"/>
              <a:t>Graham MS (2007) The work ability web: A tool for job matching. </a:t>
            </a:r>
            <a:r>
              <a:rPr lang="en-GB" i="1" dirty="0"/>
              <a:t>Work (29), 37-45</a:t>
            </a:r>
            <a:endParaRPr lang="en-GB" dirty="0"/>
          </a:p>
          <a:p>
            <a:r>
              <a:rPr lang="en-GB" dirty="0" err="1"/>
              <a:t>Grobler</a:t>
            </a:r>
            <a:r>
              <a:rPr lang="en-GB" dirty="0"/>
              <a:t> A (2010) Growth in the higher levels of creative ability. Presentation delivered at the International Model of Creative Ability Conference, London</a:t>
            </a:r>
          </a:p>
          <a:p>
            <a:r>
              <a:rPr lang="en-GB" dirty="0"/>
              <a:t>Wilson S (2011) Improving staff satisfaction and confidence. Poster presentation at the </a:t>
            </a:r>
            <a:r>
              <a:rPr lang="en-GB" dirty="0" err="1"/>
              <a:t>Vona</a:t>
            </a:r>
            <a:r>
              <a:rPr lang="en-GB" dirty="0"/>
              <a:t> du </a:t>
            </a:r>
            <a:r>
              <a:rPr lang="en-GB" dirty="0" err="1"/>
              <a:t>Toit</a:t>
            </a:r>
            <a:r>
              <a:rPr lang="en-GB" dirty="0"/>
              <a:t> Model of Creative Ability Conference, Johannesburg, South Africa</a:t>
            </a:r>
          </a:p>
          <a:p>
            <a:endParaRPr lang="en-GB" dirty="0"/>
          </a:p>
        </p:txBody>
      </p:sp>
    </p:spTree>
    <p:extLst>
      <p:ext uri="{BB962C8B-B14F-4D97-AF65-F5344CB8AC3E}">
        <p14:creationId xmlns:p14="http://schemas.microsoft.com/office/powerpoint/2010/main" val="3931988642"/>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a:bodyPr>
          <a:lstStyle/>
          <a:p>
            <a:pPr algn="ctr"/>
            <a:endParaRPr lang="en-GB" sz="5400" dirty="0"/>
          </a:p>
          <a:p>
            <a:pPr algn="ctr"/>
            <a:r>
              <a:rPr lang="en-GB" sz="5400" dirty="0"/>
              <a:t>Questions</a:t>
            </a:r>
          </a:p>
        </p:txBody>
      </p:sp>
    </p:spTree>
    <p:extLst>
      <p:ext uri="{BB962C8B-B14F-4D97-AF65-F5344CB8AC3E}">
        <p14:creationId xmlns:p14="http://schemas.microsoft.com/office/powerpoint/2010/main" val="2009799038"/>
      </p:ext>
    </p:extLst>
  </p:cSld>
  <p:clrMapOvr>
    <a:masterClrMapping/>
  </p:clrMapOvr>
  <mc:AlternateContent xmlns:mc="http://schemas.openxmlformats.org/markup-compatibility/2006" xmlns:p14="http://schemas.microsoft.com/office/powerpoint/2010/main">
    <mc:Choice Requires="p14">
      <p:transition spd="slow" p14:dur="1400" advClick="0">
        <p14:ripple/>
      </p:transition>
    </mc:Choice>
    <mc:Fallback xmlns="">
      <p:transition spd="slow" advClick="0">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algn="ctr"/>
            <a:endParaRPr lang="en-GB" sz="4800" dirty="0"/>
          </a:p>
          <a:p>
            <a:pPr algn="ctr"/>
            <a:r>
              <a:rPr lang="en-GB" sz="4800" dirty="0"/>
              <a:t>Thank you</a:t>
            </a:r>
          </a:p>
        </p:txBody>
      </p:sp>
    </p:spTree>
    <p:extLst>
      <p:ext uri="{BB962C8B-B14F-4D97-AF65-F5344CB8AC3E}">
        <p14:creationId xmlns:p14="http://schemas.microsoft.com/office/powerpoint/2010/main" val="953092114"/>
      </p:ext>
    </p:extLst>
  </p:cSld>
  <p:clrMapOvr>
    <a:masterClrMapping/>
  </p:clrMapOvr>
  <mc:AlternateContent xmlns:mc="http://schemas.openxmlformats.org/markup-compatibility/2006" xmlns:p14="http://schemas.microsoft.com/office/powerpoint/2010/main">
    <mc:Choice Requires="p14">
      <p:transition spd="slow" p14:dur="3900" advClick="0">
        <p14:glitter pattern="hexagon"/>
      </p:transition>
    </mc:Choice>
    <mc:Fallback xmlns="">
      <p:transition spd="slow" advClick="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Why I wanted to align functional levels to KSF</a:t>
            </a:r>
          </a:p>
        </p:txBody>
      </p:sp>
      <p:sp>
        <p:nvSpPr>
          <p:cNvPr id="3" name="Content Placeholder 2"/>
          <p:cNvSpPr>
            <a:spLocks noGrp="1"/>
          </p:cNvSpPr>
          <p:nvPr>
            <p:ph idx="1"/>
          </p:nvPr>
        </p:nvSpPr>
        <p:spPr/>
        <p:txBody>
          <a:bodyPr/>
          <a:lstStyle/>
          <a:p>
            <a:r>
              <a:rPr lang="en-GB" dirty="0"/>
              <a:t>Personal experience in using </a:t>
            </a:r>
            <a:r>
              <a:rPr lang="en-GB" dirty="0" err="1"/>
              <a:t>VdT</a:t>
            </a:r>
            <a:r>
              <a:rPr lang="en-GB" dirty="0"/>
              <a:t> </a:t>
            </a:r>
            <a:r>
              <a:rPr lang="en-GB" dirty="0" err="1"/>
              <a:t>MoCA</a:t>
            </a:r>
            <a:r>
              <a:rPr lang="en-GB" dirty="0"/>
              <a:t> as performance measure for employees</a:t>
            </a:r>
          </a:p>
          <a:p>
            <a:r>
              <a:rPr lang="en-GB" dirty="0"/>
              <a:t>Presentation in International </a:t>
            </a:r>
            <a:r>
              <a:rPr lang="en-GB" dirty="0" err="1"/>
              <a:t>VdT</a:t>
            </a:r>
            <a:r>
              <a:rPr lang="en-GB" dirty="0"/>
              <a:t> </a:t>
            </a:r>
            <a:r>
              <a:rPr lang="en-GB" dirty="0" err="1"/>
              <a:t>MoCA</a:t>
            </a:r>
            <a:r>
              <a:rPr lang="en-GB" dirty="0"/>
              <a:t> conference in 2013 and further work</a:t>
            </a:r>
          </a:p>
          <a:p>
            <a:r>
              <a:rPr lang="en-GB" dirty="0"/>
              <a:t>Work of A. </a:t>
            </a:r>
            <a:r>
              <a:rPr lang="en-GB" dirty="0" err="1"/>
              <a:t>Grobler</a:t>
            </a:r>
            <a:r>
              <a:rPr lang="en-GB" dirty="0"/>
              <a:t> and S. Wilson</a:t>
            </a:r>
          </a:p>
          <a:p>
            <a:r>
              <a:rPr lang="en-GB" dirty="0"/>
              <a:t>Designing research question</a:t>
            </a:r>
          </a:p>
          <a:p>
            <a:r>
              <a:rPr lang="en-GB" dirty="0"/>
              <a:t>Designing research project</a:t>
            </a:r>
          </a:p>
        </p:txBody>
      </p:sp>
    </p:spTree>
    <p:extLst>
      <p:ext uri="{BB962C8B-B14F-4D97-AF65-F5344CB8AC3E}">
        <p14:creationId xmlns:p14="http://schemas.microsoft.com/office/powerpoint/2010/main" val="3519218224"/>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Aim</a:t>
            </a:r>
          </a:p>
        </p:txBody>
      </p:sp>
      <p:sp>
        <p:nvSpPr>
          <p:cNvPr id="3" name="Content Placeholder 2"/>
          <p:cNvSpPr>
            <a:spLocks noGrp="1"/>
          </p:cNvSpPr>
          <p:nvPr>
            <p:ph idx="1"/>
          </p:nvPr>
        </p:nvSpPr>
        <p:spPr/>
        <p:txBody>
          <a:bodyPr/>
          <a:lstStyle/>
          <a:p>
            <a:r>
              <a:rPr lang="en-GB" dirty="0"/>
              <a:t>To demonstrate that occupational therapy tool may be used to assess people performance in general.</a:t>
            </a:r>
          </a:p>
          <a:p>
            <a:pPr marL="0" indent="0">
              <a:buNone/>
            </a:pPr>
            <a:endParaRPr lang="en-GB" dirty="0"/>
          </a:p>
          <a:p>
            <a:r>
              <a:rPr lang="en-GB" dirty="0"/>
              <a:t>To validate functional levels of </a:t>
            </a:r>
            <a:r>
              <a:rPr lang="en-GB" dirty="0" err="1"/>
              <a:t>VdT</a:t>
            </a:r>
            <a:r>
              <a:rPr lang="en-GB" dirty="0"/>
              <a:t> </a:t>
            </a:r>
            <a:r>
              <a:rPr lang="en-GB" dirty="0" err="1"/>
              <a:t>MoCA</a:t>
            </a:r>
            <a:r>
              <a:rPr lang="en-GB" dirty="0"/>
              <a:t> using standardised tool to assess employee’s performance.</a:t>
            </a:r>
          </a:p>
        </p:txBody>
      </p:sp>
    </p:spTree>
    <p:extLst>
      <p:ext uri="{BB962C8B-B14F-4D97-AF65-F5344CB8AC3E}">
        <p14:creationId xmlns:p14="http://schemas.microsoft.com/office/powerpoint/2010/main" val="636614516"/>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Method</a:t>
            </a:r>
          </a:p>
        </p:txBody>
      </p:sp>
      <p:sp>
        <p:nvSpPr>
          <p:cNvPr id="3" name="Content Placeholder 2"/>
          <p:cNvSpPr>
            <a:spLocks noGrp="1"/>
          </p:cNvSpPr>
          <p:nvPr>
            <p:ph idx="1"/>
          </p:nvPr>
        </p:nvSpPr>
        <p:spPr/>
        <p:txBody>
          <a:bodyPr>
            <a:normAutofit fontScale="77500" lnSpcReduction="20000"/>
          </a:bodyPr>
          <a:lstStyle/>
          <a:p>
            <a:r>
              <a:rPr lang="en-GB" dirty="0"/>
              <a:t>Functional levels will be compared with NHS KSF Outline which determines requirements of achieved performance during </a:t>
            </a:r>
            <a:r>
              <a:rPr lang="en-GB" dirty="0" err="1"/>
              <a:t>preceptorship</a:t>
            </a:r>
            <a:r>
              <a:rPr lang="en-GB" dirty="0"/>
              <a:t> for newly qualified OT.</a:t>
            </a:r>
          </a:p>
          <a:p>
            <a:r>
              <a:rPr lang="en-GB" dirty="0"/>
              <a:t>Comparison will look into on which level of functioning ,according to </a:t>
            </a:r>
            <a:r>
              <a:rPr lang="en-GB" dirty="0" err="1"/>
              <a:t>VdT</a:t>
            </a:r>
            <a:r>
              <a:rPr lang="en-GB" dirty="0"/>
              <a:t> </a:t>
            </a:r>
            <a:r>
              <a:rPr lang="en-GB" dirty="0" err="1"/>
              <a:t>MoCA</a:t>
            </a:r>
            <a:r>
              <a:rPr lang="en-GB" dirty="0"/>
              <a:t> ,newly qualified OT needs to function to achieve performance level suggested by NHS KSF Outline to complete </a:t>
            </a:r>
            <a:r>
              <a:rPr lang="en-GB" dirty="0" err="1"/>
              <a:t>preceptorship</a:t>
            </a:r>
            <a:r>
              <a:rPr lang="en-GB" dirty="0"/>
              <a:t> successfully.</a:t>
            </a:r>
          </a:p>
          <a:p>
            <a:r>
              <a:rPr lang="en-GB" dirty="0"/>
              <a:t>Comparison will also aim to  align higher levels of functioning according to </a:t>
            </a:r>
            <a:r>
              <a:rPr lang="en-GB" dirty="0" err="1"/>
              <a:t>VdT</a:t>
            </a:r>
            <a:r>
              <a:rPr lang="en-GB" dirty="0"/>
              <a:t> </a:t>
            </a:r>
            <a:r>
              <a:rPr lang="en-GB" dirty="0" err="1"/>
              <a:t>MoCA</a:t>
            </a:r>
            <a:r>
              <a:rPr lang="en-GB" dirty="0"/>
              <a:t> – Passive Participation, Imitative Participation, Active Participation, Competitive Participation with 4 levels of performance suggested by NHS KSF Outline.</a:t>
            </a:r>
          </a:p>
          <a:p>
            <a:endParaRPr lang="en-GB" dirty="0"/>
          </a:p>
        </p:txBody>
      </p:sp>
    </p:spTree>
    <p:extLst>
      <p:ext uri="{BB962C8B-B14F-4D97-AF65-F5344CB8AC3E}">
        <p14:creationId xmlns:p14="http://schemas.microsoft.com/office/powerpoint/2010/main" val="3004177423"/>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GB" sz="3600" dirty="0"/>
            </a:br>
            <a:br>
              <a:rPr lang="en-GB" sz="3600" dirty="0"/>
            </a:br>
            <a:r>
              <a:rPr lang="en-GB" sz="3600" dirty="0"/>
              <a:t>Documents chosen to select both tools measuring level of performance/function</a:t>
            </a:r>
            <a:br>
              <a:rPr lang="en-GB" sz="3600" dirty="0"/>
            </a:br>
            <a:endParaRPr lang="en-GB" sz="3600" dirty="0"/>
          </a:p>
        </p:txBody>
      </p:sp>
      <p:sp>
        <p:nvSpPr>
          <p:cNvPr id="3" name="Content Placeholder 2"/>
          <p:cNvSpPr>
            <a:spLocks noGrp="1"/>
          </p:cNvSpPr>
          <p:nvPr>
            <p:ph idx="1"/>
          </p:nvPr>
        </p:nvSpPr>
        <p:spPr/>
        <p:txBody>
          <a:bodyPr>
            <a:normAutofit/>
          </a:bodyPr>
          <a:lstStyle/>
          <a:p>
            <a:pPr lvl="0"/>
            <a:r>
              <a:rPr lang="en-GB" sz="2000" u="sng" dirty="0"/>
              <a:t>Description of levels of creative ability</a:t>
            </a:r>
            <a:r>
              <a:rPr lang="en-GB" sz="2000" dirty="0"/>
              <a:t>  (ref: </a:t>
            </a:r>
            <a:r>
              <a:rPr lang="en-GB" sz="2000" dirty="0" err="1"/>
              <a:t>Vona</a:t>
            </a:r>
            <a:r>
              <a:rPr lang="en-GB" sz="2000" dirty="0"/>
              <a:t> du </a:t>
            </a:r>
            <a:r>
              <a:rPr lang="en-GB" sz="2000" dirty="0" err="1"/>
              <a:t>Toit</a:t>
            </a:r>
            <a:r>
              <a:rPr lang="en-GB" sz="2000" dirty="0"/>
              <a:t> (1974) The implementation of a programme aimed at evaluating the current level of creative ability in an individual and stimulating growth of his creative ability which would lead to work capacity. In: </a:t>
            </a:r>
            <a:r>
              <a:rPr lang="en-GB" sz="2000" dirty="0" err="1"/>
              <a:t>Vona</a:t>
            </a:r>
            <a:r>
              <a:rPr lang="en-GB" sz="2000" dirty="0"/>
              <a:t> du </a:t>
            </a:r>
            <a:r>
              <a:rPr lang="en-GB" sz="2000" dirty="0" err="1"/>
              <a:t>Toit</a:t>
            </a:r>
            <a:r>
              <a:rPr lang="en-GB" sz="2000" dirty="0"/>
              <a:t> (2009) </a:t>
            </a:r>
            <a:r>
              <a:rPr lang="en-GB" sz="2000" i="1" dirty="0"/>
              <a:t>Patient volition and action in occupational therapy </a:t>
            </a:r>
            <a:r>
              <a:rPr lang="en-GB" sz="2000" dirty="0"/>
              <a:t>4</a:t>
            </a:r>
            <a:r>
              <a:rPr lang="en-GB" sz="2000" baseline="30000" dirty="0"/>
              <a:t>th</a:t>
            </a:r>
            <a:r>
              <a:rPr lang="en-GB" sz="2000" dirty="0"/>
              <a:t> ed. Pretoria, The </a:t>
            </a:r>
            <a:r>
              <a:rPr lang="en-GB" sz="2000" dirty="0" err="1"/>
              <a:t>Vona</a:t>
            </a:r>
            <a:r>
              <a:rPr lang="en-GB" sz="2000" dirty="0"/>
              <a:t> &amp; Marie du </a:t>
            </a:r>
            <a:r>
              <a:rPr lang="en-GB" sz="2000" dirty="0" err="1"/>
              <a:t>Toit</a:t>
            </a:r>
            <a:r>
              <a:rPr lang="en-GB" sz="2000" dirty="0"/>
              <a:t> Foundation)</a:t>
            </a:r>
          </a:p>
          <a:p>
            <a:pPr lvl="0"/>
            <a:r>
              <a:rPr lang="en-GB" sz="2000" u="sng" dirty="0"/>
              <a:t>Levels of performance – </a:t>
            </a:r>
            <a:r>
              <a:rPr lang="en-GB" sz="2000" dirty="0"/>
              <a:t>Summary of KSF outline – Band 5 (ref: Morley, M (2012) </a:t>
            </a:r>
            <a:r>
              <a:rPr lang="en-GB" sz="2000" dirty="0" err="1"/>
              <a:t>Preceptorship</a:t>
            </a:r>
            <a:r>
              <a:rPr lang="en-GB" sz="2000" dirty="0"/>
              <a:t> handbook for occupational therapists 3</a:t>
            </a:r>
            <a:r>
              <a:rPr lang="en-GB" sz="2000" baseline="30000" dirty="0"/>
              <a:t>rd</a:t>
            </a:r>
            <a:r>
              <a:rPr lang="en-GB" sz="2000" dirty="0"/>
              <a:t> ed. </a:t>
            </a:r>
            <a:r>
              <a:rPr lang="en-GB" sz="2000" dirty="0" err="1"/>
              <a:t>London:COT</a:t>
            </a:r>
            <a:r>
              <a:rPr lang="en-GB" sz="2000" dirty="0"/>
              <a:t>)</a:t>
            </a:r>
          </a:p>
          <a:p>
            <a:pPr lvl="0"/>
            <a:endParaRPr lang="en-GB" dirty="0"/>
          </a:p>
          <a:p>
            <a:endParaRPr lang="en-GB" dirty="0"/>
          </a:p>
        </p:txBody>
      </p:sp>
    </p:spTree>
    <p:extLst>
      <p:ext uri="{BB962C8B-B14F-4D97-AF65-F5344CB8AC3E}">
        <p14:creationId xmlns:p14="http://schemas.microsoft.com/office/powerpoint/2010/main" val="109531973"/>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Preceptorship</a:t>
            </a:r>
            <a:endParaRPr lang="en-GB" dirty="0"/>
          </a:p>
        </p:txBody>
      </p:sp>
      <p:sp>
        <p:nvSpPr>
          <p:cNvPr id="3" name="Content Placeholder 2"/>
          <p:cNvSpPr>
            <a:spLocks noGrp="1"/>
          </p:cNvSpPr>
          <p:nvPr>
            <p:ph idx="1"/>
          </p:nvPr>
        </p:nvSpPr>
        <p:spPr/>
        <p:txBody>
          <a:bodyPr>
            <a:normAutofit fontScale="25000" lnSpcReduction="20000"/>
          </a:bodyPr>
          <a:lstStyle/>
          <a:p>
            <a:pPr marL="0" indent="0">
              <a:buNone/>
            </a:pPr>
            <a:endParaRPr lang="en-GB" sz="7200" dirty="0"/>
          </a:p>
          <a:p>
            <a:r>
              <a:rPr lang="en-GB" sz="7200" dirty="0"/>
              <a:t>‘There is evidence that new practitioners experience unmet expectations, leading some to develop ‘reality shock’ characterised by stress, value conflict and role uncertainty’ (</a:t>
            </a:r>
            <a:r>
              <a:rPr lang="en-GB" sz="7200" dirty="0" err="1"/>
              <a:t>Moreley</a:t>
            </a:r>
            <a:r>
              <a:rPr lang="en-GB" sz="7200" dirty="0"/>
              <a:t>, 2009)</a:t>
            </a:r>
          </a:p>
          <a:p>
            <a:pPr marL="0" indent="0">
              <a:buNone/>
            </a:pPr>
            <a:r>
              <a:rPr lang="en-GB" sz="7200" dirty="0"/>
              <a:t> </a:t>
            </a:r>
          </a:p>
          <a:p>
            <a:r>
              <a:rPr lang="en-GB" sz="7200" dirty="0"/>
              <a:t>‘Graduates need to develop their professional self-concept (</a:t>
            </a:r>
            <a:r>
              <a:rPr lang="en-GB" sz="7200" dirty="0" err="1"/>
              <a:t>Kasar</a:t>
            </a:r>
            <a:r>
              <a:rPr lang="en-GB" sz="7200" dirty="0"/>
              <a:t> and </a:t>
            </a:r>
            <a:r>
              <a:rPr lang="en-GB" sz="7200" dirty="0" err="1"/>
              <a:t>Muscari</a:t>
            </a:r>
            <a:r>
              <a:rPr lang="en-GB" sz="7200" dirty="0"/>
              <a:t> 2000) before they can undertake complex tasks and learn the rules of working with others.’</a:t>
            </a:r>
          </a:p>
          <a:p>
            <a:pPr marL="0" indent="0">
              <a:buNone/>
            </a:pPr>
            <a:r>
              <a:rPr lang="en-GB" sz="7200" dirty="0"/>
              <a:t> </a:t>
            </a:r>
          </a:p>
          <a:p>
            <a:r>
              <a:rPr lang="en-GB" sz="7200" dirty="0"/>
              <a:t>‘Much of the literature on learning for NQOTs draws on adult learning theories underpinned by the concept of experiential learning, in which learners take responsibility for their own learning (Kolb 1984, </a:t>
            </a:r>
            <a:r>
              <a:rPr lang="en-GB" sz="7200" dirty="0" err="1"/>
              <a:t>Boud</a:t>
            </a:r>
            <a:r>
              <a:rPr lang="en-GB" sz="7200" dirty="0"/>
              <a:t> et al 1985)’</a:t>
            </a:r>
          </a:p>
          <a:p>
            <a:pPr marL="0" indent="0">
              <a:buNone/>
            </a:pPr>
            <a:r>
              <a:rPr lang="en-GB" sz="7200" dirty="0"/>
              <a:t> </a:t>
            </a:r>
          </a:p>
          <a:p>
            <a:r>
              <a:rPr lang="en-GB" sz="7200" dirty="0"/>
              <a:t>Sociocultural perspective – contextual factors  - ‘From this perspective, learning is viewed as situated and provides insights into how professionals learn to apply technical knowledge within ever-changing social contexts (Lave and Wenger 1991).’</a:t>
            </a:r>
          </a:p>
          <a:p>
            <a:endParaRPr lang="en-GB" dirty="0"/>
          </a:p>
        </p:txBody>
      </p:sp>
    </p:spTree>
    <p:extLst>
      <p:ext uri="{BB962C8B-B14F-4D97-AF65-F5344CB8AC3E}">
        <p14:creationId xmlns:p14="http://schemas.microsoft.com/office/powerpoint/2010/main" val="3109378985"/>
      </p:ext>
    </p:extLst>
  </p:cSld>
  <p:clrMapOvr>
    <a:masterClrMapping/>
  </p:clrMapOvr>
  <mc:AlternateContent xmlns:mc="http://schemas.openxmlformats.org/markup-compatibility/2006" xmlns:p14="http://schemas.microsoft.com/office/powerpoint/2010/main">
    <mc:Choice Requires="p14">
      <p:transition spd="slow" p14:dur="3400" advClick="0">
        <p14:reveal/>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130026"/>
          </a:xfrm>
        </p:spPr>
        <p:txBody>
          <a:bodyPr>
            <a:normAutofit fontScale="90000"/>
          </a:bodyPr>
          <a:lstStyle/>
          <a:p>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776684992"/>
              </p:ext>
            </p:extLst>
          </p:nvPr>
        </p:nvGraphicFramePr>
        <p:xfrm>
          <a:off x="683568" y="548679"/>
          <a:ext cx="7992888" cy="5843412"/>
        </p:xfrm>
        <a:graphic>
          <a:graphicData uri="http://schemas.openxmlformats.org/drawingml/2006/table">
            <a:tbl>
              <a:tblPr firstRow="1" firstCol="1" bandRow="1">
                <a:tableStyleId>{5C22544A-7EE6-4342-B048-85BDC9FD1C3A}</a:tableStyleId>
              </a:tblPr>
              <a:tblGrid>
                <a:gridCol w="1940663">
                  <a:extLst>
                    <a:ext uri="{9D8B030D-6E8A-4147-A177-3AD203B41FA5}">
                      <a16:colId xmlns:a16="http://schemas.microsoft.com/office/drawing/2014/main" val="20000"/>
                    </a:ext>
                  </a:extLst>
                </a:gridCol>
                <a:gridCol w="717133">
                  <a:extLst>
                    <a:ext uri="{9D8B030D-6E8A-4147-A177-3AD203B41FA5}">
                      <a16:colId xmlns:a16="http://schemas.microsoft.com/office/drawing/2014/main" val="20001"/>
                    </a:ext>
                  </a:extLst>
                </a:gridCol>
                <a:gridCol w="2500529">
                  <a:extLst>
                    <a:ext uri="{9D8B030D-6E8A-4147-A177-3AD203B41FA5}">
                      <a16:colId xmlns:a16="http://schemas.microsoft.com/office/drawing/2014/main" val="20002"/>
                    </a:ext>
                  </a:extLst>
                </a:gridCol>
                <a:gridCol w="717133">
                  <a:extLst>
                    <a:ext uri="{9D8B030D-6E8A-4147-A177-3AD203B41FA5}">
                      <a16:colId xmlns:a16="http://schemas.microsoft.com/office/drawing/2014/main" val="20003"/>
                    </a:ext>
                  </a:extLst>
                </a:gridCol>
                <a:gridCol w="2117430">
                  <a:extLst>
                    <a:ext uri="{9D8B030D-6E8A-4147-A177-3AD203B41FA5}">
                      <a16:colId xmlns:a16="http://schemas.microsoft.com/office/drawing/2014/main" val="20004"/>
                    </a:ext>
                  </a:extLst>
                </a:gridCol>
              </a:tblGrid>
              <a:tr h="185332">
                <a:tc>
                  <a:txBody>
                    <a:bodyPr/>
                    <a:lstStyle/>
                    <a:p>
                      <a:pPr>
                        <a:lnSpc>
                          <a:spcPct val="115000"/>
                        </a:lnSpc>
                        <a:spcAft>
                          <a:spcPts val="0"/>
                        </a:spcAft>
                      </a:pPr>
                      <a:r>
                        <a:rPr lang="en-GB" sz="900">
                          <a:effectLst/>
                        </a:rPr>
                        <a:t>FOUNDATION OUTLINE</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Level</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NHS KSF DIMENTIONS</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Level</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FULL OUTLINE</a:t>
                      </a:r>
                      <a:endParaRPr lang="en-GB" sz="1000">
                        <a:effectLst/>
                        <a:latin typeface="Calibri"/>
                        <a:ea typeface="Calibri"/>
                        <a:cs typeface="Times New Roman"/>
                      </a:endParaRPr>
                    </a:p>
                  </a:txBody>
                  <a:tcPr marL="61070" marR="61070" marT="0" marB="0"/>
                </a:tc>
                <a:extLst>
                  <a:ext uri="{0D108BD9-81ED-4DB2-BD59-A6C34878D82A}">
                    <a16:rowId xmlns:a16="http://schemas.microsoft.com/office/drawing/2014/main" val="10000"/>
                  </a:ext>
                </a:extLst>
              </a:tr>
              <a:tr h="185332">
                <a:tc>
                  <a:txBody>
                    <a:bodyPr/>
                    <a:lstStyle/>
                    <a:p>
                      <a:pPr>
                        <a:lnSpc>
                          <a:spcPct val="115000"/>
                        </a:lnSpc>
                        <a:spcAft>
                          <a:spcPts val="0"/>
                        </a:spcAft>
                      </a:pPr>
                      <a:r>
                        <a:rPr lang="en-GB" sz="900">
                          <a:effectLst/>
                        </a:rPr>
                        <a:t>Descriptor</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 </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CORE DIMENTIONS</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 </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Descriptor</a:t>
                      </a:r>
                      <a:endParaRPr lang="en-GB" sz="1000">
                        <a:effectLst/>
                        <a:latin typeface="Calibri"/>
                        <a:ea typeface="Calibri"/>
                        <a:cs typeface="Times New Roman"/>
                      </a:endParaRPr>
                    </a:p>
                  </a:txBody>
                  <a:tcPr marL="61070" marR="61070" marT="0" marB="0"/>
                </a:tc>
                <a:extLst>
                  <a:ext uri="{0D108BD9-81ED-4DB2-BD59-A6C34878D82A}">
                    <a16:rowId xmlns:a16="http://schemas.microsoft.com/office/drawing/2014/main" val="10001"/>
                  </a:ext>
                </a:extLst>
              </a:tr>
              <a:tr h="743134">
                <a:tc>
                  <a:txBody>
                    <a:bodyPr/>
                    <a:lstStyle/>
                    <a:p>
                      <a:pPr>
                        <a:lnSpc>
                          <a:spcPct val="115000"/>
                        </a:lnSpc>
                        <a:spcAft>
                          <a:spcPts val="0"/>
                        </a:spcAft>
                      </a:pPr>
                      <a:r>
                        <a:rPr lang="en-GB" sz="900">
                          <a:effectLst/>
                        </a:rPr>
                        <a:t>Develop and maintain communication with people about difficult matters and/or in difficult situations</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3</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1 Communication</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3</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Develop and maintain communication with people about difficult matters and/or in difficult situations</a:t>
                      </a:r>
                      <a:endParaRPr lang="en-GB" sz="1000">
                        <a:effectLst/>
                        <a:latin typeface="Calibri"/>
                        <a:ea typeface="Calibri"/>
                        <a:cs typeface="Times New Roman"/>
                      </a:endParaRPr>
                    </a:p>
                  </a:txBody>
                  <a:tcPr marL="61070" marR="61070" marT="0" marB="0"/>
                </a:tc>
                <a:extLst>
                  <a:ext uri="{0D108BD9-81ED-4DB2-BD59-A6C34878D82A}">
                    <a16:rowId xmlns:a16="http://schemas.microsoft.com/office/drawing/2014/main" val="10002"/>
                  </a:ext>
                </a:extLst>
              </a:tr>
              <a:tr h="743134">
                <a:tc>
                  <a:txBody>
                    <a:bodyPr/>
                    <a:lstStyle/>
                    <a:p>
                      <a:pPr>
                        <a:lnSpc>
                          <a:spcPct val="115000"/>
                        </a:lnSpc>
                        <a:spcAft>
                          <a:spcPts val="0"/>
                        </a:spcAft>
                      </a:pPr>
                      <a:r>
                        <a:rPr lang="en-GB" sz="900">
                          <a:effectLst/>
                        </a:rPr>
                        <a:t>Develop own skills and knowledge and provide information to others to help their development</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2</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2 Personal and People Development</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2</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Develop own skills and knowledge and provide information to others to help their development</a:t>
                      </a:r>
                      <a:endParaRPr lang="en-GB" sz="1000">
                        <a:effectLst/>
                        <a:latin typeface="Calibri"/>
                        <a:ea typeface="Calibri"/>
                        <a:cs typeface="Times New Roman"/>
                      </a:endParaRPr>
                    </a:p>
                  </a:txBody>
                  <a:tcPr marL="61070" marR="61070" marT="0" marB="0"/>
                </a:tc>
                <a:extLst>
                  <a:ext uri="{0D108BD9-81ED-4DB2-BD59-A6C34878D82A}">
                    <a16:rowId xmlns:a16="http://schemas.microsoft.com/office/drawing/2014/main" val="10003"/>
                  </a:ext>
                </a:extLst>
              </a:tr>
              <a:tr h="555995">
                <a:tc>
                  <a:txBody>
                    <a:bodyPr/>
                    <a:lstStyle/>
                    <a:p>
                      <a:pPr>
                        <a:lnSpc>
                          <a:spcPct val="115000"/>
                        </a:lnSpc>
                        <a:spcAft>
                          <a:spcPts val="0"/>
                        </a:spcAft>
                      </a:pPr>
                      <a:r>
                        <a:rPr lang="en-GB" sz="900">
                          <a:effectLst/>
                        </a:rPr>
                        <a:t>Monitor and maintain health, safety and security of self and others</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2</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3 Health Safety and Security</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2</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Monitor and maintain health, safety and security of self and others</a:t>
                      </a:r>
                      <a:endParaRPr lang="en-GB" sz="1000">
                        <a:effectLst/>
                        <a:latin typeface="Calibri"/>
                        <a:ea typeface="Calibri"/>
                        <a:cs typeface="Times New Roman"/>
                      </a:endParaRPr>
                    </a:p>
                  </a:txBody>
                  <a:tcPr marL="61070" marR="61070" marT="0" marB="0"/>
                </a:tc>
                <a:extLst>
                  <a:ext uri="{0D108BD9-81ED-4DB2-BD59-A6C34878D82A}">
                    <a16:rowId xmlns:a16="http://schemas.microsoft.com/office/drawing/2014/main" val="10004"/>
                  </a:ext>
                </a:extLst>
              </a:tr>
              <a:tr h="370663">
                <a:tc>
                  <a:txBody>
                    <a:bodyPr/>
                    <a:lstStyle/>
                    <a:p>
                      <a:pPr>
                        <a:lnSpc>
                          <a:spcPct val="115000"/>
                        </a:lnSpc>
                        <a:spcAft>
                          <a:spcPts val="0"/>
                        </a:spcAft>
                      </a:pPr>
                      <a:r>
                        <a:rPr lang="en-GB" sz="900">
                          <a:effectLst/>
                        </a:rPr>
                        <a:t>Contribute to the improvement of service</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2</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4 Service improvement</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2</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Contribute to the improvement of service</a:t>
                      </a:r>
                      <a:endParaRPr lang="en-GB" sz="1000">
                        <a:effectLst/>
                        <a:latin typeface="Calibri"/>
                        <a:ea typeface="Calibri"/>
                        <a:cs typeface="Times New Roman"/>
                      </a:endParaRPr>
                    </a:p>
                  </a:txBody>
                  <a:tcPr marL="61070" marR="61070" marT="0" marB="0"/>
                </a:tc>
                <a:extLst>
                  <a:ext uri="{0D108BD9-81ED-4DB2-BD59-A6C34878D82A}">
                    <a16:rowId xmlns:a16="http://schemas.microsoft.com/office/drawing/2014/main" val="10005"/>
                  </a:ext>
                </a:extLst>
              </a:tr>
              <a:tr h="555824">
                <a:tc>
                  <a:txBody>
                    <a:bodyPr/>
                    <a:lstStyle/>
                    <a:p>
                      <a:pPr>
                        <a:lnSpc>
                          <a:spcPct val="115000"/>
                        </a:lnSpc>
                        <a:spcAft>
                          <a:spcPts val="0"/>
                        </a:spcAft>
                      </a:pPr>
                      <a:r>
                        <a:rPr lang="en-GB" sz="900">
                          <a:effectLst/>
                        </a:rPr>
                        <a:t>Maintain quality in own work and encourage others to do so</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2</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5 Quality</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2</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Maintain quality in own work and encourage others to do so</a:t>
                      </a:r>
                      <a:endParaRPr lang="en-GB" sz="1000">
                        <a:effectLst/>
                        <a:latin typeface="Calibri"/>
                        <a:ea typeface="Calibri"/>
                        <a:cs typeface="Times New Roman"/>
                      </a:endParaRPr>
                    </a:p>
                  </a:txBody>
                  <a:tcPr marL="61070" marR="61070" marT="0" marB="0"/>
                </a:tc>
                <a:extLst>
                  <a:ext uri="{0D108BD9-81ED-4DB2-BD59-A6C34878D82A}">
                    <a16:rowId xmlns:a16="http://schemas.microsoft.com/office/drawing/2014/main" val="10006"/>
                  </a:ext>
                </a:extLst>
              </a:tr>
              <a:tr h="370663">
                <a:tc>
                  <a:txBody>
                    <a:bodyPr/>
                    <a:lstStyle/>
                    <a:p>
                      <a:pPr>
                        <a:lnSpc>
                          <a:spcPct val="115000"/>
                        </a:lnSpc>
                        <a:spcAft>
                          <a:spcPts val="0"/>
                        </a:spcAft>
                      </a:pPr>
                      <a:r>
                        <a:rPr lang="en-GB" sz="900">
                          <a:effectLst/>
                        </a:rPr>
                        <a:t>Support equality and value diversity</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2</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6 Equality and Diversity</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2</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Support equality and value diversity</a:t>
                      </a:r>
                      <a:endParaRPr lang="en-GB" sz="1000">
                        <a:effectLst/>
                        <a:latin typeface="Calibri"/>
                        <a:ea typeface="Calibri"/>
                        <a:cs typeface="Times New Roman"/>
                      </a:endParaRPr>
                    </a:p>
                  </a:txBody>
                  <a:tcPr marL="61070" marR="61070" marT="0" marB="0"/>
                </a:tc>
                <a:extLst>
                  <a:ext uri="{0D108BD9-81ED-4DB2-BD59-A6C34878D82A}">
                    <a16:rowId xmlns:a16="http://schemas.microsoft.com/office/drawing/2014/main" val="10007"/>
                  </a:ext>
                </a:extLst>
              </a:tr>
              <a:tr h="185332">
                <a:tc>
                  <a:txBody>
                    <a:bodyPr/>
                    <a:lstStyle/>
                    <a:p>
                      <a:pPr>
                        <a:lnSpc>
                          <a:spcPct val="115000"/>
                        </a:lnSpc>
                        <a:spcAft>
                          <a:spcPts val="0"/>
                        </a:spcAft>
                      </a:pPr>
                      <a:r>
                        <a:rPr lang="en-GB" sz="900">
                          <a:effectLst/>
                        </a:rPr>
                        <a:t> </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 </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SPECIFIC DIMENTIONS</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 </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 </a:t>
                      </a:r>
                      <a:endParaRPr lang="en-GB" sz="1000">
                        <a:effectLst/>
                        <a:latin typeface="Calibri"/>
                        <a:ea typeface="Calibri"/>
                        <a:cs typeface="Times New Roman"/>
                      </a:endParaRPr>
                    </a:p>
                  </a:txBody>
                  <a:tcPr marL="61070" marR="61070" marT="0" marB="0"/>
                </a:tc>
                <a:extLst>
                  <a:ext uri="{0D108BD9-81ED-4DB2-BD59-A6C34878D82A}">
                    <a16:rowId xmlns:a16="http://schemas.microsoft.com/office/drawing/2014/main" val="10008"/>
                  </a:ext>
                </a:extLst>
              </a:tr>
              <a:tr h="370663">
                <a:tc>
                  <a:txBody>
                    <a:bodyPr/>
                    <a:lstStyle/>
                    <a:p>
                      <a:pPr>
                        <a:lnSpc>
                          <a:spcPct val="115000"/>
                        </a:lnSpc>
                        <a:spcAft>
                          <a:spcPts val="0"/>
                        </a:spcAft>
                      </a:pPr>
                      <a:r>
                        <a:rPr lang="en-GB" sz="900">
                          <a:effectLst/>
                        </a:rPr>
                        <a:t> </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 </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HEALTH AND WELLBEING (HWB 2AND 4 OR HVB 6 AND 7)</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 </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 </a:t>
                      </a:r>
                      <a:endParaRPr lang="en-GB" sz="1000">
                        <a:effectLst/>
                        <a:latin typeface="Calibri"/>
                        <a:ea typeface="Calibri"/>
                        <a:cs typeface="Times New Roman"/>
                      </a:endParaRPr>
                    </a:p>
                  </a:txBody>
                  <a:tcPr marL="61070" marR="61070" marT="0" marB="0"/>
                </a:tc>
                <a:extLst>
                  <a:ext uri="{0D108BD9-81ED-4DB2-BD59-A6C34878D82A}">
                    <a16:rowId xmlns:a16="http://schemas.microsoft.com/office/drawing/2014/main" val="10009"/>
                  </a:ext>
                </a:extLst>
              </a:tr>
              <a:tr h="743134">
                <a:tc>
                  <a:txBody>
                    <a:bodyPr/>
                    <a:lstStyle/>
                    <a:p>
                      <a:pPr>
                        <a:lnSpc>
                          <a:spcPct val="115000"/>
                        </a:lnSpc>
                        <a:spcAft>
                          <a:spcPts val="0"/>
                        </a:spcAft>
                      </a:pPr>
                      <a:r>
                        <a:rPr lang="en-GB" sz="900">
                          <a:effectLst/>
                        </a:rPr>
                        <a:t>Assess health and wellbeing needs and develop, monitor and review care plans to meet specific needs</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3</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HVB 2</a:t>
                      </a:r>
                      <a:endParaRPr lang="en-GB" sz="1000">
                        <a:effectLst/>
                      </a:endParaRPr>
                    </a:p>
                    <a:p>
                      <a:pPr>
                        <a:lnSpc>
                          <a:spcPct val="115000"/>
                        </a:lnSpc>
                        <a:spcAft>
                          <a:spcPts val="0"/>
                        </a:spcAft>
                      </a:pPr>
                      <a:r>
                        <a:rPr lang="en-GB" sz="900">
                          <a:effectLst/>
                        </a:rPr>
                        <a:t>Assessment and care and planning to meet people’s health and wellbeing needs</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3</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Assess health and wellbeing needs and develop, monitor and review care plans to meet specific needs</a:t>
                      </a:r>
                      <a:endParaRPr lang="en-GB" sz="1000">
                        <a:effectLst/>
                        <a:latin typeface="Calibri"/>
                        <a:ea typeface="Calibri"/>
                        <a:cs typeface="Times New Roman"/>
                      </a:endParaRPr>
                    </a:p>
                  </a:txBody>
                  <a:tcPr marL="61070" marR="61070" marT="0" marB="0"/>
                </a:tc>
                <a:extLst>
                  <a:ext uri="{0D108BD9-81ED-4DB2-BD59-A6C34878D82A}">
                    <a16:rowId xmlns:a16="http://schemas.microsoft.com/office/drawing/2014/main" val="10010"/>
                  </a:ext>
                </a:extLst>
              </a:tr>
              <a:tr h="743134">
                <a:tc>
                  <a:txBody>
                    <a:bodyPr/>
                    <a:lstStyle/>
                    <a:p>
                      <a:pPr>
                        <a:lnSpc>
                          <a:spcPct val="115000"/>
                        </a:lnSpc>
                        <a:spcAft>
                          <a:spcPts val="0"/>
                        </a:spcAft>
                      </a:pPr>
                      <a:r>
                        <a:rPr lang="en-GB" sz="900">
                          <a:effectLst/>
                        </a:rPr>
                        <a:t>Enable people to address specific needs in relation to health and wellbeing</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3</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HVB4</a:t>
                      </a:r>
                      <a:endParaRPr lang="en-GB" sz="1000">
                        <a:effectLst/>
                      </a:endParaRPr>
                    </a:p>
                    <a:p>
                      <a:pPr>
                        <a:lnSpc>
                          <a:spcPct val="115000"/>
                        </a:lnSpc>
                        <a:spcAft>
                          <a:spcPts val="0"/>
                        </a:spcAft>
                      </a:pPr>
                      <a:r>
                        <a:rPr lang="en-GB" sz="900">
                          <a:effectLst/>
                        </a:rPr>
                        <a:t>Enable people to address specific needs in relation to health and wellbeing</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a:effectLst/>
                        </a:rPr>
                        <a:t>3</a:t>
                      </a:r>
                      <a:endParaRPr lang="en-GB" sz="1000">
                        <a:effectLst/>
                        <a:latin typeface="Calibri"/>
                        <a:ea typeface="Calibri"/>
                        <a:cs typeface="Times New Roman"/>
                      </a:endParaRPr>
                    </a:p>
                  </a:txBody>
                  <a:tcPr marL="61070" marR="61070" marT="0" marB="0"/>
                </a:tc>
                <a:tc>
                  <a:txBody>
                    <a:bodyPr/>
                    <a:lstStyle/>
                    <a:p>
                      <a:pPr>
                        <a:lnSpc>
                          <a:spcPct val="115000"/>
                        </a:lnSpc>
                        <a:spcAft>
                          <a:spcPts val="0"/>
                        </a:spcAft>
                      </a:pPr>
                      <a:r>
                        <a:rPr lang="en-GB" sz="900" dirty="0">
                          <a:effectLst/>
                        </a:rPr>
                        <a:t>Enable people to address specific needs in relation to health and wellbeing</a:t>
                      </a:r>
                      <a:endParaRPr lang="en-GB" sz="1000" dirty="0">
                        <a:effectLst/>
                        <a:latin typeface="Calibri"/>
                        <a:ea typeface="Calibri"/>
                        <a:cs typeface="Times New Roman"/>
                      </a:endParaRPr>
                    </a:p>
                  </a:txBody>
                  <a:tcPr marL="61070" marR="61070" marT="0" marB="0"/>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645940425"/>
      </p:ext>
    </p:extLst>
  </p:cSld>
  <p:clrMapOvr>
    <a:masterClrMapping/>
  </p:clrMapOvr>
  <mc:AlternateContent xmlns:mc="http://schemas.openxmlformats.org/markup-compatibility/2006" xmlns:p14="http://schemas.microsoft.com/office/powerpoint/2010/main">
    <mc:Choice Requires="p14">
      <p:transition spd="slow" p14:dur="2500" advClick="0">
        <p:checker/>
      </p:transition>
    </mc:Choice>
    <mc:Fallback xmlns="">
      <p:transition spd="slow" advClick="0">
        <p:checke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0026"/>
          </a:xfrm>
        </p:spPr>
        <p:txBody>
          <a:bodyPr>
            <a:normAutofit fontScale="90000"/>
          </a:bodyPr>
          <a:lstStyle/>
          <a:p>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26611411"/>
              </p:ext>
            </p:extLst>
          </p:nvPr>
        </p:nvGraphicFramePr>
        <p:xfrm>
          <a:off x="539552" y="290488"/>
          <a:ext cx="8352928" cy="7284720"/>
        </p:xfrm>
        <a:graphic>
          <a:graphicData uri="http://schemas.openxmlformats.org/drawingml/2006/table">
            <a:tbl>
              <a:tblPr firstRow="1" bandRow="1">
                <a:tableStyleId>{5C22544A-7EE6-4342-B048-85BDC9FD1C3A}</a:tableStyleId>
              </a:tblPr>
              <a:tblGrid>
                <a:gridCol w="2088232">
                  <a:extLst>
                    <a:ext uri="{9D8B030D-6E8A-4147-A177-3AD203B41FA5}">
                      <a16:colId xmlns:a16="http://schemas.microsoft.com/office/drawing/2014/main" val="20000"/>
                    </a:ext>
                  </a:extLst>
                </a:gridCol>
                <a:gridCol w="2088232">
                  <a:extLst>
                    <a:ext uri="{9D8B030D-6E8A-4147-A177-3AD203B41FA5}">
                      <a16:colId xmlns:a16="http://schemas.microsoft.com/office/drawing/2014/main" val="20001"/>
                    </a:ext>
                  </a:extLst>
                </a:gridCol>
                <a:gridCol w="2088232">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tblGrid>
              <a:tr h="189188">
                <a:tc gridSpan="4">
                  <a:txBody>
                    <a:bodyPr/>
                    <a:lstStyle/>
                    <a:p>
                      <a:r>
                        <a:rPr lang="en-GB" sz="800" b="1" i="0" u="none" strike="noStrike" kern="1200" baseline="0" dirty="0">
                          <a:solidFill>
                            <a:schemeClr val="lt1"/>
                          </a:solidFill>
                          <a:latin typeface="+mn-lt"/>
                          <a:ea typeface="+mn-ea"/>
                          <a:cs typeface="+mn-cs"/>
                        </a:rPr>
                        <a:t>BAND 5 occupational therapist (simplified KSF outline version 2010)</a:t>
                      </a:r>
                      <a:endParaRPr lang="en-GB" sz="800"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0"/>
                  </a:ext>
                </a:extLst>
              </a:tr>
              <a:tr h="945938">
                <a:tc gridSpan="2">
                  <a:txBody>
                    <a:bodyPr/>
                    <a:lstStyle/>
                    <a:p>
                      <a:r>
                        <a:rPr lang="en-GB" sz="800" b="1" i="0" u="none" strike="noStrike" kern="1200" baseline="0" dirty="0">
                          <a:solidFill>
                            <a:schemeClr val="dk1"/>
                          </a:solidFill>
                          <a:latin typeface="+mn-lt"/>
                          <a:ea typeface="+mn-ea"/>
                          <a:cs typeface="+mn-cs"/>
                        </a:rPr>
                        <a:t>Communication – definition</a:t>
                      </a:r>
                    </a:p>
                    <a:p>
                      <a:r>
                        <a:rPr lang="en-GB" sz="800" b="0" i="0" u="none" strike="noStrike" kern="1200" baseline="0" dirty="0">
                          <a:solidFill>
                            <a:schemeClr val="dk1"/>
                          </a:solidFill>
                          <a:latin typeface="+mn-lt"/>
                          <a:ea typeface="+mn-ea"/>
                          <a:cs typeface="+mn-cs"/>
                        </a:rPr>
                        <a:t>This dimension relates to effectively communicating the needs and requirements of patients,</a:t>
                      </a:r>
                    </a:p>
                    <a:p>
                      <a:r>
                        <a:rPr lang="en-GB" sz="800" b="0" i="0" u="none" strike="noStrike" kern="1200" baseline="0" dirty="0">
                          <a:solidFill>
                            <a:schemeClr val="dk1"/>
                          </a:solidFill>
                          <a:latin typeface="+mn-lt"/>
                          <a:ea typeface="+mn-ea"/>
                          <a:cs typeface="+mn-cs"/>
                        </a:rPr>
                        <a:t>carers, staff and others to provide excellent care and service. Effective communication is a</a:t>
                      </a:r>
                    </a:p>
                    <a:p>
                      <a:r>
                        <a:rPr lang="en-GB" sz="800" b="0" i="0" u="none" strike="noStrike" kern="1200" baseline="0" dirty="0">
                          <a:solidFill>
                            <a:schemeClr val="dk1"/>
                          </a:solidFill>
                          <a:latin typeface="+mn-lt"/>
                          <a:ea typeface="+mn-ea"/>
                          <a:cs typeface="+mn-cs"/>
                        </a:rPr>
                        <a:t>two-way process. It involves identifying what others are communicating and the development</a:t>
                      </a:r>
                    </a:p>
                    <a:p>
                      <a:r>
                        <a:rPr lang="en-GB" sz="800" b="0" i="0" u="none" strike="noStrike" kern="1200" baseline="0" dirty="0">
                          <a:solidFill>
                            <a:schemeClr val="dk1"/>
                          </a:solidFill>
                          <a:latin typeface="+mn-lt"/>
                          <a:ea typeface="+mn-ea"/>
                          <a:cs typeface="+mn-cs"/>
                        </a:rPr>
                        <a:t>of effective relationships as well as one’s own communication skills.</a:t>
                      </a:r>
                      <a:endParaRPr lang="en-GB" sz="800" dirty="0"/>
                    </a:p>
                  </a:txBody>
                  <a:tcPr/>
                </a:tc>
                <a:tc hMerge="1">
                  <a:txBody>
                    <a:bodyPr/>
                    <a:lstStyle/>
                    <a:p>
                      <a:endParaRPr lang="en-GB" dirty="0"/>
                    </a:p>
                  </a:txBody>
                  <a:tcPr/>
                </a:tc>
                <a:tc gridSpan="2">
                  <a:txBody>
                    <a:bodyPr/>
                    <a:lstStyle/>
                    <a:p>
                      <a:r>
                        <a:rPr lang="en-GB" sz="800" b="1" i="0" u="none" strike="noStrike" kern="1200" baseline="0" dirty="0">
                          <a:solidFill>
                            <a:schemeClr val="dk1"/>
                          </a:solidFill>
                          <a:latin typeface="+mn-lt"/>
                          <a:ea typeface="+mn-ea"/>
                          <a:cs typeface="+mn-cs"/>
                        </a:rPr>
                        <a:t>Why it is important:</a:t>
                      </a:r>
                    </a:p>
                    <a:p>
                      <a:r>
                        <a:rPr lang="en-GB" sz="800" b="0" i="0" u="none" strike="noStrike" kern="1200" baseline="0" dirty="0">
                          <a:solidFill>
                            <a:schemeClr val="dk1"/>
                          </a:solidFill>
                          <a:latin typeface="+mn-lt"/>
                          <a:ea typeface="+mn-ea"/>
                          <a:cs typeface="+mn-cs"/>
                        </a:rPr>
                        <a:t>Communication underpins all else we do. Effective communication is a two-way process</a:t>
                      </a:r>
                    </a:p>
                    <a:p>
                      <a:r>
                        <a:rPr lang="en-GB" sz="800" b="0" i="0" u="none" strike="noStrike" kern="1200" baseline="0" dirty="0">
                          <a:solidFill>
                            <a:schemeClr val="dk1"/>
                          </a:solidFill>
                          <a:latin typeface="+mn-lt"/>
                          <a:ea typeface="+mn-ea"/>
                          <a:cs typeface="+mn-cs"/>
                        </a:rPr>
                        <a:t>which develops and cements relationships, keeps people informed and reduces the</a:t>
                      </a:r>
                    </a:p>
                    <a:p>
                      <a:r>
                        <a:rPr lang="en-GB" sz="800" b="0" i="0" u="none" strike="noStrike" kern="1200" baseline="0" dirty="0">
                          <a:solidFill>
                            <a:schemeClr val="dk1"/>
                          </a:solidFill>
                          <a:latin typeface="+mn-lt"/>
                          <a:ea typeface="+mn-ea"/>
                          <a:cs typeface="+mn-cs"/>
                        </a:rPr>
                        <a:t>likelihood of errors and mistakes.</a:t>
                      </a:r>
                      <a:endParaRPr lang="en-GB" sz="800" dirty="0"/>
                    </a:p>
                  </a:txBody>
                  <a:tcPr/>
                </a:tc>
                <a:tc hMerge="1">
                  <a:txBody>
                    <a:bodyPr/>
                    <a:lstStyle/>
                    <a:p>
                      <a:endParaRPr lang="en-GB" dirty="0"/>
                    </a:p>
                  </a:txBody>
                  <a:tcPr/>
                </a:tc>
                <a:extLst>
                  <a:ext uri="{0D108BD9-81ED-4DB2-BD59-A6C34878D82A}">
                    <a16:rowId xmlns:a16="http://schemas.microsoft.com/office/drawing/2014/main" val="10001"/>
                  </a:ext>
                </a:extLst>
              </a:tr>
              <a:tr h="4090600">
                <a:tc>
                  <a:txBody>
                    <a:bodyPr/>
                    <a:lstStyle/>
                    <a:p>
                      <a:r>
                        <a:rPr lang="en-GB" sz="800" b="1" i="0" u="none" strike="noStrike" kern="1200" baseline="0" dirty="0">
                          <a:solidFill>
                            <a:schemeClr val="dk1"/>
                          </a:solidFill>
                          <a:latin typeface="+mn-lt"/>
                          <a:ea typeface="+mn-ea"/>
                          <a:cs typeface="+mn-cs"/>
                        </a:rPr>
                        <a:t>Level 1</a:t>
                      </a:r>
                    </a:p>
                    <a:p>
                      <a:r>
                        <a:rPr lang="en-GB" sz="800" b="1" i="0" u="none" strike="noStrike" kern="1200" baseline="0" dirty="0">
                          <a:solidFill>
                            <a:schemeClr val="dk1"/>
                          </a:solidFill>
                          <a:latin typeface="+mn-lt"/>
                          <a:ea typeface="+mn-ea"/>
                          <a:cs typeface="+mn-cs"/>
                        </a:rPr>
                        <a:t>Communicate with a limited range of</a:t>
                      </a:r>
                    </a:p>
                    <a:p>
                      <a:r>
                        <a:rPr lang="en-GB" sz="800" b="1" i="0" u="none" strike="noStrike" kern="1200" baseline="0" dirty="0">
                          <a:solidFill>
                            <a:schemeClr val="dk1"/>
                          </a:solidFill>
                          <a:latin typeface="+mn-lt"/>
                          <a:ea typeface="+mn-ea"/>
                          <a:cs typeface="+mn-cs"/>
                        </a:rPr>
                        <a:t>people on day-to-day matters. For</a:t>
                      </a:r>
                    </a:p>
                    <a:p>
                      <a:r>
                        <a:rPr lang="en-GB" sz="800" b="1" i="0" u="none" strike="noStrike" kern="1200" baseline="0" dirty="0">
                          <a:solidFill>
                            <a:schemeClr val="dk1"/>
                          </a:solidFill>
                          <a:latin typeface="+mn-lt"/>
                          <a:ea typeface="+mn-ea"/>
                          <a:cs typeface="+mn-cs"/>
                        </a:rPr>
                        <a:t>example:</a:t>
                      </a:r>
                    </a:p>
                    <a:p>
                      <a:r>
                        <a:rPr lang="en-GB" sz="800" b="0" i="0" u="none" strike="noStrike" kern="1200" baseline="0" dirty="0">
                          <a:solidFill>
                            <a:schemeClr val="dk1"/>
                          </a:solidFill>
                          <a:latin typeface="+mn-lt"/>
                          <a:ea typeface="+mn-ea"/>
                          <a:cs typeface="+mn-cs"/>
                        </a:rPr>
                        <a:t>• actively listens and asks questions to</a:t>
                      </a:r>
                    </a:p>
                    <a:p>
                      <a:r>
                        <a:rPr lang="en-GB" sz="800" b="0" i="0" u="none" strike="noStrike" kern="1200" baseline="0" dirty="0">
                          <a:solidFill>
                            <a:schemeClr val="dk1"/>
                          </a:solidFill>
                          <a:latin typeface="+mn-lt"/>
                          <a:ea typeface="+mn-ea"/>
                          <a:cs typeface="+mn-cs"/>
                        </a:rPr>
                        <a:t>understand needs</a:t>
                      </a:r>
                    </a:p>
                    <a:p>
                      <a:r>
                        <a:rPr lang="en-GB" sz="800" b="0" i="0" u="none" strike="noStrike" kern="1200" baseline="0" dirty="0">
                          <a:solidFill>
                            <a:schemeClr val="dk1"/>
                          </a:solidFill>
                          <a:latin typeface="+mn-lt"/>
                          <a:ea typeface="+mn-ea"/>
                          <a:cs typeface="+mn-cs"/>
                        </a:rPr>
                        <a:t>• shares and disseminates information,</a:t>
                      </a:r>
                    </a:p>
                    <a:p>
                      <a:r>
                        <a:rPr lang="en-GB" sz="800" b="0" i="0" u="none" strike="noStrike" kern="1200" baseline="0" dirty="0">
                          <a:solidFill>
                            <a:schemeClr val="dk1"/>
                          </a:solidFill>
                          <a:latin typeface="+mn-lt"/>
                          <a:ea typeface="+mn-ea"/>
                          <a:cs typeface="+mn-cs"/>
                        </a:rPr>
                        <a:t>ensuring confidentiality where required</a:t>
                      </a:r>
                    </a:p>
                    <a:p>
                      <a:r>
                        <a:rPr lang="en-GB" sz="800" b="0" i="0" u="none" strike="noStrike" kern="1200" baseline="0" dirty="0">
                          <a:solidFill>
                            <a:schemeClr val="dk1"/>
                          </a:solidFill>
                          <a:latin typeface="+mn-lt"/>
                          <a:ea typeface="+mn-ea"/>
                          <a:cs typeface="+mn-cs"/>
                        </a:rPr>
                        <a:t>• checks information for accuracy</a:t>
                      </a:r>
                    </a:p>
                    <a:p>
                      <a:r>
                        <a:rPr lang="en-GB" sz="800" b="0" i="0" u="none" strike="noStrike" kern="1200" baseline="0" dirty="0">
                          <a:solidFill>
                            <a:schemeClr val="dk1"/>
                          </a:solidFill>
                          <a:latin typeface="+mn-lt"/>
                          <a:ea typeface="+mn-ea"/>
                          <a:cs typeface="+mn-cs"/>
                        </a:rPr>
                        <a:t>• presents a positive image of self and the</a:t>
                      </a:r>
                    </a:p>
                    <a:p>
                      <a:r>
                        <a:rPr lang="en-GB" sz="800" b="0" i="0" u="none" strike="noStrike" kern="1200" baseline="0" dirty="0">
                          <a:solidFill>
                            <a:schemeClr val="dk1"/>
                          </a:solidFill>
                          <a:latin typeface="+mn-lt"/>
                          <a:ea typeface="+mn-ea"/>
                          <a:cs typeface="+mn-cs"/>
                        </a:rPr>
                        <a:t>service</a:t>
                      </a:r>
                    </a:p>
                    <a:p>
                      <a:r>
                        <a:rPr lang="en-GB" sz="800" b="0" i="0" u="none" strike="noStrike" kern="1200" baseline="0" dirty="0">
                          <a:solidFill>
                            <a:schemeClr val="dk1"/>
                          </a:solidFill>
                          <a:latin typeface="+mn-lt"/>
                          <a:ea typeface="+mn-ea"/>
                          <a:cs typeface="+mn-cs"/>
                        </a:rPr>
                        <a:t>• keeps relevant people informed of</a:t>
                      </a:r>
                    </a:p>
                    <a:p>
                      <a:r>
                        <a:rPr lang="en-GB" sz="800" b="0" i="0" u="none" strike="noStrike" kern="1200" baseline="0" dirty="0">
                          <a:solidFill>
                            <a:schemeClr val="dk1"/>
                          </a:solidFill>
                          <a:latin typeface="+mn-lt"/>
                          <a:ea typeface="+mn-ea"/>
                          <a:cs typeface="+mn-cs"/>
                        </a:rPr>
                        <a:t>progress</a:t>
                      </a:r>
                    </a:p>
                    <a:p>
                      <a:r>
                        <a:rPr lang="en-GB" sz="800" b="0" i="0" u="none" strike="noStrike" kern="1200" baseline="0" dirty="0">
                          <a:solidFill>
                            <a:schemeClr val="dk1"/>
                          </a:solidFill>
                          <a:latin typeface="+mn-lt"/>
                          <a:ea typeface="+mn-ea"/>
                          <a:cs typeface="+mn-cs"/>
                        </a:rPr>
                        <a:t>• keeps relevant and up-to-date records of</a:t>
                      </a:r>
                    </a:p>
                    <a:p>
                      <a:r>
                        <a:rPr lang="en-GB" sz="800" b="0" i="0" u="none" strike="noStrike" kern="1200" baseline="0" dirty="0">
                          <a:solidFill>
                            <a:schemeClr val="dk1"/>
                          </a:solidFill>
                          <a:latin typeface="+mn-lt"/>
                          <a:ea typeface="+mn-ea"/>
                          <a:cs typeface="+mn-cs"/>
                        </a:rPr>
                        <a:t>communication.</a:t>
                      </a:r>
                      <a:endParaRPr lang="en-GB" sz="800" dirty="0"/>
                    </a:p>
                  </a:txBody>
                  <a:tcPr/>
                </a:tc>
                <a:tc>
                  <a:txBody>
                    <a:bodyPr/>
                    <a:lstStyle/>
                    <a:p>
                      <a:r>
                        <a:rPr lang="en-GB" sz="800" b="1" i="0" u="none" strike="noStrike" kern="1200" baseline="0" dirty="0">
                          <a:solidFill>
                            <a:schemeClr val="dk1"/>
                          </a:solidFill>
                          <a:latin typeface="+mn-lt"/>
                          <a:ea typeface="+mn-ea"/>
                          <a:cs typeface="+mn-cs"/>
                        </a:rPr>
                        <a:t>Level 2</a:t>
                      </a:r>
                    </a:p>
                    <a:p>
                      <a:r>
                        <a:rPr lang="en-GB" sz="800" b="1" i="0" u="none" strike="noStrike" kern="1200" baseline="0" dirty="0">
                          <a:solidFill>
                            <a:schemeClr val="dk1"/>
                          </a:solidFill>
                          <a:latin typeface="+mn-lt"/>
                          <a:ea typeface="+mn-ea"/>
                          <a:cs typeface="+mn-cs"/>
                        </a:rPr>
                        <a:t>Communicate with a range of people on a</a:t>
                      </a:r>
                    </a:p>
                    <a:p>
                      <a:r>
                        <a:rPr lang="en-GB" sz="800" b="1" i="0" u="none" strike="noStrike" kern="1200" baseline="0" dirty="0">
                          <a:solidFill>
                            <a:schemeClr val="dk1"/>
                          </a:solidFill>
                          <a:latin typeface="+mn-lt"/>
                          <a:ea typeface="+mn-ea"/>
                          <a:cs typeface="+mn-cs"/>
                        </a:rPr>
                        <a:t>range of matters. For example:</a:t>
                      </a:r>
                    </a:p>
                    <a:p>
                      <a:r>
                        <a:rPr lang="en-GB" sz="800" b="0" i="0" u="none" strike="noStrike" kern="1200" baseline="0" dirty="0">
                          <a:solidFill>
                            <a:schemeClr val="dk1"/>
                          </a:solidFill>
                          <a:latin typeface="+mn-lt"/>
                          <a:ea typeface="+mn-ea"/>
                          <a:cs typeface="+mn-cs"/>
                        </a:rPr>
                        <a:t>• uses a range of communication channels</a:t>
                      </a:r>
                    </a:p>
                    <a:p>
                      <a:r>
                        <a:rPr lang="en-GB" sz="800" b="0" i="0" u="none" strike="noStrike" kern="1200" baseline="0" dirty="0">
                          <a:solidFill>
                            <a:schemeClr val="dk1"/>
                          </a:solidFill>
                          <a:latin typeface="+mn-lt"/>
                          <a:ea typeface="+mn-ea"/>
                          <a:cs typeface="+mn-cs"/>
                        </a:rPr>
                        <a:t>to build relationships</a:t>
                      </a:r>
                    </a:p>
                    <a:p>
                      <a:r>
                        <a:rPr lang="en-GB" sz="800" b="0" i="0" u="none" strike="noStrike" kern="1200" baseline="0" dirty="0">
                          <a:solidFill>
                            <a:schemeClr val="dk1"/>
                          </a:solidFill>
                          <a:latin typeface="+mn-lt"/>
                          <a:ea typeface="+mn-ea"/>
                          <a:cs typeface="+mn-cs"/>
                        </a:rPr>
                        <a:t>• manages people’s expectations</a:t>
                      </a:r>
                    </a:p>
                    <a:p>
                      <a:r>
                        <a:rPr lang="en-GB" sz="800" b="0" i="0" u="none" strike="noStrike" kern="1200" baseline="0" dirty="0">
                          <a:solidFill>
                            <a:schemeClr val="dk1"/>
                          </a:solidFill>
                          <a:latin typeface="+mn-lt"/>
                          <a:ea typeface="+mn-ea"/>
                          <a:cs typeface="+mn-cs"/>
                        </a:rPr>
                        <a:t>• manages barriers to effective</a:t>
                      </a:r>
                    </a:p>
                    <a:p>
                      <a:r>
                        <a:rPr lang="en-GB" sz="800" b="0" i="0" u="none" strike="noStrike" kern="1200" baseline="0" dirty="0">
                          <a:solidFill>
                            <a:schemeClr val="dk1"/>
                          </a:solidFill>
                          <a:latin typeface="+mn-lt"/>
                          <a:ea typeface="+mn-ea"/>
                          <a:cs typeface="+mn-cs"/>
                        </a:rPr>
                        <a:t>communication</a:t>
                      </a:r>
                    </a:p>
                    <a:p>
                      <a:r>
                        <a:rPr lang="en-GB" sz="800" b="0" i="0" u="none" strike="noStrike" kern="1200" baseline="0" dirty="0">
                          <a:solidFill>
                            <a:schemeClr val="dk1"/>
                          </a:solidFill>
                          <a:latin typeface="+mn-lt"/>
                          <a:ea typeface="+mn-ea"/>
                          <a:cs typeface="+mn-cs"/>
                        </a:rPr>
                        <a:t>• improves communication through</a:t>
                      </a:r>
                    </a:p>
                    <a:p>
                      <a:r>
                        <a:rPr lang="en-GB" sz="800" b="0" i="0" u="none" strike="noStrike" kern="1200" baseline="0" dirty="0">
                          <a:solidFill>
                            <a:schemeClr val="dk1"/>
                          </a:solidFill>
                          <a:latin typeface="+mn-lt"/>
                          <a:ea typeface="+mn-ea"/>
                          <a:cs typeface="+mn-cs"/>
                        </a:rPr>
                        <a:t>communication skills.</a:t>
                      </a:r>
                      <a:endParaRPr lang="en-GB" sz="800" dirty="0"/>
                    </a:p>
                  </a:txBody>
                  <a:tcPr/>
                </a:tc>
                <a:tc>
                  <a:txBody>
                    <a:bodyPr/>
                    <a:lstStyle/>
                    <a:p>
                      <a:r>
                        <a:rPr lang="en-GB" sz="800" b="1" i="0" u="none" strike="noStrike" kern="1200" baseline="0" dirty="0">
                          <a:solidFill>
                            <a:schemeClr val="dk1"/>
                          </a:solidFill>
                          <a:latin typeface="+mn-lt"/>
                          <a:ea typeface="+mn-ea"/>
                          <a:cs typeface="+mn-cs"/>
                        </a:rPr>
                        <a:t>Level 3</a:t>
                      </a:r>
                    </a:p>
                    <a:p>
                      <a:r>
                        <a:rPr lang="en-GB" sz="800" b="1" i="0" u="none" strike="noStrike" kern="1200" baseline="0" dirty="0">
                          <a:solidFill>
                            <a:schemeClr val="dk1"/>
                          </a:solidFill>
                          <a:latin typeface="+mn-lt"/>
                          <a:ea typeface="+mn-ea"/>
                          <a:cs typeface="+mn-cs"/>
                        </a:rPr>
                        <a:t>Develop and maintain communication</a:t>
                      </a:r>
                    </a:p>
                    <a:p>
                      <a:r>
                        <a:rPr lang="en-GB" sz="800" b="1" i="0" u="none" strike="noStrike" kern="1200" baseline="0" dirty="0">
                          <a:solidFill>
                            <a:schemeClr val="dk1"/>
                          </a:solidFill>
                          <a:latin typeface="+mn-lt"/>
                          <a:ea typeface="+mn-ea"/>
                          <a:cs typeface="+mn-cs"/>
                        </a:rPr>
                        <a:t>with people about difficult matters and/or</a:t>
                      </a:r>
                    </a:p>
                    <a:p>
                      <a:r>
                        <a:rPr lang="en-GB" sz="800" b="1" i="0" u="none" strike="noStrike" kern="1200" baseline="0" dirty="0">
                          <a:solidFill>
                            <a:schemeClr val="dk1"/>
                          </a:solidFill>
                          <a:latin typeface="+mn-lt"/>
                          <a:ea typeface="+mn-ea"/>
                          <a:cs typeface="+mn-cs"/>
                        </a:rPr>
                        <a:t>in difficult situations. For example:</a:t>
                      </a:r>
                    </a:p>
                    <a:p>
                      <a:r>
                        <a:rPr lang="en-GB" sz="800" b="0" i="0" u="none" strike="noStrike" kern="1200" baseline="0" dirty="0">
                          <a:solidFill>
                            <a:schemeClr val="dk1"/>
                          </a:solidFill>
                          <a:latin typeface="+mn-lt"/>
                          <a:ea typeface="+mn-ea"/>
                          <a:cs typeface="+mn-cs"/>
                        </a:rPr>
                        <a:t>• identifies the impact of contextual factors</a:t>
                      </a:r>
                    </a:p>
                    <a:p>
                      <a:r>
                        <a:rPr lang="en-GB" sz="800" b="0" i="0" u="none" strike="noStrike" kern="1200" baseline="0" dirty="0">
                          <a:solidFill>
                            <a:schemeClr val="dk1"/>
                          </a:solidFill>
                          <a:latin typeface="+mn-lt"/>
                          <a:ea typeface="+mn-ea"/>
                          <a:cs typeface="+mn-cs"/>
                        </a:rPr>
                        <a:t>on communication</a:t>
                      </a:r>
                    </a:p>
                    <a:p>
                      <a:r>
                        <a:rPr lang="en-GB" sz="800" b="0" i="0" u="none" strike="noStrike" kern="1200" baseline="0" dirty="0">
                          <a:solidFill>
                            <a:schemeClr val="dk1"/>
                          </a:solidFill>
                          <a:latin typeface="+mn-lt"/>
                          <a:ea typeface="+mn-ea"/>
                          <a:cs typeface="+mn-cs"/>
                        </a:rPr>
                        <a:t>• adapts communication to take account of</a:t>
                      </a:r>
                    </a:p>
                    <a:p>
                      <a:r>
                        <a:rPr lang="en-GB" sz="800" b="0" i="0" u="none" strike="noStrike" kern="1200" baseline="0" dirty="0">
                          <a:solidFill>
                            <a:schemeClr val="dk1"/>
                          </a:solidFill>
                          <a:latin typeface="+mn-lt"/>
                          <a:ea typeface="+mn-ea"/>
                          <a:cs typeface="+mn-cs"/>
                        </a:rPr>
                        <a:t>others’ culture, background and preferred</a:t>
                      </a:r>
                    </a:p>
                    <a:p>
                      <a:r>
                        <a:rPr lang="en-GB" sz="800" b="0" i="0" u="none" strike="noStrike" kern="1200" baseline="0" dirty="0">
                          <a:solidFill>
                            <a:schemeClr val="dk1"/>
                          </a:solidFill>
                          <a:latin typeface="+mn-lt"/>
                          <a:ea typeface="+mn-ea"/>
                          <a:cs typeface="+mn-cs"/>
                        </a:rPr>
                        <a:t>way of communicating</a:t>
                      </a:r>
                    </a:p>
                    <a:p>
                      <a:r>
                        <a:rPr lang="en-GB" sz="800" b="0" i="0" u="none" strike="noStrike" kern="1200" baseline="0" dirty="0">
                          <a:solidFill>
                            <a:schemeClr val="dk1"/>
                          </a:solidFill>
                          <a:latin typeface="+mn-lt"/>
                          <a:ea typeface="+mn-ea"/>
                          <a:cs typeface="+mn-cs"/>
                        </a:rPr>
                        <a:t>• provides feedback to others on their</a:t>
                      </a:r>
                    </a:p>
                    <a:p>
                      <a:r>
                        <a:rPr lang="en-GB" sz="800" b="0" i="0" u="none" strike="noStrike" kern="1200" baseline="0" dirty="0">
                          <a:solidFill>
                            <a:schemeClr val="dk1"/>
                          </a:solidFill>
                          <a:latin typeface="+mn-lt"/>
                          <a:ea typeface="+mn-ea"/>
                          <a:cs typeface="+mn-cs"/>
                        </a:rPr>
                        <a:t>communication where appropriate</a:t>
                      </a:r>
                    </a:p>
                    <a:p>
                      <a:r>
                        <a:rPr lang="en-GB" sz="800" b="0" i="0" u="none" strike="noStrike" kern="1200" baseline="0" dirty="0">
                          <a:solidFill>
                            <a:schemeClr val="dk1"/>
                          </a:solidFill>
                          <a:latin typeface="+mn-lt"/>
                          <a:ea typeface="+mn-ea"/>
                          <a:cs typeface="+mn-cs"/>
                        </a:rPr>
                        <a:t>• shares and engages thinking with others</a:t>
                      </a:r>
                    </a:p>
                    <a:p>
                      <a:r>
                        <a:rPr lang="en-GB" sz="800" b="0" i="0" u="none" strike="noStrike" kern="1200" baseline="0" dirty="0">
                          <a:solidFill>
                            <a:schemeClr val="dk1"/>
                          </a:solidFill>
                          <a:latin typeface="+mn-lt"/>
                          <a:ea typeface="+mn-ea"/>
                          <a:cs typeface="+mn-cs"/>
                        </a:rPr>
                        <a:t>• maintains the highest standards of integrity</a:t>
                      </a:r>
                    </a:p>
                    <a:p>
                      <a:r>
                        <a:rPr lang="en-GB" sz="800" b="0" i="0" u="none" strike="noStrike" kern="1200" baseline="0" dirty="0">
                          <a:solidFill>
                            <a:schemeClr val="dk1"/>
                          </a:solidFill>
                          <a:latin typeface="+mn-lt"/>
                          <a:ea typeface="+mn-ea"/>
                          <a:cs typeface="+mn-cs"/>
                        </a:rPr>
                        <a:t>when communicating with patients and the</a:t>
                      </a:r>
                    </a:p>
                    <a:p>
                      <a:r>
                        <a:rPr lang="en-GB" sz="800" b="0" i="0" u="none" strike="noStrike" kern="1200" baseline="0" dirty="0">
                          <a:solidFill>
                            <a:schemeClr val="dk1"/>
                          </a:solidFill>
                          <a:latin typeface="+mn-lt"/>
                          <a:ea typeface="+mn-ea"/>
                          <a:cs typeface="+mn-cs"/>
                        </a:rPr>
                        <a:t>wider public.</a:t>
                      </a:r>
                      <a:endParaRPr lang="en-GB" sz="800" dirty="0"/>
                    </a:p>
                  </a:txBody>
                  <a:tcPr>
                    <a:solidFill>
                      <a:schemeClr val="bg1">
                        <a:lumMod val="75000"/>
                      </a:schemeClr>
                    </a:solidFill>
                  </a:tcPr>
                </a:tc>
                <a:tc>
                  <a:txBody>
                    <a:bodyPr/>
                    <a:lstStyle/>
                    <a:p>
                      <a:r>
                        <a:rPr lang="en-GB" sz="800" b="1" i="0" u="none" strike="noStrike" kern="1200" baseline="0" dirty="0">
                          <a:solidFill>
                            <a:schemeClr val="dk1"/>
                          </a:solidFill>
                          <a:latin typeface="+mn-lt"/>
                          <a:ea typeface="+mn-ea"/>
                          <a:cs typeface="+mn-cs"/>
                        </a:rPr>
                        <a:t>Level 4</a:t>
                      </a:r>
                    </a:p>
                    <a:p>
                      <a:r>
                        <a:rPr lang="en-GB" sz="800" b="1" i="0" u="none" strike="noStrike" kern="1200" baseline="0" dirty="0">
                          <a:solidFill>
                            <a:schemeClr val="dk1"/>
                          </a:solidFill>
                          <a:latin typeface="+mn-lt"/>
                          <a:ea typeface="+mn-ea"/>
                          <a:cs typeface="+mn-cs"/>
                        </a:rPr>
                        <a:t>Develop and maintain communication</a:t>
                      </a:r>
                    </a:p>
                    <a:p>
                      <a:r>
                        <a:rPr lang="en-GB" sz="800" b="1" i="0" u="none" strike="noStrike" kern="1200" baseline="0" dirty="0">
                          <a:solidFill>
                            <a:schemeClr val="dk1"/>
                          </a:solidFill>
                          <a:latin typeface="+mn-lt"/>
                          <a:ea typeface="+mn-ea"/>
                          <a:cs typeface="+mn-cs"/>
                        </a:rPr>
                        <a:t>with people on complex matters, issues</a:t>
                      </a:r>
                    </a:p>
                    <a:p>
                      <a:r>
                        <a:rPr lang="en-GB" sz="800" b="1" i="0" u="none" strike="noStrike" kern="1200" baseline="0" dirty="0">
                          <a:solidFill>
                            <a:schemeClr val="dk1"/>
                          </a:solidFill>
                          <a:latin typeface="+mn-lt"/>
                          <a:ea typeface="+mn-ea"/>
                          <a:cs typeface="+mn-cs"/>
                        </a:rPr>
                        <a:t>and ideas and/or in</a:t>
                      </a:r>
                    </a:p>
                    <a:p>
                      <a:r>
                        <a:rPr lang="en-GB" sz="800" b="1" i="0" u="none" strike="noStrike" kern="1200" baseline="0" dirty="0">
                          <a:solidFill>
                            <a:schemeClr val="dk1"/>
                          </a:solidFill>
                          <a:latin typeface="+mn-lt"/>
                          <a:ea typeface="+mn-ea"/>
                          <a:cs typeface="+mn-cs"/>
                        </a:rPr>
                        <a:t>complex situations. For example:</a:t>
                      </a:r>
                    </a:p>
                    <a:p>
                      <a:r>
                        <a:rPr lang="en-GB" sz="800" b="0" i="0" u="none" strike="noStrike" kern="1200" baseline="0" dirty="0">
                          <a:solidFill>
                            <a:schemeClr val="dk1"/>
                          </a:solidFill>
                          <a:latin typeface="+mn-lt"/>
                          <a:ea typeface="+mn-ea"/>
                          <a:cs typeface="+mn-cs"/>
                        </a:rPr>
                        <a:t>• encourages effective communication</a:t>
                      </a:r>
                    </a:p>
                    <a:p>
                      <a:r>
                        <a:rPr lang="en-GB" sz="800" b="0" i="0" u="none" strike="noStrike" kern="1200" baseline="0" dirty="0">
                          <a:solidFill>
                            <a:schemeClr val="dk1"/>
                          </a:solidFill>
                          <a:latin typeface="+mn-lt"/>
                          <a:ea typeface="+mn-ea"/>
                          <a:cs typeface="+mn-cs"/>
                        </a:rPr>
                        <a:t>between all involved</a:t>
                      </a:r>
                    </a:p>
                    <a:p>
                      <a:r>
                        <a:rPr lang="en-GB" sz="800" b="0" i="0" u="none" strike="noStrike" kern="1200" baseline="0" dirty="0">
                          <a:solidFill>
                            <a:schemeClr val="dk1"/>
                          </a:solidFill>
                          <a:latin typeface="+mn-lt"/>
                          <a:ea typeface="+mn-ea"/>
                          <a:cs typeface="+mn-cs"/>
                        </a:rPr>
                        <a:t>• develops partnerships and actively</a:t>
                      </a:r>
                    </a:p>
                    <a:p>
                      <a:r>
                        <a:rPr lang="en-GB" sz="800" b="0" i="0" u="none" strike="noStrike" kern="1200" baseline="0" dirty="0">
                          <a:solidFill>
                            <a:schemeClr val="dk1"/>
                          </a:solidFill>
                          <a:latin typeface="+mn-lt"/>
                          <a:ea typeface="+mn-ea"/>
                          <a:cs typeface="+mn-cs"/>
                        </a:rPr>
                        <a:t>maintains them</a:t>
                      </a:r>
                    </a:p>
                    <a:p>
                      <a:r>
                        <a:rPr lang="en-GB" sz="800" b="0" i="0" u="none" strike="noStrike" kern="1200" baseline="0" dirty="0">
                          <a:solidFill>
                            <a:schemeClr val="dk1"/>
                          </a:solidFill>
                          <a:latin typeface="+mn-lt"/>
                          <a:ea typeface="+mn-ea"/>
                          <a:cs typeface="+mn-cs"/>
                        </a:rPr>
                        <a:t>• anticipates barriers to communication and</a:t>
                      </a:r>
                    </a:p>
                    <a:p>
                      <a:r>
                        <a:rPr lang="en-GB" sz="800" b="0" i="0" u="none" strike="noStrike" kern="1200" baseline="0" dirty="0">
                          <a:solidFill>
                            <a:schemeClr val="dk1"/>
                          </a:solidFill>
                          <a:latin typeface="+mn-lt"/>
                          <a:ea typeface="+mn-ea"/>
                          <a:cs typeface="+mn-cs"/>
                        </a:rPr>
                        <a:t>takes action to improve communication</a:t>
                      </a:r>
                    </a:p>
                    <a:p>
                      <a:r>
                        <a:rPr lang="en-GB" sz="800" b="0" i="0" u="none" strike="noStrike" kern="1200" baseline="0" dirty="0">
                          <a:solidFill>
                            <a:schemeClr val="dk1"/>
                          </a:solidFill>
                          <a:latin typeface="+mn-lt"/>
                          <a:ea typeface="+mn-ea"/>
                          <a:cs typeface="+mn-cs"/>
                        </a:rPr>
                        <a:t>• articulates a vision for trust focus which</a:t>
                      </a:r>
                    </a:p>
                    <a:p>
                      <a:r>
                        <a:rPr lang="en-GB" sz="800" b="0" i="0" u="none" strike="noStrike" kern="1200" baseline="0" dirty="0">
                          <a:solidFill>
                            <a:schemeClr val="dk1"/>
                          </a:solidFill>
                          <a:latin typeface="+mn-lt"/>
                          <a:ea typeface="+mn-ea"/>
                          <a:cs typeface="+mn-cs"/>
                        </a:rPr>
                        <a:t>generates enthusiasm and commitment</a:t>
                      </a:r>
                    </a:p>
                    <a:p>
                      <a:r>
                        <a:rPr lang="en-GB" sz="800" b="0" i="0" u="none" strike="noStrike" kern="1200" baseline="0" dirty="0">
                          <a:solidFill>
                            <a:schemeClr val="dk1"/>
                          </a:solidFill>
                          <a:latin typeface="+mn-lt"/>
                          <a:ea typeface="+mn-ea"/>
                          <a:cs typeface="+mn-cs"/>
                        </a:rPr>
                        <a:t>from both employees and patients/wider</a:t>
                      </a:r>
                    </a:p>
                    <a:p>
                      <a:r>
                        <a:rPr lang="en-GB" sz="800" b="0" i="0" u="none" strike="noStrike" kern="1200" baseline="0" dirty="0">
                          <a:solidFill>
                            <a:schemeClr val="dk1"/>
                          </a:solidFill>
                          <a:latin typeface="+mn-lt"/>
                          <a:ea typeface="+mn-ea"/>
                          <a:cs typeface="+mn-cs"/>
                        </a:rPr>
                        <a:t>public</a:t>
                      </a:r>
                    </a:p>
                    <a:p>
                      <a:r>
                        <a:rPr lang="en-GB" sz="800" b="0" i="0" u="none" strike="noStrike" kern="1200" baseline="0" dirty="0">
                          <a:solidFill>
                            <a:schemeClr val="dk1"/>
                          </a:solidFill>
                          <a:latin typeface="+mn-lt"/>
                          <a:ea typeface="+mn-ea"/>
                          <a:cs typeface="+mn-cs"/>
                        </a:rPr>
                        <a:t>• is proactive in seeking out different styles</a:t>
                      </a:r>
                    </a:p>
                    <a:p>
                      <a:r>
                        <a:rPr lang="en-GB" sz="800" b="0" i="0" u="none" strike="noStrike" kern="1200" baseline="0" dirty="0">
                          <a:solidFill>
                            <a:schemeClr val="dk1"/>
                          </a:solidFill>
                          <a:latin typeface="+mn-lt"/>
                          <a:ea typeface="+mn-ea"/>
                          <a:cs typeface="+mn-cs"/>
                        </a:rPr>
                        <a:t>and methods of communication to assist</a:t>
                      </a:r>
                    </a:p>
                    <a:p>
                      <a:r>
                        <a:rPr lang="en-GB" sz="800" b="0" i="0" u="none" strike="noStrike" kern="1200" baseline="0" dirty="0">
                          <a:solidFill>
                            <a:schemeClr val="dk1"/>
                          </a:solidFill>
                          <a:latin typeface="+mn-lt"/>
                          <a:ea typeface="+mn-ea"/>
                          <a:cs typeface="+mn-cs"/>
                        </a:rPr>
                        <a:t>longer-term needs and aims</a:t>
                      </a:r>
                    </a:p>
                    <a:p>
                      <a:r>
                        <a:rPr lang="en-GB" sz="800" b="0" i="0" u="none" strike="noStrike" kern="1200" baseline="0" dirty="0">
                          <a:solidFill>
                            <a:schemeClr val="dk1"/>
                          </a:solidFill>
                          <a:latin typeface="+mn-lt"/>
                          <a:ea typeface="+mn-ea"/>
                          <a:cs typeface="+mn-cs"/>
                        </a:rPr>
                        <a:t>• is persuasive in putting forward own view</a:t>
                      </a:r>
                    </a:p>
                    <a:p>
                      <a:r>
                        <a:rPr lang="en-GB" sz="800" b="0" i="0" u="none" strike="noStrike" kern="1200" baseline="0" dirty="0">
                          <a:solidFill>
                            <a:schemeClr val="dk1"/>
                          </a:solidFill>
                          <a:latin typeface="+mn-lt"/>
                          <a:ea typeface="+mn-ea"/>
                          <a:cs typeface="+mn-cs"/>
                        </a:rPr>
                        <a:t>and that of the organisation</a:t>
                      </a:r>
                    </a:p>
                    <a:p>
                      <a:r>
                        <a:rPr lang="en-GB" sz="800" b="0" i="0" u="none" strike="noStrike" kern="1200" baseline="0" dirty="0">
                          <a:solidFill>
                            <a:schemeClr val="dk1"/>
                          </a:solidFill>
                          <a:latin typeface="+mn-lt"/>
                          <a:ea typeface="+mn-ea"/>
                          <a:cs typeface="+mn-cs"/>
                        </a:rPr>
                        <a:t>• communicates effectively and calmly in</a:t>
                      </a:r>
                    </a:p>
                    <a:p>
                      <a:r>
                        <a:rPr lang="en-GB" sz="800" b="0" i="0" u="none" strike="noStrike" kern="1200" baseline="0" dirty="0">
                          <a:solidFill>
                            <a:schemeClr val="dk1"/>
                          </a:solidFill>
                          <a:latin typeface="+mn-lt"/>
                          <a:ea typeface="+mn-ea"/>
                          <a:cs typeface="+mn-cs"/>
                        </a:rPr>
                        <a:t>difficult situations and with difficult people.</a:t>
                      </a:r>
                      <a:endParaRPr lang="en-GB" sz="800" dirty="0"/>
                    </a:p>
                  </a:txBody>
                  <a:tcPr/>
                </a:tc>
                <a:extLst>
                  <a:ext uri="{0D108BD9-81ED-4DB2-BD59-A6C34878D82A}">
                    <a16:rowId xmlns:a16="http://schemas.microsoft.com/office/drawing/2014/main" val="10002"/>
                  </a:ext>
                </a:extLst>
              </a:tr>
              <a:tr h="297295">
                <a:tc gridSpan="4">
                  <a:txBody>
                    <a:bodyPr/>
                    <a:lstStyle/>
                    <a:p>
                      <a:r>
                        <a:rPr lang="en-GB" sz="800" b="1" i="0" u="none" strike="noStrike" kern="1200" baseline="0" dirty="0">
                          <a:solidFill>
                            <a:schemeClr val="dk1"/>
                          </a:solidFill>
                          <a:latin typeface="+mn-lt"/>
                          <a:ea typeface="+mn-ea"/>
                          <a:cs typeface="+mn-cs"/>
                        </a:rPr>
                        <a:t>Think about what behaviours and actions are positive indications that the knowledge and skills of this dimension are present and those that warn that they are absent</a:t>
                      </a:r>
                      <a:endParaRPr lang="en-GB" sz="800"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3"/>
                  </a:ext>
                </a:extLst>
              </a:tr>
              <a:tr h="1162152">
                <a:tc gridSpan="2">
                  <a:txBody>
                    <a:bodyPr/>
                    <a:lstStyle/>
                    <a:p>
                      <a:r>
                        <a:rPr lang="en-GB" sz="800" b="0" i="0" u="none" strike="noStrike" kern="1200" baseline="0" dirty="0">
                          <a:solidFill>
                            <a:schemeClr val="dk1"/>
                          </a:solidFill>
                          <a:latin typeface="+mn-lt"/>
                          <a:ea typeface="+mn-ea"/>
                          <a:cs typeface="+mn-cs"/>
                        </a:rPr>
                        <a:t>Positive indications:</a:t>
                      </a:r>
                    </a:p>
                    <a:p>
                      <a:r>
                        <a:rPr lang="en-GB" sz="800" b="0" i="0" u="none" strike="noStrike" kern="1200" baseline="0" dirty="0">
                          <a:solidFill>
                            <a:schemeClr val="dk1"/>
                          </a:solidFill>
                          <a:latin typeface="+mn-lt"/>
                          <a:ea typeface="+mn-ea"/>
                          <a:cs typeface="+mn-cs"/>
                        </a:rPr>
                        <a:t>• positive patient/public/partner and colleague relationships</a:t>
                      </a:r>
                    </a:p>
                    <a:p>
                      <a:r>
                        <a:rPr lang="en-GB" sz="800" b="0" i="0" u="none" strike="noStrike" kern="1200" baseline="0" dirty="0">
                          <a:solidFill>
                            <a:schemeClr val="dk1"/>
                          </a:solidFill>
                          <a:latin typeface="+mn-lt"/>
                          <a:ea typeface="+mn-ea"/>
                          <a:cs typeface="+mn-cs"/>
                        </a:rPr>
                        <a:t>• positive patient/public/partner feedback</a:t>
                      </a:r>
                    </a:p>
                    <a:p>
                      <a:r>
                        <a:rPr lang="en-GB" sz="800" b="0" i="0" u="none" strike="noStrike" kern="1200" baseline="0" dirty="0">
                          <a:solidFill>
                            <a:schemeClr val="dk1"/>
                          </a:solidFill>
                          <a:latin typeface="+mn-lt"/>
                          <a:ea typeface="+mn-ea"/>
                          <a:cs typeface="+mn-cs"/>
                        </a:rPr>
                        <a:t>• timely and accurate performance</a:t>
                      </a:r>
                    </a:p>
                    <a:p>
                      <a:r>
                        <a:rPr lang="en-GB" sz="800" b="0" i="0" u="none" strike="noStrike" kern="1200" baseline="0" dirty="0">
                          <a:solidFill>
                            <a:schemeClr val="dk1"/>
                          </a:solidFill>
                          <a:latin typeface="+mn-lt"/>
                          <a:ea typeface="+mn-ea"/>
                          <a:cs typeface="+mn-cs"/>
                        </a:rPr>
                        <a:t>• accurate information given</a:t>
                      </a:r>
                    </a:p>
                    <a:p>
                      <a:r>
                        <a:rPr lang="en-GB" sz="800" b="0" i="0" u="none" strike="noStrike" kern="1200" baseline="0" dirty="0">
                          <a:solidFill>
                            <a:schemeClr val="dk1"/>
                          </a:solidFill>
                          <a:latin typeface="+mn-lt"/>
                          <a:ea typeface="+mn-ea"/>
                          <a:cs typeface="+mn-cs"/>
                        </a:rPr>
                        <a:t>• appropriate information given</a:t>
                      </a:r>
                    </a:p>
                    <a:p>
                      <a:r>
                        <a:rPr lang="en-GB" sz="800" b="0" i="0" u="none" strike="noStrike" kern="1200" baseline="0" dirty="0">
                          <a:solidFill>
                            <a:schemeClr val="dk1"/>
                          </a:solidFill>
                          <a:latin typeface="+mn-lt"/>
                          <a:ea typeface="+mn-ea"/>
                          <a:cs typeface="+mn-cs"/>
                        </a:rPr>
                        <a:t>• people feel communication in the trust is effective and different parts of the trust</a:t>
                      </a:r>
                    </a:p>
                    <a:p>
                      <a:r>
                        <a:rPr lang="en-GB" sz="800" b="0" i="0" u="none" strike="noStrike" kern="1200" baseline="0" dirty="0">
                          <a:solidFill>
                            <a:schemeClr val="dk1"/>
                          </a:solidFill>
                          <a:latin typeface="+mn-lt"/>
                          <a:ea typeface="+mn-ea"/>
                          <a:cs typeface="+mn-cs"/>
                        </a:rPr>
                        <a:t>communicate with each other</a:t>
                      </a:r>
                    </a:p>
                    <a:p>
                      <a:r>
                        <a:rPr lang="en-GB" sz="800" b="0" i="0" u="none" strike="noStrike" kern="1200" baseline="0" dirty="0">
                          <a:solidFill>
                            <a:schemeClr val="dk1"/>
                          </a:solidFill>
                          <a:latin typeface="+mn-lt"/>
                          <a:ea typeface="+mn-ea"/>
                          <a:cs typeface="+mn-cs"/>
                        </a:rPr>
                        <a:t>• people f eel patient confidentiality is respected.</a:t>
                      </a:r>
                      <a:endParaRPr lang="en-GB" sz="800" dirty="0"/>
                    </a:p>
                  </a:txBody>
                  <a:tcPr/>
                </a:tc>
                <a:tc hMerge="1">
                  <a:txBody>
                    <a:bodyPr/>
                    <a:lstStyle/>
                    <a:p>
                      <a:endParaRPr lang="en-GB" dirty="0"/>
                    </a:p>
                  </a:txBody>
                  <a:tcPr/>
                </a:tc>
                <a:tc gridSpan="2">
                  <a:txBody>
                    <a:bodyPr/>
                    <a:lstStyle/>
                    <a:p>
                      <a:r>
                        <a:rPr lang="en-GB" sz="800" b="0" i="0" u="none" strike="noStrike" kern="1200" baseline="0" dirty="0">
                          <a:solidFill>
                            <a:schemeClr val="dk1"/>
                          </a:solidFill>
                          <a:latin typeface="+mn-lt"/>
                          <a:ea typeface="+mn-ea"/>
                          <a:cs typeface="+mn-cs"/>
                        </a:rPr>
                        <a:t>Warning signs:</a:t>
                      </a:r>
                    </a:p>
                    <a:p>
                      <a:r>
                        <a:rPr lang="en-GB" sz="800" b="0" i="0" u="none" strike="noStrike" kern="1200" baseline="0" dirty="0">
                          <a:solidFill>
                            <a:schemeClr val="dk1"/>
                          </a:solidFill>
                          <a:latin typeface="+mn-lt"/>
                          <a:ea typeface="+mn-ea"/>
                          <a:cs typeface="+mn-cs"/>
                        </a:rPr>
                        <a:t>• patient/public/partner complaints about communication and unmet needs</a:t>
                      </a:r>
                    </a:p>
                    <a:p>
                      <a:r>
                        <a:rPr lang="en-GB" sz="800" b="0" i="0" u="none" strike="noStrike" kern="1200" baseline="0" dirty="0">
                          <a:solidFill>
                            <a:schemeClr val="dk1"/>
                          </a:solidFill>
                          <a:latin typeface="+mn-lt"/>
                          <a:ea typeface="+mn-ea"/>
                          <a:cs typeface="+mn-cs"/>
                        </a:rPr>
                        <a:t>• others not treated nor considered with respect</a:t>
                      </a:r>
                    </a:p>
                    <a:p>
                      <a:r>
                        <a:rPr lang="en-GB" sz="800" b="0" i="0" u="none" strike="noStrike" kern="1200" baseline="0" dirty="0">
                          <a:solidFill>
                            <a:schemeClr val="dk1"/>
                          </a:solidFill>
                          <a:latin typeface="+mn-lt"/>
                          <a:ea typeface="+mn-ea"/>
                          <a:cs typeface="+mn-cs"/>
                        </a:rPr>
                        <a:t>• over-reliance on email</a:t>
                      </a:r>
                    </a:p>
                    <a:p>
                      <a:r>
                        <a:rPr lang="en-GB" sz="800" b="0" i="0" u="none" strike="noStrike" kern="1200" baseline="0" dirty="0">
                          <a:solidFill>
                            <a:schemeClr val="dk1"/>
                          </a:solidFill>
                          <a:latin typeface="+mn-lt"/>
                          <a:ea typeface="+mn-ea"/>
                          <a:cs typeface="+mn-cs"/>
                        </a:rPr>
                        <a:t>• information given inaccurate</a:t>
                      </a:r>
                    </a:p>
                    <a:p>
                      <a:r>
                        <a:rPr lang="en-GB" sz="800" b="0" i="0" u="none" strike="noStrike" kern="1200" baseline="0" dirty="0">
                          <a:solidFill>
                            <a:schemeClr val="dk1"/>
                          </a:solidFill>
                          <a:latin typeface="+mn-lt"/>
                          <a:ea typeface="+mn-ea"/>
                          <a:cs typeface="+mn-cs"/>
                        </a:rPr>
                        <a:t>• information given inappropriate</a:t>
                      </a:r>
                    </a:p>
                    <a:p>
                      <a:r>
                        <a:rPr lang="en-GB" sz="800" b="0" i="0" u="none" strike="noStrike" kern="1200" baseline="0" dirty="0">
                          <a:solidFill>
                            <a:schemeClr val="dk1"/>
                          </a:solidFill>
                          <a:latin typeface="+mn-lt"/>
                          <a:ea typeface="+mn-ea"/>
                          <a:cs typeface="+mn-cs"/>
                        </a:rPr>
                        <a:t>• recipient not understood information given</a:t>
                      </a:r>
                    </a:p>
                    <a:p>
                      <a:r>
                        <a:rPr lang="en-GB" sz="800" b="0" i="0" u="none" strike="noStrike" kern="1200" baseline="0" dirty="0">
                          <a:solidFill>
                            <a:schemeClr val="dk1"/>
                          </a:solidFill>
                          <a:latin typeface="+mn-lt"/>
                          <a:ea typeface="+mn-ea"/>
                          <a:cs typeface="+mn-cs"/>
                        </a:rPr>
                        <a:t>• people do not feel patient confidentiality is respected</a:t>
                      </a:r>
                      <a:endParaRPr lang="en-GB" sz="800" dirty="0"/>
                    </a:p>
                  </a:txBody>
                  <a:tcPr/>
                </a:tc>
                <a:tc hMerge="1">
                  <a:txBody>
                    <a:bodyPr/>
                    <a:lstStyle/>
                    <a:p>
                      <a:endParaRPr lang="en-GB" sz="800"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996471029"/>
      </p:ext>
    </p:extLst>
  </p:cSld>
  <p:clrMapOvr>
    <a:masterClrMapping/>
  </p:clrMapOvr>
  <mc:AlternateContent xmlns:mc="http://schemas.openxmlformats.org/markup-compatibility/2006" xmlns:p14="http://schemas.microsoft.com/office/powerpoint/2010/main">
    <mc:Choice Requires="p14">
      <p:transition spd="slow" p14:dur="2500" advClick="0">
        <p:checker/>
      </p:transition>
    </mc:Choice>
    <mc:Fallback xmlns="">
      <p:transition spd="slow" advClick="0">
        <p:checker/>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340</TotalTime>
  <Words>4888</Words>
  <Application>Microsoft Office PowerPoint</Application>
  <PresentationFormat>On-screen Show (4:3)</PresentationFormat>
  <Paragraphs>553</Paragraphs>
  <Slides>27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Verdana</vt:lpstr>
      <vt:lpstr>Wingdings 2</vt:lpstr>
      <vt:lpstr>Aspect</vt:lpstr>
      <vt:lpstr>VdTMoCA to measure performance at work: a guide to personal development plans during preceptorship?</vt:lpstr>
      <vt:lpstr>Objectives for today presentation</vt:lpstr>
      <vt:lpstr>Why I wanted to align functional levels to KSF</vt:lpstr>
      <vt:lpstr>Aim</vt:lpstr>
      <vt:lpstr>Method</vt:lpstr>
      <vt:lpstr>  Documents chosen to select both tools measuring level of performance/function </vt:lpstr>
      <vt:lpstr>Preceptorship</vt:lpstr>
      <vt:lpstr>PowerPoint Presentation</vt:lpstr>
      <vt:lpstr>PowerPoint Presentation</vt:lpstr>
      <vt:lpstr>VdT MoCA</vt:lpstr>
      <vt:lpstr>VdT MoCA and staff performance</vt:lpstr>
      <vt:lpstr>PowerPoint Presentation</vt:lpstr>
      <vt:lpstr>Vdt moca and KSF aligned</vt:lpstr>
      <vt:lpstr>Vdt moca and KSF aligned cont.</vt:lpstr>
      <vt:lpstr>Vdt moca and KSF aligned cont.</vt:lpstr>
      <vt:lpstr>Vdt moca and KSF aligned cont.</vt:lpstr>
      <vt:lpstr>And I attempted to align them both</vt:lpstr>
      <vt:lpstr>Example - action</vt:lpstr>
      <vt:lpstr>PowerPoint Presentation</vt:lpstr>
      <vt:lpstr>Example – materials and objects</vt:lpstr>
      <vt:lpstr>PowerPoint Presentation</vt:lpstr>
      <vt:lpstr>Research outline</vt:lpstr>
      <vt:lpstr>Research outline cont.</vt:lpstr>
      <vt:lpstr>Experiment – Band 5 self assessment</vt:lpstr>
      <vt:lpstr>References</vt:lpstr>
      <vt:lpstr>PowerPoint Presentation</vt:lpstr>
      <vt:lpstr>PowerPoint Presentation</vt:lpstr>
    </vt:vector>
  </TitlesOfParts>
  <Company>St Andrews Healthcare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VdTMoCA to measure performance at work: a guide to personal development plans during preceptorship?</dc:title>
  <dc:creator>mrospond</dc:creator>
  <cp:lastModifiedBy>Louise Jeffries</cp:lastModifiedBy>
  <cp:revision>35</cp:revision>
  <dcterms:created xsi:type="dcterms:W3CDTF">2015-06-04T14:48:42Z</dcterms:created>
  <dcterms:modified xsi:type="dcterms:W3CDTF">2020-01-25T17:11:21Z</dcterms:modified>
</cp:coreProperties>
</file>