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charts/chart1.xml" ContentType="application/vnd.openxmlformats-officedocument.drawingml.chart+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25"/>
  </p:notesMasterIdLst>
  <p:sldIdLst>
    <p:sldId id="256" r:id="rId2"/>
    <p:sldId id="257" r:id="rId3"/>
    <p:sldId id="285" r:id="rId4"/>
    <p:sldId id="287" r:id="rId5"/>
    <p:sldId id="258" r:id="rId6"/>
    <p:sldId id="309" r:id="rId7"/>
    <p:sldId id="263" r:id="rId8"/>
    <p:sldId id="280" r:id="rId9"/>
    <p:sldId id="271" r:id="rId10"/>
    <p:sldId id="272" r:id="rId11"/>
    <p:sldId id="283" r:id="rId12"/>
    <p:sldId id="284" r:id="rId13"/>
    <p:sldId id="301" r:id="rId14"/>
    <p:sldId id="288" r:id="rId15"/>
    <p:sldId id="290" r:id="rId16"/>
    <p:sldId id="293" r:id="rId17"/>
    <p:sldId id="305" r:id="rId18"/>
    <p:sldId id="307" r:id="rId19"/>
    <p:sldId id="310" r:id="rId20"/>
    <p:sldId id="304" r:id="rId21"/>
    <p:sldId id="273" r:id="rId22"/>
    <p:sldId id="267" r:id="rId23"/>
    <p:sldId id="274" r:id="rId2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127">
          <p15:clr>
            <a:srgbClr val="A4A3A4"/>
          </p15:clr>
        </p15:guide>
        <p15:guide id="4"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uise Jeffries" initials="L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60"/>
      </p:cViewPr>
      <p:guideLst>
        <p:guide orient="horz" pos="2160"/>
        <p:guide pos="3840"/>
      </p:guideLst>
    </p:cSldViewPr>
  </p:slideViewPr>
  <p:notesTextViewPr>
    <p:cViewPr>
      <p:scale>
        <a:sx n="1" d="1"/>
        <a:sy n="1" d="1"/>
      </p:scale>
      <p:origin x="0" y="0"/>
    </p:cViewPr>
  </p:notesTextViewPr>
  <p:notesViewPr>
    <p:cSldViewPr snapToGrid="0">
      <p:cViewPr>
        <p:scale>
          <a:sx n="90" d="100"/>
          <a:sy n="90" d="100"/>
        </p:scale>
        <p:origin x="2130" y="-1146"/>
      </p:cViewPr>
      <p:guideLst>
        <p:guide orient="horz" pos="2880"/>
        <p:guide pos="2160"/>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nn-dfs-01\DeptShared\William%20Wake\Patient%20Records\Robinson\Occupational%20Therapy%20folder\APOMS\APOM%20Robinson%20June%202017%20V2.xlsx" TargetMode="Externa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074107857471824"/>
          <c:y val="0.10324495716821622"/>
          <c:w val="0.52903459469610592"/>
          <c:h val="0.77249599051879769"/>
        </c:manualLayout>
      </c:layout>
      <c:radarChart>
        <c:radarStyle val="marker"/>
        <c:varyColors val="0"/>
        <c:ser>
          <c:idx val="0"/>
          <c:order val="0"/>
          <c:tx>
            <c:strRef>
              <c:f>'Spidergraph PT8'!$B$14</c:f>
              <c:strCache>
                <c:ptCount val="1"/>
                <c:pt idx="0">
                  <c:v>Baseline</c:v>
                </c:pt>
              </c:strCache>
            </c:strRef>
          </c:tx>
          <c:marker>
            <c:symbol val="none"/>
          </c:marker>
          <c:cat>
            <c:strRef>
              <c:f>'Spidergraph PT8'!$C$13:$J$13</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PT8'!$C$14:$J$14</c:f>
              <c:numCache>
                <c:formatCode>0</c:formatCode>
                <c:ptCount val="8"/>
                <c:pt idx="0">
                  <c:v>4.5</c:v>
                </c:pt>
                <c:pt idx="1">
                  <c:v>5</c:v>
                </c:pt>
                <c:pt idx="2">
                  <c:v>5</c:v>
                </c:pt>
                <c:pt idx="3">
                  <c:v>5</c:v>
                </c:pt>
                <c:pt idx="4">
                  <c:v>4</c:v>
                </c:pt>
                <c:pt idx="5">
                  <c:v>4</c:v>
                </c:pt>
                <c:pt idx="6">
                  <c:v>5</c:v>
                </c:pt>
                <c:pt idx="7">
                  <c:v>5</c:v>
                </c:pt>
              </c:numCache>
            </c:numRef>
          </c:val>
          <c:extLst>
            <c:ext xmlns:c16="http://schemas.microsoft.com/office/drawing/2014/chart" uri="{C3380CC4-5D6E-409C-BE32-E72D297353CC}">
              <c16:uniqueId val="{00000000-8452-4587-B4DA-E838FBF96B20}"/>
            </c:ext>
          </c:extLst>
        </c:ser>
        <c:ser>
          <c:idx val="1"/>
          <c:order val="1"/>
          <c:tx>
            <c:strRef>
              <c:f>'Spidergraph PT8'!$B$15</c:f>
              <c:strCache>
                <c:ptCount val="1"/>
                <c:pt idx="0">
                  <c:v>Interim 1</c:v>
                </c:pt>
              </c:strCache>
            </c:strRef>
          </c:tx>
          <c:marker>
            <c:symbol val="none"/>
          </c:marker>
          <c:cat>
            <c:strRef>
              <c:f>'Spidergraph PT8'!$C$13:$J$13</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PT8'!$C$15:$J$15</c:f>
              <c:numCache>
                <c:formatCode>General</c:formatCode>
                <c:ptCount val="8"/>
              </c:numCache>
            </c:numRef>
          </c:val>
          <c:extLst>
            <c:ext xmlns:c16="http://schemas.microsoft.com/office/drawing/2014/chart" uri="{C3380CC4-5D6E-409C-BE32-E72D297353CC}">
              <c16:uniqueId val="{00000001-8452-4587-B4DA-E838FBF96B20}"/>
            </c:ext>
          </c:extLst>
        </c:ser>
        <c:ser>
          <c:idx val="2"/>
          <c:order val="2"/>
          <c:tx>
            <c:strRef>
              <c:f>'Spidergraph PT8'!$B$16</c:f>
              <c:strCache>
                <c:ptCount val="1"/>
                <c:pt idx="0">
                  <c:v>Interim 2</c:v>
                </c:pt>
              </c:strCache>
            </c:strRef>
          </c:tx>
          <c:marker>
            <c:symbol val="none"/>
          </c:marker>
          <c:cat>
            <c:strRef>
              <c:f>'Spidergraph PT8'!$C$13:$J$13</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PT8'!$C$16:$J$16</c:f>
              <c:numCache>
                <c:formatCode>0</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2-8452-4587-B4DA-E838FBF96B20}"/>
            </c:ext>
          </c:extLst>
        </c:ser>
        <c:ser>
          <c:idx val="3"/>
          <c:order val="3"/>
          <c:tx>
            <c:strRef>
              <c:f>'Spidergraph PT8'!$B$17</c:f>
              <c:strCache>
                <c:ptCount val="1"/>
                <c:pt idx="0">
                  <c:v>Interim 3</c:v>
                </c:pt>
              </c:strCache>
            </c:strRef>
          </c:tx>
          <c:marker>
            <c:symbol val="none"/>
          </c:marker>
          <c:cat>
            <c:strRef>
              <c:f>'Spidergraph PT8'!$C$13:$J$13</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PT8'!$C$17:$J$17</c:f>
              <c:numCache>
                <c:formatCode>0</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3-8452-4587-B4DA-E838FBF96B20}"/>
            </c:ext>
          </c:extLst>
        </c:ser>
        <c:ser>
          <c:idx val="4"/>
          <c:order val="4"/>
          <c:tx>
            <c:strRef>
              <c:f>'Spidergraph PT8'!$B$18</c:f>
              <c:strCache>
                <c:ptCount val="1"/>
                <c:pt idx="0">
                  <c:v>Final</c:v>
                </c:pt>
              </c:strCache>
            </c:strRef>
          </c:tx>
          <c:marker>
            <c:symbol val="none"/>
          </c:marker>
          <c:cat>
            <c:strRef>
              <c:f>'Spidergraph PT8'!$C$13:$J$13</c:f>
              <c:strCache>
                <c:ptCount val="8"/>
                <c:pt idx="0">
                  <c:v>Process skills</c:v>
                </c:pt>
                <c:pt idx="1">
                  <c:v>Communication / Interaction skills</c:v>
                </c:pt>
                <c:pt idx="2">
                  <c:v>Life Skills</c:v>
                </c:pt>
                <c:pt idx="3">
                  <c:v>Role   performance</c:v>
                </c:pt>
                <c:pt idx="4">
                  <c:v>Balanced life style</c:v>
                </c:pt>
                <c:pt idx="5">
                  <c:v>Motivation</c:v>
                </c:pt>
                <c:pt idx="6">
                  <c:v>Self esteem</c:v>
                </c:pt>
                <c:pt idx="7">
                  <c:v>Affect</c:v>
                </c:pt>
              </c:strCache>
            </c:strRef>
          </c:cat>
          <c:val>
            <c:numRef>
              <c:f>'Spidergraph PT8'!$C$18:$J$18</c:f>
              <c:numCache>
                <c:formatCode>0</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4-8452-4587-B4DA-E838FBF96B20}"/>
            </c:ext>
          </c:extLst>
        </c:ser>
        <c:dLbls>
          <c:showLegendKey val="0"/>
          <c:showVal val="0"/>
          <c:showCatName val="0"/>
          <c:showSerName val="0"/>
          <c:showPercent val="0"/>
          <c:showBubbleSize val="0"/>
        </c:dLbls>
        <c:axId val="42769024"/>
        <c:axId val="42787200"/>
      </c:radarChart>
      <c:catAx>
        <c:axId val="42769024"/>
        <c:scaling>
          <c:orientation val="minMax"/>
        </c:scaling>
        <c:delete val="0"/>
        <c:axPos val="b"/>
        <c:majorGridlines/>
        <c:numFmt formatCode="General" sourceLinked="1"/>
        <c:majorTickMark val="out"/>
        <c:minorTickMark val="none"/>
        <c:tickLblPos val="nextTo"/>
        <c:txPr>
          <a:bodyPr/>
          <a:lstStyle/>
          <a:p>
            <a:pPr>
              <a:defRPr lang="en-ZA"/>
            </a:pPr>
            <a:endParaRPr lang="en-US"/>
          </a:p>
        </c:txPr>
        <c:crossAx val="42787200"/>
        <c:crosses val="autoZero"/>
        <c:auto val="0"/>
        <c:lblAlgn val="ctr"/>
        <c:lblOffset val="100"/>
        <c:noMultiLvlLbl val="0"/>
      </c:catAx>
      <c:valAx>
        <c:axId val="42787200"/>
        <c:scaling>
          <c:orientation val="minMax"/>
          <c:max val="18"/>
          <c:min val="0"/>
        </c:scaling>
        <c:delete val="0"/>
        <c:axPos val="l"/>
        <c:majorGridlines/>
        <c:minorGridlines/>
        <c:numFmt formatCode="0" sourceLinked="1"/>
        <c:majorTickMark val="cross"/>
        <c:minorTickMark val="none"/>
        <c:tickLblPos val="nextTo"/>
        <c:txPr>
          <a:bodyPr/>
          <a:lstStyle/>
          <a:p>
            <a:pPr>
              <a:defRPr lang="en-ZA"/>
            </a:pPr>
            <a:endParaRPr lang="en-US"/>
          </a:p>
        </c:txPr>
        <c:crossAx val="42769024"/>
        <c:crosses val="autoZero"/>
        <c:crossBetween val="between"/>
        <c:majorUnit val="2"/>
        <c:minorUnit val="2"/>
      </c:valAx>
    </c:plotArea>
    <c:legend>
      <c:legendPos val="r"/>
      <c:layout>
        <c:manualLayout>
          <c:xMode val="edge"/>
          <c:yMode val="edge"/>
          <c:x val="0.83276522175342427"/>
          <c:y val="0.37064754965330826"/>
          <c:w val="0.1518773122642946"/>
          <c:h val="0.24875674122824198"/>
        </c:manualLayout>
      </c:layout>
      <c:overlay val="0"/>
      <c:txPr>
        <a:bodyPr/>
        <a:lstStyle/>
        <a:p>
          <a:pPr>
            <a:defRPr lang="en-ZA"/>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err="1">
                <a:solidFill>
                  <a:schemeClr val="tx1"/>
                </a:solidFill>
              </a:rPr>
              <a:t>Mr</a:t>
            </a:r>
            <a:r>
              <a:rPr lang="en-US" dirty="0">
                <a:solidFill>
                  <a:schemeClr val="tx1"/>
                </a:solidFill>
              </a:rPr>
              <a:t> 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Mr 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818-4695-9685-CD78A34E0C8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818-4695-9685-CD78A34E0C8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818-4695-9685-CD78A34E0C8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818-4695-9685-CD78A34E0C8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818-4695-9685-CD78A34E0C8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818-4695-9685-CD78A34E0C85}"/>
              </c:ext>
            </c:extLst>
          </c:dPt>
          <c:cat>
            <c:strRef>
              <c:f>Sheet1!$A$2:$A$7</c:f>
              <c:strCache>
                <c:ptCount val="6"/>
                <c:pt idx="0">
                  <c:v>Work</c:v>
                </c:pt>
                <c:pt idx="1">
                  <c:v>Daily living tasks</c:v>
                </c:pt>
                <c:pt idx="2">
                  <c:v>Recreation</c:v>
                </c:pt>
                <c:pt idx="3">
                  <c:v>Rest</c:v>
                </c:pt>
                <c:pt idx="4">
                  <c:v>Sleep</c:v>
                </c:pt>
                <c:pt idx="5">
                  <c:v>Pacing </c:v>
                </c:pt>
              </c:strCache>
            </c:strRef>
          </c:cat>
          <c:val>
            <c:numRef>
              <c:f>Sheet1!$B$2:$B$7</c:f>
              <c:numCache>
                <c:formatCode>General</c:formatCode>
                <c:ptCount val="6"/>
                <c:pt idx="0">
                  <c:v>0</c:v>
                </c:pt>
                <c:pt idx="1">
                  <c:v>4</c:v>
                </c:pt>
                <c:pt idx="2">
                  <c:v>0</c:v>
                </c:pt>
                <c:pt idx="3">
                  <c:v>5</c:v>
                </c:pt>
                <c:pt idx="4">
                  <c:v>9</c:v>
                </c:pt>
                <c:pt idx="5">
                  <c:v>6</c:v>
                </c:pt>
              </c:numCache>
            </c:numRef>
          </c:val>
          <c:extLst>
            <c:ext xmlns:c16="http://schemas.microsoft.com/office/drawing/2014/chart" uri="{C3380CC4-5D6E-409C-BE32-E72D297353CC}">
              <c16:uniqueId val="{0000000C-B818-4695-9685-CD78A34E0C85}"/>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delete val="1"/>
      </c:legendEntry>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18-04-17T17:45:02.721" idx="1">
    <p:pos x="10" y="10"/>
    <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9779CD-060E-4C81-9D71-FCF58277C0D9}"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5213424E-BD0B-4D25-B02F-D76509E6F5A7}">
      <dgm:prSet/>
      <dgm:spPr/>
      <dgm:t>
        <a:bodyPr/>
        <a:lstStyle/>
        <a:p>
          <a:r>
            <a:rPr lang="en-GB" dirty="0"/>
            <a:t>Health and well being  </a:t>
          </a:r>
          <a:endParaRPr lang="en-US" dirty="0"/>
        </a:p>
      </dgm:t>
    </dgm:pt>
    <dgm:pt modelId="{808E5E74-9352-4AD2-A699-DF1301D4221D}" type="parTrans" cxnId="{F74AB193-A82F-442A-A377-6A8C12F01DC1}">
      <dgm:prSet/>
      <dgm:spPr/>
      <dgm:t>
        <a:bodyPr/>
        <a:lstStyle/>
        <a:p>
          <a:endParaRPr lang="en-US"/>
        </a:p>
      </dgm:t>
    </dgm:pt>
    <dgm:pt modelId="{BBBF4CEE-F1A3-443F-8855-CAEF6A63E4C4}" type="sibTrans" cxnId="{F74AB193-A82F-442A-A377-6A8C12F01DC1}">
      <dgm:prSet/>
      <dgm:spPr/>
      <dgm:t>
        <a:bodyPr/>
        <a:lstStyle/>
        <a:p>
          <a:endParaRPr lang="en-US"/>
        </a:p>
      </dgm:t>
    </dgm:pt>
    <dgm:pt modelId="{3D32B42B-0074-4E2B-8904-F022095E6DDC}">
      <dgm:prSet/>
      <dgm:spPr/>
      <dgm:t>
        <a:bodyPr/>
        <a:lstStyle/>
        <a:p>
          <a:r>
            <a:rPr lang="en-US" dirty="0"/>
            <a:t>Concept of Occupation</a:t>
          </a:r>
        </a:p>
      </dgm:t>
    </dgm:pt>
    <dgm:pt modelId="{70C731F1-90BB-4894-842F-AD7C2484739B}" type="parTrans" cxnId="{E0DFE9F5-9C99-4FAD-8B46-016987322BC4}">
      <dgm:prSet/>
      <dgm:spPr/>
      <dgm:t>
        <a:bodyPr/>
        <a:lstStyle/>
        <a:p>
          <a:endParaRPr lang="en-US"/>
        </a:p>
      </dgm:t>
    </dgm:pt>
    <dgm:pt modelId="{84670F82-7A82-4028-90EB-5C4F8DEA1E14}" type="sibTrans" cxnId="{E0DFE9F5-9C99-4FAD-8B46-016987322BC4}">
      <dgm:prSet/>
      <dgm:spPr/>
      <dgm:t>
        <a:bodyPr/>
        <a:lstStyle/>
        <a:p>
          <a:endParaRPr lang="en-US"/>
        </a:p>
      </dgm:t>
    </dgm:pt>
    <dgm:pt modelId="{C1D84629-C429-48FD-B8A5-19283F1F9AF5}">
      <dgm:prSet/>
      <dgm:spPr/>
      <dgm:t>
        <a:bodyPr/>
        <a:lstStyle/>
        <a:p>
          <a:r>
            <a:rPr lang="en-US" dirty="0"/>
            <a:t>Introduction to case study  </a:t>
          </a:r>
        </a:p>
      </dgm:t>
    </dgm:pt>
    <dgm:pt modelId="{3F3D1FF3-3A00-4BAA-A659-D52EB3DA97D0}" type="parTrans" cxnId="{8A41337A-9034-4479-B4BA-2CEBFC8DEAD4}">
      <dgm:prSet/>
      <dgm:spPr/>
      <dgm:t>
        <a:bodyPr/>
        <a:lstStyle/>
        <a:p>
          <a:endParaRPr lang="en-US"/>
        </a:p>
      </dgm:t>
    </dgm:pt>
    <dgm:pt modelId="{7DE240BC-9781-483B-A371-1919CF99010E}" type="sibTrans" cxnId="{8A41337A-9034-4479-B4BA-2CEBFC8DEAD4}">
      <dgm:prSet/>
      <dgm:spPr/>
      <dgm:t>
        <a:bodyPr/>
        <a:lstStyle/>
        <a:p>
          <a:endParaRPr lang="en-US"/>
        </a:p>
      </dgm:t>
    </dgm:pt>
    <dgm:pt modelId="{B4BEA00F-2C2E-420E-8849-CA80B1F3D623}">
      <dgm:prSet/>
      <dgm:spPr/>
      <dgm:t>
        <a:bodyPr/>
        <a:lstStyle/>
        <a:p>
          <a:r>
            <a:rPr lang="en-US" dirty="0"/>
            <a:t>Occupational diagnosis </a:t>
          </a:r>
        </a:p>
      </dgm:t>
    </dgm:pt>
    <dgm:pt modelId="{CDEF9A14-073B-4FA9-861E-90A71FA6B6FE}" type="parTrans" cxnId="{EB74E72E-8489-4661-A51B-CFCBEC99BA8A}">
      <dgm:prSet/>
      <dgm:spPr/>
      <dgm:t>
        <a:bodyPr/>
        <a:lstStyle/>
        <a:p>
          <a:endParaRPr lang="en-US"/>
        </a:p>
      </dgm:t>
    </dgm:pt>
    <dgm:pt modelId="{5F471D25-DFD3-4342-A432-4E086295EB21}" type="sibTrans" cxnId="{EB74E72E-8489-4661-A51B-CFCBEC99BA8A}">
      <dgm:prSet/>
      <dgm:spPr/>
      <dgm:t>
        <a:bodyPr/>
        <a:lstStyle/>
        <a:p>
          <a:endParaRPr lang="en-US"/>
        </a:p>
      </dgm:t>
    </dgm:pt>
    <dgm:pt modelId="{DEEC3441-210E-4EBA-BE05-867B8A71D008}">
      <dgm:prSet/>
      <dgm:spPr/>
      <dgm:t>
        <a:bodyPr/>
        <a:lstStyle/>
        <a:p>
          <a:r>
            <a:rPr lang="en-US" dirty="0"/>
            <a:t>Identifying &amp; exploring the issue</a:t>
          </a:r>
        </a:p>
      </dgm:t>
    </dgm:pt>
    <dgm:pt modelId="{B18D630F-6205-41F7-999E-A4AD9159316C}" type="parTrans" cxnId="{C86F61AF-B92B-4A18-94B9-8243F8C96C71}">
      <dgm:prSet/>
      <dgm:spPr/>
      <dgm:t>
        <a:bodyPr/>
        <a:lstStyle/>
        <a:p>
          <a:endParaRPr lang="en-US"/>
        </a:p>
      </dgm:t>
    </dgm:pt>
    <dgm:pt modelId="{4D55E03B-1DF1-46C3-AB7C-C6E86D348B8C}" type="sibTrans" cxnId="{C86F61AF-B92B-4A18-94B9-8243F8C96C71}">
      <dgm:prSet/>
      <dgm:spPr/>
      <dgm:t>
        <a:bodyPr/>
        <a:lstStyle/>
        <a:p>
          <a:endParaRPr lang="en-US"/>
        </a:p>
      </dgm:t>
    </dgm:pt>
    <dgm:pt modelId="{7CF7DC72-A1AE-4DC4-8C22-CC0F1A32B23C}">
      <dgm:prSet/>
      <dgm:spPr/>
      <dgm:t>
        <a:bodyPr/>
        <a:lstStyle/>
        <a:p>
          <a:r>
            <a:rPr lang="en-GB" dirty="0"/>
            <a:t>Conclusions </a:t>
          </a:r>
          <a:endParaRPr lang="en-US" dirty="0"/>
        </a:p>
      </dgm:t>
    </dgm:pt>
    <dgm:pt modelId="{9E059CCB-F39C-47B5-BC27-8DDDBCDB009E}" type="parTrans" cxnId="{5E0AFE13-BB2E-4BBB-A8EE-75EC6E164D55}">
      <dgm:prSet/>
      <dgm:spPr/>
      <dgm:t>
        <a:bodyPr/>
        <a:lstStyle/>
        <a:p>
          <a:endParaRPr lang="en-US"/>
        </a:p>
      </dgm:t>
    </dgm:pt>
    <dgm:pt modelId="{9D03FAA9-9D1C-4CDF-B1B2-1E2D5CBCC8DC}" type="sibTrans" cxnId="{5E0AFE13-BB2E-4BBB-A8EE-75EC6E164D55}">
      <dgm:prSet/>
      <dgm:spPr/>
      <dgm:t>
        <a:bodyPr/>
        <a:lstStyle/>
        <a:p>
          <a:endParaRPr lang="en-US"/>
        </a:p>
      </dgm:t>
    </dgm:pt>
    <dgm:pt modelId="{6BDA4E02-B577-4840-BFA5-3211F7C59755}">
      <dgm:prSet/>
      <dgm:spPr/>
      <dgm:t>
        <a:bodyPr/>
        <a:lstStyle/>
        <a:p>
          <a:r>
            <a:rPr lang="en-GB" dirty="0"/>
            <a:t>Future implications</a:t>
          </a:r>
          <a:endParaRPr lang="en-US" dirty="0"/>
        </a:p>
      </dgm:t>
    </dgm:pt>
    <dgm:pt modelId="{E81BB2F5-4F63-490E-8F53-4E59275D1282}" type="parTrans" cxnId="{F8808CCB-2EB3-4A78-AB4C-16E46A4AFD24}">
      <dgm:prSet/>
      <dgm:spPr/>
      <dgm:t>
        <a:bodyPr/>
        <a:lstStyle/>
        <a:p>
          <a:endParaRPr lang="en-US"/>
        </a:p>
      </dgm:t>
    </dgm:pt>
    <dgm:pt modelId="{A073A8E9-0022-4892-BCA0-9A16FB4CA625}" type="sibTrans" cxnId="{F8808CCB-2EB3-4A78-AB4C-16E46A4AFD24}">
      <dgm:prSet/>
      <dgm:spPr/>
      <dgm:t>
        <a:bodyPr/>
        <a:lstStyle/>
        <a:p>
          <a:endParaRPr lang="en-US"/>
        </a:p>
      </dgm:t>
    </dgm:pt>
    <dgm:pt modelId="{0EC1B2FD-388A-492E-92FE-5F5141318C64}" type="pres">
      <dgm:prSet presAssocID="{309779CD-060E-4C81-9D71-FCF58277C0D9}" presName="vert0" presStyleCnt="0">
        <dgm:presLayoutVars>
          <dgm:dir/>
          <dgm:animOne val="branch"/>
          <dgm:animLvl val="lvl"/>
        </dgm:presLayoutVars>
      </dgm:prSet>
      <dgm:spPr/>
    </dgm:pt>
    <dgm:pt modelId="{1A224BFD-201A-46FE-8BA4-9624913B5ED3}" type="pres">
      <dgm:prSet presAssocID="{5213424E-BD0B-4D25-B02F-D76509E6F5A7}" presName="thickLine" presStyleLbl="alignNode1" presStyleIdx="0" presStyleCnt="7"/>
      <dgm:spPr/>
    </dgm:pt>
    <dgm:pt modelId="{D02B7492-B312-4535-9839-D46C2B8DDFEB}" type="pres">
      <dgm:prSet presAssocID="{5213424E-BD0B-4D25-B02F-D76509E6F5A7}" presName="horz1" presStyleCnt="0"/>
      <dgm:spPr/>
    </dgm:pt>
    <dgm:pt modelId="{1AA688D8-A11E-4E45-9D8E-01FC2B61324E}" type="pres">
      <dgm:prSet presAssocID="{5213424E-BD0B-4D25-B02F-D76509E6F5A7}" presName="tx1" presStyleLbl="revTx" presStyleIdx="0" presStyleCnt="7"/>
      <dgm:spPr/>
    </dgm:pt>
    <dgm:pt modelId="{F4D83232-2C73-458D-BDFA-1926358C8CD1}" type="pres">
      <dgm:prSet presAssocID="{5213424E-BD0B-4D25-B02F-D76509E6F5A7}" presName="vert1" presStyleCnt="0"/>
      <dgm:spPr/>
    </dgm:pt>
    <dgm:pt modelId="{532E5CB2-4737-4C83-8201-83F4D839EB88}" type="pres">
      <dgm:prSet presAssocID="{3D32B42B-0074-4E2B-8904-F022095E6DDC}" presName="thickLine" presStyleLbl="alignNode1" presStyleIdx="1" presStyleCnt="7"/>
      <dgm:spPr/>
    </dgm:pt>
    <dgm:pt modelId="{4EB1FFAF-FD62-49A8-B205-D8E256D48DC9}" type="pres">
      <dgm:prSet presAssocID="{3D32B42B-0074-4E2B-8904-F022095E6DDC}" presName="horz1" presStyleCnt="0"/>
      <dgm:spPr/>
    </dgm:pt>
    <dgm:pt modelId="{14E4F9B0-DDD9-4B3F-B57C-14634A7C3C01}" type="pres">
      <dgm:prSet presAssocID="{3D32B42B-0074-4E2B-8904-F022095E6DDC}" presName="tx1" presStyleLbl="revTx" presStyleIdx="1" presStyleCnt="7"/>
      <dgm:spPr/>
    </dgm:pt>
    <dgm:pt modelId="{321C8F6B-2142-4A77-B2C4-18EED11EE6D4}" type="pres">
      <dgm:prSet presAssocID="{3D32B42B-0074-4E2B-8904-F022095E6DDC}" presName="vert1" presStyleCnt="0"/>
      <dgm:spPr/>
    </dgm:pt>
    <dgm:pt modelId="{B21E5F9C-6566-4DE6-909F-189B4E42F7D6}" type="pres">
      <dgm:prSet presAssocID="{C1D84629-C429-48FD-B8A5-19283F1F9AF5}" presName="thickLine" presStyleLbl="alignNode1" presStyleIdx="2" presStyleCnt="7"/>
      <dgm:spPr/>
    </dgm:pt>
    <dgm:pt modelId="{FD91C353-7496-4446-A755-DE717ADC46D0}" type="pres">
      <dgm:prSet presAssocID="{C1D84629-C429-48FD-B8A5-19283F1F9AF5}" presName="horz1" presStyleCnt="0"/>
      <dgm:spPr/>
    </dgm:pt>
    <dgm:pt modelId="{13DBD6FE-7DBD-4C0A-8F8A-FF20731B0403}" type="pres">
      <dgm:prSet presAssocID="{C1D84629-C429-48FD-B8A5-19283F1F9AF5}" presName="tx1" presStyleLbl="revTx" presStyleIdx="2" presStyleCnt="7"/>
      <dgm:spPr/>
    </dgm:pt>
    <dgm:pt modelId="{4B6AF762-74EB-4C63-90C9-802987EA0329}" type="pres">
      <dgm:prSet presAssocID="{C1D84629-C429-48FD-B8A5-19283F1F9AF5}" presName="vert1" presStyleCnt="0"/>
      <dgm:spPr/>
    </dgm:pt>
    <dgm:pt modelId="{A351E858-1D6C-4CE7-9BB5-486CFA95B150}" type="pres">
      <dgm:prSet presAssocID="{B4BEA00F-2C2E-420E-8849-CA80B1F3D623}" presName="thickLine" presStyleLbl="alignNode1" presStyleIdx="3" presStyleCnt="7"/>
      <dgm:spPr/>
    </dgm:pt>
    <dgm:pt modelId="{83FFBB01-51E0-432E-B33F-27D2EE9C145A}" type="pres">
      <dgm:prSet presAssocID="{B4BEA00F-2C2E-420E-8849-CA80B1F3D623}" presName="horz1" presStyleCnt="0"/>
      <dgm:spPr/>
    </dgm:pt>
    <dgm:pt modelId="{3B6E5252-12F5-4DD6-8DDE-2FAC0C00443C}" type="pres">
      <dgm:prSet presAssocID="{B4BEA00F-2C2E-420E-8849-CA80B1F3D623}" presName="tx1" presStyleLbl="revTx" presStyleIdx="3" presStyleCnt="7"/>
      <dgm:spPr/>
    </dgm:pt>
    <dgm:pt modelId="{F2560747-E339-4FAF-82F3-330A91F68B95}" type="pres">
      <dgm:prSet presAssocID="{B4BEA00F-2C2E-420E-8849-CA80B1F3D623}" presName="vert1" presStyleCnt="0"/>
      <dgm:spPr/>
    </dgm:pt>
    <dgm:pt modelId="{0CDF484E-D65E-446E-8B90-A1B8DA66E562}" type="pres">
      <dgm:prSet presAssocID="{DEEC3441-210E-4EBA-BE05-867B8A71D008}" presName="thickLine" presStyleLbl="alignNode1" presStyleIdx="4" presStyleCnt="7"/>
      <dgm:spPr/>
    </dgm:pt>
    <dgm:pt modelId="{A5873CFF-A30B-4449-B5E7-CBDEAF49ADCC}" type="pres">
      <dgm:prSet presAssocID="{DEEC3441-210E-4EBA-BE05-867B8A71D008}" presName="horz1" presStyleCnt="0"/>
      <dgm:spPr/>
    </dgm:pt>
    <dgm:pt modelId="{6D40163C-CFD4-462E-BF1C-020952FD5337}" type="pres">
      <dgm:prSet presAssocID="{DEEC3441-210E-4EBA-BE05-867B8A71D008}" presName="tx1" presStyleLbl="revTx" presStyleIdx="4" presStyleCnt="7"/>
      <dgm:spPr/>
    </dgm:pt>
    <dgm:pt modelId="{6E8F2D19-08B9-4B96-AA13-885EDDB49BB9}" type="pres">
      <dgm:prSet presAssocID="{DEEC3441-210E-4EBA-BE05-867B8A71D008}" presName="vert1" presStyleCnt="0"/>
      <dgm:spPr/>
    </dgm:pt>
    <dgm:pt modelId="{D9521B67-E16C-4708-84A2-FA2562D7C1AB}" type="pres">
      <dgm:prSet presAssocID="{7CF7DC72-A1AE-4DC4-8C22-CC0F1A32B23C}" presName="thickLine" presStyleLbl="alignNode1" presStyleIdx="5" presStyleCnt="7"/>
      <dgm:spPr/>
    </dgm:pt>
    <dgm:pt modelId="{BCE28EE9-4F78-4B1B-AB86-15958BAB7E4C}" type="pres">
      <dgm:prSet presAssocID="{7CF7DC72-A1AE-4DC4-8C22-CC0F1A32B23C}" presName="horz1" presStyleCnt="0"/>
      <dgm:spPr/>
    </dgm:pt>
    <dgm:pt modelId="{A37A4BF4-4364-4BF0-BA49-E27D9F0AEA8B}" type="pres">
      <dgm:prSet presAssocID="{7CF7DC72-A1AE-4DC4-8C22-CC0F1A32B23C}" presName="tx1" presStyleLbl="revTx" presStyleIdx="5" presStyleCnt="7"/>
      <dgm:spPr/>
    </dgm:pt>
    <dgm:pt modelId="{2AA85EA9-79DE-4C07-AD39-21ECEA7F8A43}" type="pres">
      <dgm:prSet presAssocID="{7CF7DC72-A1AE-4DC4-8C22-CC0F1A32B23C}" presName="vert1" presStyleCnt="0"/>
      <dgm:spPr/>
    </dgm:pt>
    <dgm:pt modelId="{47EA2532-05D2-4822-A2A6-EEE13A315227}" type="pres">
      <dgm:prSet presAssocID="{6BDA4E02-B577-4840-BFA5-3211F7C59755}" presName="thickLine" presStyleLbl="alignNode1" presStyleIdx="6" presStyleCnt="7"/>
      <dgm:spPr/>
    </dgm:pt>
    <dgm:pt modelId="{4AF2D435-0666-4E41-8E20-E40DB532C412}" type="pres">
      <dgm:prSet presAssocID="{6BDA4E02-B577-4840-BFA5-3211F7C59755}" presName="horz1" presStyleCnt="0"/>
      <dgm:spPr/>
    </dgm:pt>
    <dgm:pt modelId="{9EDECBB5-0E98-42FB-BE30-55E5B620A446}" type="pres">
      <dgm:prSet presAssocID="{6BDA4E02-B577-4840-BFA5-3211F7C59755}" presName="tx1" presStyleLbl="revTx" presStyleIdx="6" presStyleCnt="7"/>
      <dgm:spPr/>
    </dgm:pt>
    <dgm:pt modelId="{506F98EB-7926-4192-B6EA-7CE2C00B6B62}" type="pres">
      <dgm:prSet presAssocID="{6BDA4E02-B577-4840-BFA5-3211F7C59755}" presName="vert1" presStyleCnt="0"/>
      <dgm:spPr/>
    </dgm:pt>
  </dgm:ptLst>
  <dgm:cxnLst>
    <dgm:cxn modelId="{E877F705-1BEC-4206-8A05-37AC7167FF16}" type="presOf" srcId="{309779CD-060E-4C81-9D71-FCF58277C0D9}" destId="{0EC1B2FD-388A-492E-92FE-5F5141318C64}" srcOrd="0" destOrd="0" presId="urn:microsoft.com/office/officeart/2008/layout/LinedList"/>
    <dgm:cxn modelId="{5E0AFE13-BB2E-4BBB-A8EE-75EC6E164D55}" srcId="{309779CD-060E-4C81-9D71-FCF58277C0D9}" destId="{7CF7DC72-A1AE-4DC4-8C22-CC0F1A32B23C}" srcOrd="5" destOrd="0" parTransId="{9E059CCB-F39C-47B5-BC27-8DDDBCDB009E}" sibTransId="{9D03FAA9-9D1C-4CDF-B1B2-1E2D5CBCC8DC}"/>
    <dgm:cxn modelId="{E562E22E-D077-4FC2-83C2-AE2EBA35A422}" type="presOf" srcId="{7CF7DC72-A1AE-4DC4-8C22-CC0F1A32B23C}" destId="{A37A4BF4-4364-4BF0-BA49-E27D9F0AEA8B}" srcOrd="0" destOrd="0" presId="urn:microsoft.com/office/officeart/2008/layout/LinedList"/>
    <dgm:cxn modelId="{EB74E72E-8489-4661-A51B-CFCBEC99BA8A}" srcId="{309779CD-060E-4C81-9D71-FCF58277C0D9}" destId="{B4BEA00F-2C2E-420E-8849-CA80B1F3D623}" srcOrd="3" destOrd="0" parTransId="{CDEF9A14-073B-4FA9-861E-90A71FA6B6FE}" sibTransId="{5F471D25-DFD3-4342-A432-4E086295EB21}"/>
    <dgm:cxn modelId="{5BC57636-0B4D-4490-AC1B-6B9DB3C72DA8}" type="presOf" srcId="{DEEC3441-210E-4EBA-BE05-867B8A71D008}" destId="{6D40163C-CFD4-462E-BF1C-020952FD5337}" srcOrd="0" destOrd="0" presId="urn:microsoft.com/office/officeart/2008/layout/LinedList"/>
    <dgm:cxn modelId="{BCD9214E-36C5-447C-9635-1CF8D7351C40}" type="presOf" srcId="{6BDA4E02-B577-4840-BFA5-3211F7C59755}" destId="{9EDECBB5-0E98-42FB-BE30-55E5B620A446}" srcOrd="0" destOrd="0" presId="urn:microsoft.com/office/officeart/2008/layout/LinedList"/>
    <dgm:cxn modelId="{8A41337A-9034-4479-B4BA-2CEBFC8DEAD4}" srcId="{309779CD-060E-4C81-9D71-FCF58277C0D9}" destId="{C1D84629-C429-48FD-B8A5-19283F1F9AF5}" srcOrd="2" destOrd="0" parTransId="{3F3D1FF3-3A00-4BAA-A659-D52EB3DA97D0}" sibTransId="{7DE240BC-9781-483B-A371-1919CF99010E}"/>
    <dgm:cxn modelId="{F74AB193-A82F-442A-A377-6A8C12F01DC1}" srcId="{309779CD-060E-4C81-9D71-FCF58277C0D9}" destId="{5213424E-BD0B-4D25-B02F-D76509E6F5A7}" srcOrd="0" destOrd="0" parTransId="{808E5E74-9352-4AD2-A699-DF1301D4221D}" sibTransId="{BBBF4CEE-F1A3-443F-8855-CAEF6A63E4C4}"/>
    <dgm:cxn modelId="{C86F61AF-B92B-4A18-94B9-8243F8C96C71}" srcId="{309779CD-060E-4C81-9D71-FCF58277C0D9}" destId="{DEEC3441-210E-4EBA-BE05-867B8A71D008}" srcOrd="4" destOrd="0" parTransId="{B18D630F-6205-41F7-999E-A4AD9159316C}" sibTransId="{4D55E03B-1DF1-46C3-AB7C-C6E86D348B8C}"/>
    <dgm:cxn modelId="{F8808CCB-2EB3-4A78-AB4C-16E46A4AFD24}" srcId="{309779CD-060E-4C81-9D71-FCF58277C0D9}" destId="{6BDA4E02-B577-4840-BFA5-3211F7C59755}" srcOrd="6" destOrd="0" parTransId="{E81BB2F5-4F63-490E-8F53-4E59275D1282}" sibTransId="{A073A8E9-0022-4892-BCA0-9A16FB4CA625}"/>
    <dgm:cxn modelId="{500EE1D5-FFD4-44B3-BCC1-77EF79E9E47C}" type="presOf" srcId="{3D32B42B-0074-4E2B-8904-F022095E6DDC}" destId="{14E4F9B0-DDD9-4B3F-B57C-14634A7C3C01}" srcOrd="0" destOrd="0" presId="urn:microsoft.com/office/officeart/2008/layout/LinedList"/>
    <dgm:cxn modelId="{6C0569E2-0755-4F89-BBFE-1216FF3BDDD8}" type="presOf" srcId="{5213424E-BD0B-4D25-B02F-D76509E6F5A7}" destId="{1AA688D8-A11E-4E45-9D8E-01FC2B61324E}" srcOrd="0" destOrd="0" presId="urn:microsoft.com/office/officeart/2008/layout/LinedList"/>
    <dgm:cxn modelId="{9DA201EE-1AE5-46E7-BF35-023096D61A69}" type="presOf" srcId="{C1D84629-C429-48FD-B8A5-19283F1F9AF5}" destId="{13DBD6FE-7DBD-4C0A-8F8A-FF20731B0403}" srcOrd="0" destOrd="0" presId="urn:microsoft.com/office/officeart/2008/layout/LinedList"/>
    <dgm:cxn modelId="{E0DFE9F5-9C99-4FAD-8B46-016987322BC4}" srcId="{309779CD-060E-4C81-9D71-FCF58277C0D9}" destId="{3D32B42B-0074-4E2B-8904-F022095E6DDC}" srcOrd="1" destOrd="0" parTransId="{70C731F1-90BB-4894-842F-AD7C2484739B}" sibTransId="{84670F82-7A82-4028-90EB-5C4F8DEA1E14}"/>
    <dgm:cxn modelId="{BBC55CFD-09BD-4632-9C07-FCBF61E95DB1}" type="presOf" srcId="{B4BEA00F-2C2E-420E-8849-CA80B1F3D623}" destId="{3B6E5252-12F5-4DD6-8DDE-2FAC0C00443C}" srcOrd="0" destOrd="0" presId="urn:microsoft.com/office/officeart/2008/layout/LinedList"/>
    <dgm:cxn modelId="{4F309FCB-A2BD-4043-A6EB-0C844D69FE60}" type="presParOf" srcId="{0EC1B2FD-388A-492E-92FE-5F5141318C64}" destId="{1A224BFD-201A-46FE-8BA4-9624913B5ED3}" srcOrd="0" destOrd="0" presId="urn:microsoft.com/office/officeart/2008/layout/LinedList"/>
    <dgm:cxn modelId="{B4AB7AE0-0D1A-41B3-B089-23E070018D6A}" type="presParOf" srcId="{0EC1B2FD-388A-492E-92FE-5F5141318C64}" destId="{D02B7492-B312-4535-9839-D46C2B8DDFEB}" srcOrd="1" destOrd="0" presId="urn:microsoft.com/office/officeart/2008/layout/LinedList"/>
    <dgm:cxn modelId="{EC2230E7-0487-4627-AC6F-E64B26F99C8F}" type="presParOf" srcId="{D02B7492-B312-4535-9839-D46C2B8DDFEB}" destId="{1AA688D8-A11E-4E45-9D8E-01FC2B61324E}" srcOrd="0" destOrd="0" presId="urn:microsoft.com/office/officeart/2008/layout/LinedList"/>
    <dgm:cxn modelId="{F1D24B4E-402D-498E-9A24-3F56A89FEB32}" type="presParOf" srcId="{D02B7492-B312-4535-9839-D46C2B8DDFEB}" destId="{F4D83232-2C73-458D-BDFA-1926358C8CD1}" srcOrd="1" destOrd="0" presId="urn:microsoft.com/office/officeart/2008/layout/LinedList"/>
    <dgm:cxn modelId="{FCA4C81B-D1B2-4C2F-B942-E16DEC6895C4}" type="presParOf" srcId="{0EC1B2FD-388A-492E-92FE-5F5141318C64}" destId="{532E5CB2-4737-4C83-8201-83F4D839EB88}" srcOrd="2" destOrd="0" presId="urn:microsoft.com/office/officeart/2008/layout/LinedList"/>
    <dgm:cxn modelId="{F01FAD4E-0E28-4D7F-9089-7F6233094AD8}" type="presParOf" srcId="{0EC1B2FD-388A-492E-92FE-5F5141318C64}" destId="{4EB1FFAF-FD62-49A8-B205-D8E256D48DC9}" srcOrd="3" destOrd="0" presId="urn:microsoft.com/office/officeart/2008/layout/LinedList"/>
    <dgm:cxn modelId="{99D42385-91D4-43A4-9B2D-4625266253E3}" type="presParOf" srcId="{4EB1FFAF-FD62-49A8-B205-D8E256D48DC9}" destId="{14E4F9B0-DDD9-4B3F-B57C-14634A7C3C01}" srcOrd="0" destOrd="0" presId="urn:microsoft.com/office/officeart/2008/layout/LinedList"/>
    <dgm:cxn modelId="{6B26F208-5499-40B6-9076-EC5C65392212}" type="presParOf" srcId="{4EB1FFAF-FD62-49A8-B205-D8E256D48DC9}" destId="{321C8F6B-2142-4A77-B2C4-18EED11EE6D4}" srcOrd="1" destOrd="0" presId="urn:microsoft.com/office/officeart/2008/layout/LinedList"/>
    <dgm:cxn modelId="{87C41721-384C-483F-9F57-6FDA88608565}" type="presParOf" srcId="{0EC1B2FD-388A-492E-92FE-5F5141318C64}" destId="{B21E5F9C-6566-4DE6-909F-189B4E42F7D6}" srcOrd="4" destOrd="0" presId="urn:microsoft.com/office/officeart/2008/layout/LinedList"/>
    <dgm:cxn modelId="{7462F4BE-D39F-4C06-9C16-6B68117CE7BD}" type="presParOf" srcId="{0EC1B2FD-388A-492E-92FE-5F5141318C64}" destId="{FD91C353-7496-4446-A755-DE717ADC46D0}" srcOrd="5" destOrd="0" presId="urn:microsoft.com/office/officeart/2008/layout/LinedList"/>
    <dgm:cxn modelId="{D0A0F308-E204-44AE-AC57-96A742A5385B}" type="presParOf" srcId="{FD91C353-7496-4446-A755-DE717ADC46D0}" destId="{13DBD6FE-7DBD-4C0A-8F8A-FF20731B0403}" srcOrd="0" destOrd="0" presId="urn:microsoft.com/office/officeart/2008/layout/LinedList"/>
    <dgm:cxn modelId="{A60D0327-43C1-4D73-BC7A-01289E8A8EE7}" type="presParOf" srcId="{FD91C353-7496-4446-A755-DE717ADC46D0}" destId="{4B6AF762-74EB-4C63-90C9-802987EA0329}" srcOrd="1" destOrd="0" presId="urn:microsoft.com/office/officeart/2008/layout/LinedList"/>
    <dgm:cxn modelId="{424C4034-ABD6-44DA-9E70-2E5893417309}" type="presParOf" srcId="{0EC1B2FD-388A-492E-92FE-5F5141318C64}" destId="{A351E858-1D6C-4CE7-9BB5-486CFA95B150}" srcOrd="6" destOrd="0" presId="urn:microsoft.com/office/officeart/2008/layout/LinedList"/>
    <dgm:cxn modelId="{6DAFE18F-EB16-49FE-8817-008EC4963884}" type="presParOf" srcId="{0EC1B2FD-388A-492E-92FE-5F5141318C64}" destId="{83FFBB01-51E0-432E-B33F-27D2EE9C145A}" srcOrd="7" destOrd="0" presId="urn:microsoft.com/office/officeart/2008/layout/LinedList"/>
    <dgm:cxn modelId="{A81465A3-EBC4-41A7-94D8-5F93E999C2EC}" type="presParOf" srcId="{83FFBB01-51E0-432E-B33F-27D2EE9C145A}" destId="{3B6E5252-12F5-4DD6-8DDE-2FAC0C00443C}" srcOrd="0" destOrd="0" presId="urn:microsoft.com/office/officeart/2008/layout/LinedList"/>
    <dgm:cxn modelId="{CFC9C80F-9725-44B6-ABF3-94BF1FB5B3F2}" type="presParOf" srcId="{83FFBB01-51E0-432E-B33F-27D2EE9C145A}" destId="{F2560747-E339-4FAF-82F3-330A91F68B95}" srcOrd="1" destOrd="0" presId="urn:microsoft.com/office/officeart/2008/layout/LinedList"/>
    <dgm:cxn modelId="{A110CDD7-721D-4B21-AB9D-CADF6CACDB11}" type="presParOf" srcId="{0EC1B2FD-388A-492E-92FE-5F5141318C64}" destId="{0CDF484E-D65E-446E-8B90-A1B8DA66E562}" srcOrd="8" destOrd="0" presId="urn:microsoft.com/office/officeart/2008/layout/LinedList"/>
    <dgm:cxn modelId="{A62A6427-8F64-47AE-A6FF-C804CE4D87D6}" type="presParOf" srcId="{0EC1B2FD-388A-492E-92FE-5F5141318C64}" destId="{A5873CFF-A30B-4449-B5E7-CBDEAF49ADCC}" srcOrd="9" destOrd="0" presId="urn:microsoft.com/office/officeart/2008/layout/LinedList"/>
    <dgm:cxn modelId="{BB1A909C-D625-4249-9BC2-91325804A43C}" type="presParOf" srcId="{A5873CFF-A30B-4449-B5E7-CBDEAF49ADCC}" destId="{6D40163C-CFD4-462E-BF1C-020952FD5337}" srcOrd="0" destOrd="0" presId="urn:microsoft.com/office/officeart/2008/layout/LinedList"/>
    <dgm:cxn modelId="{20F6D388-9320-4F35-BE6D-01FC99E3D690}" type="presParOf" srcId="{A5873CFF-A30B-4449-B5E7-CBDEAF49ADCC}" destId="{6E8F2D19-08B9-4B96-AA13-885EDDB49BB9}" srcOrd="1" destOrd="0" presId="urn:microsoft.com/office/officeart/2008/layout/LinedList"/>
    <dgm:cxn modelId="{1631291F-3894-4995-B879-583B61F48E31}" type="presParOf" srcId="{0EC1B2FD-388A-492E-92FE-5F5141318C64}" destId="{D9521B67-E16C-4708-84A2-FA2562D7C1AB}" srcOrd="10" destOrd="0" presId="urn:microsoft.com/office/officeart/2008/layout/LinedList"/>
    <dgm:cxn modelId="{0B3A395B-FC3A-468F-A3D8-5C7D38913655}" type="presParOf" srcId="{0EC1B2FD-388A-492E-92FE-5F5141318C64}" destId="{BCE28EE9-4F78-4B1B-AB86-15958BAB7E4C}" srcOrd="11" destOrd="0" presId="urn:microsoft.com/office/officeart/2008/layout/LinedList"/>
    <dgm:cxn modelId="{506BF532-CAFC-4710-ABFA-062192BC13DE}" type="presParOf" srcId="{BCE28EE9-4F78-4B1B-AB86-15958BAB7E4C}" destId="{A37A4BF4-4364-4BF0-BA49-E27D9F0AEA8B}" srcOrd="0" destOrd="0" presId="urn:microsoft.com/office/officeart/2008/layout/LinedList"/>
    <dgm:cxn modelId="{DE5D40D3-8954-4CA7-86DC-E763B321E55D}" type="presParOf" srcId="{BCE28EE9-4F78-4B1B-AB86-15958BAB7E4C}" destId="{2AA85EA9-79DE-4C07-AD39-21ECEA7F8A43}" srcOrd="1" destOrd="0" presId="urn:microsoft.com/office/officeart/2008/layout/LinedList"/>
    <dgm:cxn modelId="{DC399FDF-4317-4756-A55E-D7EA63661B32}" type="presParOf" srcId="{0EC1B2FD-388A-492E-92FE-5F5141318C64}" destId="{47EA2532-05D2-4822-A2A6-EEE13A315227}" srcOrd="12" destOrd="0" presId="urn:microsoft.com/office/officeart/2008/layout/LinedList"/>
    <dgm:cxn modelId="{8E05A4DB-B3F3-4510-9AA6-348E363F3C41}" type="presParOf" srcId="{0EC1B2FD-388A-492E-92FE-5F5141318C64}" destId="{4AF2D435-0666-4E41-8E20-E40DB532C412}" srcOrd="13" destOrd="0" presId="urn:microsoft.com/office/officeart/2008/layout/LinedList"/>
    <dgm:cxn modelId="{166E6598-068F-4CE6-8041-1B268804DB3B}" type="presParOf" srcId="{4AF2D435-0666-4E41-8E20-E40DB532C412}" destId="{9EDECBB5-0E98-42FB-BE30-55E5B620A446}" srcOrd="0" destOrd="0" presId="urn:microsoft.com/office/officeart/2008/layout/LinedList"/>
    <dgm:cxn modelId="{DA9082F1-6C64-40DF-8667-7B14E76C28E4}" type="presParOf" srcId="{4AF2D435-0666-4E41-8E20-E40DB532C412}" destId="{506F98EB-7926-4192-B6EA-7CE2C00B6B6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A39489-02F0-4B12-B377-8CDE6A79CCCE}" type="doc">
      <dgm:prSet loTypeId="urn:microsoft.com/office/officeart/2005/8/layout/vProcess5" loCatId="process" qsTypeId="urn:microsoft.com/office/officeart/2005/8/quickstyle/simple4" qsCatId="simple" csTypeId="urn:microsoft.com/office/officeart/2005/8/colors/accent3_4" csCatId="accent3" phldr="1"/>
      <dgm:spPr/>
      <dgm:t>
        <a:bodyPr/>
        <a:lstStyle/>
        <a:p>
          <a:endParaRPr lang="en-US"/>
        </a:p>
      </dgm:t>
    </dgm:pt>
    <dgm:pt modelId="{7FB5790C-6D3C-428D-A28E-9C0009DB28E0}">
      <dgm:prSet custT="1"/>
      <dgm:spPr/>
      <dgm:t>
        <a:bodyPr/>
        <a:lstStyle/>
        <a:p>
          <a:r>
            <a:rPr lang="en-GB" sz="1600" dirty="0"/>
            <a:t>Occupational science is a basic science devoted to the study of the human as an occupational being.  </a:t>
          </a:r>
          <a:r>
            <a:rPr lang="en-GB" sz="1600" dirty="0" err="1"/>
            <a:t>Yerxa.E</a:t>
          </a:r>
          <a:r>
            <a:rPr lang="en-GB" sz="1600" dirty="0"/>
            <a:t> (1993)</a:t>
          </a:r>
          <a:endParaRPr lang="en-US" sz="1600" dirty="0"/>
        </a:p>
      </dgm:t>
    </dgm:pt>
    <dgm:pt modelId="{FA874EF4-D89F-4806-A12E-8CE3A665E71F}" type="parTrans" cxnId="{2E2398E1-F77D-4ADC-9383-DA15E849254E}">
      <dgm:prSet/>
      <dgm:spPr/>
      <dgm:t>
        <a:bodyPr/>
        <a:lstStyle/>
        <a:p>
          <a:endParaRPr lang="en-US"/>
        </a:p>
      </dgm:t>
    </dgm:pt>
    <dgm:pt modelId="{D256865D-2882-41A6-81D9-624BC2C32670}" type="sibTrans" cxnId="{2E2398E1-F77D-4ADC-9383-DA15E849254E}">
      <dgm:prSet/>
      <dgm:spPr/>
      <dgm:t>
        <a:bodyPr/>
        <a:lstStyle/>
        <a:p>
          <a:endParaRPr lang="en-US"/>
        </a:p>
      </dgm:t>
    </dgm:pt>
    <dgm:pt modelId="{54B2EF7C-3A5C-4527-AF1C-C7E95945CBA3}">
      <dgm:prSet custT="1"/>
      <dgm:spPr/>
      <dgm:t>
        <a:bodyPr/>
        <a:lstStyle/>
        <a:p>
          <a:r>
            <a:rPr lang="en-US" sz="1600" dirty="0"/>
            <a:t>World Health Organization (2014) </a:t>
          </a:r>
        </a:p>
        <a:p>
          <a:r>
            <a:rPr lang="en-US" sz="1600" i="1" dirty="0"/>
            <a:t>Basic documents. </a:t>
          </a:r>
        </a:p>
      </dgm:t>
    </dgm:pt>
    <dgm:pt modelId="{FD52C0A7-2D80-4659-AC86-DE3C710B57BB}" type="parTrans" cxnId="{410D1B87-6FE0-40DD-977D-993CB86D9D7C}">
      <dgm:prSet/>
      <dgm:spPr/>
      <dgm:t>
        <a:bodyPr/>
        <a:lstStyle/>
        <a:p>
          <a:endParaRPr lang="en-US"/>
        </a:p>
      </dgm:t>
    </dgm:pt>
    <dgm:pt modelId="{E4DC232E-D283-4606-AE20-A43DD9098C78}" type="sibTrans" cxnId="{410D1B87-6FE0-40DD-977D-993CB86D9D7C}">
      <dgm:prSet/>
      <dgm:spPr/>
      <dgm:t>
        <a:bodyPr/>
        <a:lstStyle/>
        <a:p>
          <a:endParaRPr lang="en-US"/>
        </a:p>
      </dgm:t>
    </dgm:pt>
    <dgm:pt modelId="{5917C5C9-FB23-4021-A559-E33A09977B45}">
      <dgm:prSet custT="1"/>
      <dgm:spPr>
        <a:ln>
          <a:solidFill>
            <a:schemeClr val="bg1"/>
          </a:solidFill>
        </a:ln>
      </dgm:spPr>
      <dgm:t>
        <a:bodyPr/>
        <a:lstStyle/>
        <a:p>
          <a:r>
            <a:rPr lang="en-GB" sz="1600" dirty="0"/>
            <a:t>European Health Organisation (2020)</a:t>
          </a:r>
        </a:p>
        <a:p>
          <a:r>
            <a:rPr lang="en-GB" sz="1600" i="1" dirty="0"/>
            <a:t>‘Health 2020: The European Policy on Health and Well-Being’ </a:t>
          </a:r>
          <a:endParaRPr lang="en-US" sz="1600" dirty="0"/>
        </a:p>
      </dgm:t>
    </dgm:pt>
    <dgm:pt modelId="{62606824-95B0-48D4-B110-8A07BF3F963C}" type="parTrans" cxnId="{196C4343-8B6C-4C22-9E0B-E66B57DD5470}">
      <dgm:prSet/>
      <dgm:spPr/>
      <dgm:t>
        <a:bodyPr/>
        <a:lstStyle/>
        <a:p>
          <a:endParaRPr lang="en-US"/>
        </a:p>
      </dgm:t>
    </dgm:pt>
    <dgm:pt modelId="{3EE3FDA1-C39A-4098-B0A0-2D885EA9214F}" type="sibTrans" cxnId="{196C4343-8B6C-4C22-9E0B-E66B57DD5470}">
      <dgm:prSet/>
      <dgm:spPr/>
      <dgm:t>
        <a:bodyPr/>
        <a:lstStyle/>
        <a:p>
          <a:endParaRPr lang="en-US"/>
        </a:p>
      </dgm:t>
    </dgm:pt>
    <dgm:pt modelId="{5BF5940D-9FB4-4EDB-9729-8FAD50F3AAD0}">
      <dgm:prSet custT="1"/>
      <dgm:spPr/>
      <dgm:t>
        <a:bodyPr/>
        <a:lstStyle/>
        <a:p>
          <a:r>
            <a:rPr lang="en-US" sz="1600" dirty="0"/>
            <a:t>World Federation of Occupational Therapist’s (2018)</a:t>
          </a:r>
        </a:p>
        <a:p>
          <a:r>
            <a:rPr lang="en-US" sz="1600" i="1" dirty="0"/>
            <a:t>Fundamental beliefs. </a:t>
          </a:r>
          <a:endParaRPr lang="en-US" sz="1600" dirty="0"/>
        </a:p>
      </dgm:t>
    </dgm:pt>
    <dgm:pt modelId="{004E486A-09B6-4459-AAE6-54D85BCE6E5F}" type="parTrans" cxnId="{4698E52B-C2C2-4088-B2DF-075E4DB42026}">
      <dgm:prSet/>
      <dgm:spPr/>
      <dgm:t>
        <a:bodyPr/>
        <a:lstStyle/>
        <a:p>
          <a:endParaRPr lang="en-US"/>
        </a:p>
      </dgm:t>
    </dgm:pt>
    <dgm:pt modelId="{8373B693-E668-4BCD-BF27-8F10C9BBC19E}" type="sibTrans" cxnId="{4698E52B-C2C2-4088-B2DF-075E4DB42026}">
      <dgm:prSet/>
      <dgm:spPr/>
      <dgm:t>
        <a:bodyPr/>
        <a:lstStyle/>
        <a:p>
          <a:endParaRPr lang="en-US"/>
        </a:p>
      </dgm:t>
    </dgm:pt>
    <dgm:pt modelId="{817BBC9E-1216-41D8-B4C5-EFCDDE2E70E0}">
      <dgm:prSet custT="1"/>
      <dgm:spPr/>
      <dgm:t>
        <a:bodyPr/>
        <a:lstStyle/>
        <a:p>
          <a:r>
            <a:rPr lang="en-US" sz="1600" dirty="0"/>
            <a:t>Healthcare</a:t>
          </a:r>
          <a:r>
            <a:rPr lang="en-US" sz="1600" baseline="0" dirty="0"/>
            <a:t> provider –  Outcome driven care – physical health, mental health &amp; </a:t>
          </a:r>
          <a:r>
            <a:rPr lang="en-US" sz="1600" baseline="0" dirty="0" err="1"/>
            <a:t>personalisation</a:t>
          </a:r>
          <a:r>
            <a:rPr lang="en-US" sz="1600" baseline="0" dirty="0"/>
            <a:t>. </a:t>
          </a:r>
          <a:endParaRPr lang="en-US" sz="1600" dirty="0"/>
        </a:p>
      </dgm:t>
    </dgm:pt>
    <dgm:pt modelId="{B9AE85FB-8953-45F0-9CAF-730DD219A823}" type="parTrans" cxnId="{C0BA6917-E26D-43CD-B406-41295D566FB2}">
      <dgm:prSet/>
      <dgm:spPr/>
      <dgm:t>
        <a:bodyPr/>
        <a:lstStyle/>
        <a:p>
          <a:endParaRPr lang="en-US"/>
        </a:p>
      </dgm:t>
    </dgm:pt>
    <dgm:pt modelId="{37637FA6-ED69-4944-8AA6-F4E44F01D3BA}" type="sibTrans" cxnId="{C0BA6917-E26D-43CD-B406-41295D566FB2}">
      <dgm:prSet/>
      <dgm:spPr/>
      <dgm:t>
        <a:bodyPr/>
        <a:lstStyle/>
        <a:p>
          <a:endParaRPr lang="en-US"/>
        </a:p>
      </dgm:t>
    </dgm:pt>
    <dgm:pt modelId="{6DB69A8F-776D-4E98-ADAE-B72D3E9C20D7}" type="pres">
      <dgm:prSet presAssocID="{88A39489-02F0-4B12-B377-8CDE6A79CCCE}" presName="outerComposite" presStyleCnt="0">
        <dgm:presLayoutVars>
          <dgm:chMax val="5"/>
          <dgm:dir/>
          <dgm:resizeHandles val="exact"/>
        </dgm:presLayoutVars>
      </dgm:prSet>
      <dgm:spPr/>
    </dgm:pt>
    <dgm:pt modelId="{EAB3EAED-8599-4A53-9427-A4210C87EB2C}" type="pres">
      <dgm:prSet presAssocID="{88A39489-02F0-4B12-B377-8CDE6A79CCCE}" presName="dummyMaxCanvas" presStyleCnt="0">
        <dgm:presLayoutVars/>
      </dgm:prSet>
      <dgm:spPr/>
    </dgm:pt>
    <dgm:pt modelId="{21DEDE0B-7F27-49F8-829C-743F5023D275}" type="pres">
      <dgm:prSet presAssocID="{88A39489-02F0-4B12-B377-8CDE6A79CCCE}" presName="FiveNodes_1" presStyleLbl="node1" presStyleIdx="0" presStyleCnt="5">
        <dgm:presLayoutVars>
          <dgm:bulletEnabled val="1"/>
        </dgm:presLayoutVars>
      </dgm:prSet>
      <dgm:spPr/>
    </dgm:pt>
    <dgm:pt modelId="{DC0A6389-73AC-4349-A084-2ADEDE403D66}" type="pres">
      <dgm:prSet presAssocID="{88A39489-02F0-4B12-B377-8CDE6A79CCCE}" presName="FiveNodes_2" presStyleLbl="node1" presStyleIdx="1" presStyleCnt="5">
        <dgm:presLayoutVars>
          <dgm:bulletEnabled val="1"/>
        </dgm:presLayoutVars>
      </dgm:prSet>
      <dgm:spPr/>
    </dgm:pt>
    <dgm:pt modelId="{48258154-5A16-40D3-932B-3C260ED4810E}" type="pres">
      <dgm:prSet presAssocID="{88A39489-02F0-4B12-B377-8CDE6A79CCCE}" presName="FiveNodes_3" presStyleLbl="node1" presStyleIdx="2" presStyleCnt="5">
        <dgm:presLayoutVars>
          <dgm:bulletEnabled val="1"/>
        </dgm:presLayoutVars>
      </dgm:prSet>
      <dgm:spPr/>
    </dgm:pt>
    <dgm:pt modelId="{EDB00E2A-9EE9-49E5-9D00-EBBED47A9642}" type="pres">
      <dgm:prSet presAssocID="{88A39489-02F0-4B12-B377-8CDE6A79CCCE}" presName="FiveNodes_4" presStyleLbl="node1" presStyleIdx="3" presStyleCnt="5">
        <dgm:presLayoutVars>
          <dgm:bulletEnabled val="1"/>
        </dgm:presLayoutVars>
      </dgm:prSet>
      <dgm:spPr/>
    </dgm:pt>
    <dgm:pt modelId="{9F57BDC9-F93E-4D2D-97FB-C1FAC822488C}" type="pres">
      <dgm:prSet presAssocID="{88A39489-02F0-4B12-B377-8CDE6A79CCCE}" presName="FiveNodes_5" presStyleLbl="node1" presStyleIdx="4" presStyleCnt="5">
        <dgm:presLayoutVars>
          <dgm:bulletEnabled val="1"/>
        </dgm:presLayoutVars>
      </dgm:prSet>
      <dgm:spPr/>
    </dgm:pt>
    <dgm:pt modelId="{8B6775B0-4A5E-410A-A02D-DA8EC5135208}" type="pres">
      <dgm:prSet presAssocID="{88A39489-02F0-4B12-B377-8CDE6A79CCCE}" presName="FiveConn_1-2" presStyleLbl="fgAccFollowNode1" presStyleIdx="0" presStyleCnt="4">
        <dgm:presLayoutVars>
          <dgm:bulletEnabled val="1"/>
        </dgm:presLayoutVars>
      </dgm:prSet>
      <dgm:spPr/>
    </dgm:pt>
    <dgm:pt modelId="{68FD5CB8-8342-42D9-A613-0D14787226AB}" type="pres">
      <dgm:prSet presAssocID="{88A39489-02F0-4B12-B377-8CDE6A79CCCE}" presName="FiveConn_2-3" presStyleLbl="fgAccFollowNode1" presStyleIdx="1" presStyleCnt="4">
        <dgm:presLayoutVars>
          <dgm:bulletEnabled val="1"/>
        </dgm:presLayoutVars>
      </dgm:prSet>
      <dgm:spPr/>
    </dgm:pt>
    <dgm:pt modelId="{BB60B890-2CDD-4B42-BB28-1F39E8C2C78F}" type="pres">
      <dgm:prSet presAssocID="{88A39489-02F0-4B12-B377-8CDE6A79CCCE}" presName="FiveConn_3-4" presStyleLbl="fgAccFollowNode1" presStyleIdx="2" presStyleCnt="4">
        <dgm:presLayoutVars>
          <dgm:bulletEnabled val="1"/>
        </dgm:presLayoutVars>
      </dgm:prSet>
      <dgm:spPr/>
    </dgm:pt>
    <dgm:pt modelId="{AFFBD979-0428-49F5-98C8-769349DA2EDA}" type="pres">
      <dgm:prSet presAssocID="{88A39489-02F0-4B12-B377-8CDE6A79CCCE}" presName="FiveConn_4-5" presStyleLbl="fgAccFollowNode1" presStyleIdx="3" presStyleCnt="4">
        <dgm:presLayoutVars>
          <dgm:bulletEnabled val="1"/>
        </dgm:presLayoutVars>
      </dgm:prSet>
      <dgm:spPr/>
    </dgm:pt>
    <dgm:pt modelId="{3753D61A-B2F1-45A5-BF69-006E000F4DF7}" type="pres">
      <dgm:prSet presAssocID="{88A39489-02F0-4B12-B377-8CDE6A79CCCE}" presName="FiveNodes_1_text" presStyleLbl="node1" presStyleIdx="4" presStyleCnt="5">
        <dgm:presLayoutVars>
          <dgm:bulletEnabled val="1"/>
        </dgm:presLayoutVars>
      </dgm:prSet>
      <dgm:spPr/>
    </dgm:pt>
    <dgm:pt modelId="{404C25C5-F61B-450E-8D2C-694429CB26AD}" type="pres">
      <dgm:prSet presAssocID="{88A39489-02F0-4B12-B377-8CDE6A79CCCE}" presName="FiveNodes_2_text" presStyleLbl="node1" presStyleIdx="4" presStyleCnt="5">
        <dgm:presLayoutVars>
          <dgm:bulletEnabled val="1"/>
        </dgm:presLayoutVars>
      </dgm:prSet>
      <dgm:spPr/>
    </dgm:pt>
    <dgm:pt modelId="{48E355D8-C82F-47E6-9D71-F5EDAF6FDAE8}" type="pres">
      <dgm:prSet presAssocID="{88A39489-02F0-4B12-B377-8CDE6A79CCCE}" presName="FiveNodes_3_text" presStyleLbl="node1" presStyleIdx="4" presStyleCnt="5">
        <dgm:presLayoutVars>
          <dgm:bulletEnabled val="1"/>
        </dgm:presLayoutVars>
      </dgm:prSet>
      <dgm:spPr/>
    </dgm:pt>
    <dgm:pt modelId="{9736E03C-03A8-495B-838F-FFC043C8E35C}" type="pres">
      <dgm:prSet presAssocID="{88A39489-02F0-4B12-B377-8CDE6A79CCCE}" presName="FiveNodes_4_text" presStyleLbl="node1" presStyleIdx="4" presStyleCnt="5">
        <dgm:presLayoutVars>
          <dgm:bulletEnabled val="1"/>
        </dgm:presLayoutVars>
      </dgm:prSet>
      <dgm:spPr/>
    </dgm:pt>
    <dgm:pt modelId="{1D735E16-6F28-4322-BDB1-51FFC81F88C9}" type="pres">
      <dgm:prSet presAssocID="{88A39489-02F0-4B12-B377-8CDE6A79CCCE}" presName="FiveNodes_5_text" presStyleLbl="node1" presStyleIdx="4" presStyleCnt="5">
        <dgm:presLayoutVars>
          <dgm:bulletEnabled val="1"/>
        </dgm:presLayoutVars>
      </dgm:prSet>
      <dgm:spPr/>
    </dgm:pt>
  </dgm:ptLst>
  <dgm:cxnLst>
    <dgm:cxn modelId="{CCF40808-DB79-4AE1-B6B8-21B98058CBF0}" type="presOf" srcId="{5917C5C9-FB23-4021-A559-E33A09977B45}" destId="{48E355D8-C82F-47E6-9D71-F5EDAF6FDAE8}" srcOrd="1" destOrd="0" presId="urn:microsoft.com/office/officeart/2005/8/layout/vProcess5"/>
    <dgm:cxn modelId="{91ADE50C-7F5B-45D4-9B1C-7EAD1847731A}" type="presOf" srcId="{54B2EF7C-3A5C-4527-AF1C-C7E95945CBA3}" destId="{404C25C5-F61B-450E-8D2C-694429CB26AD}" srcOrd="1" destOrd="0" presId="urn:microsoft.com/office/officeart/2005/8/layout/vProcess5"/>
    <dgm:cxn modelId="{C0BA6917-E26D-43CD-B406-41295D566FB2}" srcId="{88A39489-02F0-4B12-B377-8CDE6A79CCCE}" destId="{817BBC9E-1216-41D8-B4C5-EFCDDE2E70E0}" srcOrd="4" destOrd="0" parTransId="{B9AE85FB-8953-45F0-9CAF-730DD219A823}" sibTransId="{37637FA6-ED69-4944-8AA6-F4E44F01D3BA}"/>
    <dgm:cxn modelId="{49A8461C-E4C7-41CA-B652-BC83F34128CD}" type="presOf" srcId="{3EE3FDA1-C39A-4098-B0A0-2D885EA9214F}" destId="{BB60B890-2CDD-4B42-BB28-1F39E8C2C78F}" srcOrd="0" destOrd="0" presId="urn:microsoft.com/office/officeart/2005/8/layout/vProcess5"/>
    <dgm:cxn modelId="{4698E52B-C2C2-4088-B2DF-075E4DB42026}" srcId="{88A39489-02F0-4B12-B377-8CDE6A79CCCE}" destId="{5BF5940D-9FB4-4EDB-9729-8FAD50F3AAD0}" srcOrd="3" destOrd="0" parTransId="{004E486A-09B6-4459-AAE6-54D85BCE6E5F}" sibTransId="{8373B693-E668-4BCD-BF27-8F10C9BBC19E}"/>
    <dgm:cxn modelId="{F4286F5C-D031-49F3-8502-D616685B1366}" type="presOf" srcId="{5917C5C9-FB23-4021-A559-E33A09977B45}" destId="{48258154-5A16-40D3-932B-3C260ED4810E}" srcOrd="0" destOrd="0" presId="urn:microsoft.com/office/officeart/2005/8/layout/vProcess5"/>
    <dgm:cxn modelId="{8F088341-CAEB-4920-A7EE-BB783CF59B36}" type="presOf" srcId="{D256865D-2882-41A6-81D9-624BC2C32670}" destId="{8B6775B0-4A5E-410A-A02D-DA8EC5135208}" srcOrd="0" destOrd="0" presId="urn:microsoft.com/office/officeart/2005/8/layout/vProcess5"/>
    <dgm:cxn modelId="{CF99A542-8C0A-4F61-B158-76ED4C1F6E83}" type="presOf" srcId="{88A39489-02F0-4B12-B377-8CDE6A79CCCE}" destId="{6DB69A8F-776D-4E98-ADAE-B72D3E9C20D7}" srcOrd="0" destOrd="0" presId="urn:microsoft.com/office/officeart/2005/8/layout/vProcess5"/>
    <dgm:cxn modelId="{196C4343-8B6C-4C22-9E0B-E66B57DD5470}" srcId="{88A39489-02F0-4B12-B377-8CDE6A79CCCE}" destId="{5917C5C9-FB23-4021-A559-E33A09977B45}" srcOrd="2" destOrd="0" parTransId="{62606824-95B0-48D4-B110-8A07BF3F963C}" sibTransId="{3EE3FDA1-C39A-4098-B0A0-2D885EA9214F}"/>
    <dgm:cxn modelId="{76CA5A85-9C0D-4FB0-87B6-1A373900ED7C}" type="presOf" srcId="{8373B693-E668-4BCD-BF27-8F10C9BBC19E}" destId="{AFFBD979-0428-49F5-98C8-769349DA2EDA}" srcOrd="0" destOrd="0" presId="urn:microsoft.com/office/officeart/2005/8/layout/vProcess5"/>
    <dgm:cxn modelId="{410D1B87-6FE0-40DD-977D-993CB86D9D7C}" srcId="{88A39489-02F0-4B12-B377-8CDE6A79CCCE}" destId="{54B2EF7C-3A5C-4527-AF1C-C7E95945CBA3}" srcOrd="1" destOrd="0" parTransId="{FD52C0A7-2D80-4659-AC86-DE3C710B57BB}" sibTransId="{E4DC232E-D283-4606-AE20-A43DD9098C78}"/>
    <dgm:cxn modelId="{1114F688-3E55-409B-92A6-CCCCF230DA53}" type="presOf" srcId="{7FB5790C-6D3C-428D-A28E-9C0009DB28E0}" destId="{3753D61A-B2F1-45A5-BF69-006E000F4DF7}" srcOrd="1" destOrd="0" presId="urn:microsoft.com/office/officeart/2005/8/layout/vProcess5"/>
    <dgm:cxn modelId="{89E03990-34D9-4ACF-9CA1-5E9820707C0B}" type="presOf" srcId="{817BBC9E-1216-41D8-B4C5-EFCDDE2E70E0}" destId="{9F57BDC9-F93E-4D2D-97FB-C1FAC822488C}" srcOrd="0" destOrd="0" presId="urn:microsoft.com/office/officeart/2005/8/layout/vProcess5"/>
    <dgm:cxn modelId="{B6048590-98EA-409C-A941-1B65BB633E48}" type="presOf" srcId="{817BBC9E-1216-41D8-B4C5-EFCDDE2E70E0}" destId="{1D735E16-6F28-4322-BDB1-51FFC81F88C9}" srcOrd="1" destOrd="0" presId="urn:microsoft.com/office/officeart/2005/8/layout/vProcess5"/>
    <dgm:cxn modelId="{FBBD54A5-05B4-4EDA-9AA6-0C6FCC02E40C}" type="presOf" srcId="{5BF5940D-9FB4-4EDB-9729-8FAD50F3AAD0}" destId="{EDB00E2A-9EE9-49E5-9D00-EBBED47A9642}" srcOrd="0" destOrd="0" presId="urn:microsoft.com/office/officeart/2005/8/layout/vProcess5"/>
    <dgm:cxn modelId="{E72E0FC9-05A3-4776-BD48-87B469E1CE53}" type="presOf" srcId="{E4DC232E-D283-4606-AE20-A43DD9098C78}" destId="{68FD5CB8-8342-42D9-A613-0D14787226AB}" srcOrd="0" destOrd="0" presId="urn:microsoft.com/office/officeart/2005/8/layout/vProcess5"/>
    <dgm:cxn modelId="{20C2B6CA-8949-4094-9C7C-016EEFCBE117}" type="presOf" srcId="{54B2EF7C-3A5C-4527-AF1C-C7E95945CBA3}" destId="{DC0A6389-73AC-4349-A084-2ADEDE403D66}" srcOrd="0" destOrd="0" presId="urn:microsoft.com/office/officeart/2005/8/layout/vProcess5"/>
    <dgm:cxn modelId="{2E2398E1-F77D-4ADC-9383-DA15E849254E}" srcId="{88A39489-02F0-4B12-B377-8CDE6A79CCCE}" destId="{7FB5790C-6D3C-428D-A28E-9C0009DB28E0}" srcOrd="0" destOrd="0" parTransId="{FA874EF4-D89F-4806-A12E-8CE3A665E71F}" sibTransId="{D256865D-2882-41A6-81D9-624BC2C32670}"/>
    <dgm:cxn modelId="{7E1C84E7-51DA-490B-8A48-0CF276E686A7}" type="presOf" srcId="{5BF5940D-9FB4-4EDB-9729-8FAD50F3AAD0}" destId="{9736E03C-03A8-495B-838F-FFC043C8E35C}" srcOrd="1" destOrd="0" presId="urn:microsoft.com/office/officeart/2005/8/layout/vProcess5"/>
    <dgm:cxn modelId="{D15BBEFA-1EED-44B1-A979-AB9AE8A4B19E}" type="presOf" srcId="{7FB5790C-6D3C-428D-A28E-9C0009DB28E0}" destId="{21DEDE0B-7F27-49F8-829C-743F5023D275}" srcOrd="0" destOrd="0" presId="urn:microsoft.com/office/officeart/2005/8/layout/vProcess5"/>
    <dgm:cxn modelId="{042971D0-5B97-4AC3-9E10-BD4B494005FC}" type="presParOf" srcId="{6DB69A8F-776D-4E98-ADAE-B72D3E9C20D7}" destId="{EAB3EAED-8599-4A53-9427-A4210C87EB2C}" srcOrd="0" destOrd="0" presId="urn:microsoft.com/office/officeart/2005/8/layout/vProcess5"/>
    <dgm:cxn modelId="{CA620395-E776-4479-9F94-852222D32F11}" type="presParOf" srcId="{6DB69A8F-776D-4E98-ADAE-B72D3E9C20D7}" destId="{21DEDE0B-7F27-49F8-829C-743F5023D275}" srcOrd="1" destOrd="0" presId="urn:microsoft.com/office/officeart/2005/8/layout/vProcess5"/>
    <dgm:cxn modelId="{01B956D2-28CF-4423-B009-6256D29CD82E}" type="presParOf" srcId="{6DB69A8F-776D-4E98-ADAE-B72D3E9C20D7}" destId="{DC0A6389-73AC-4349-A084-2ADEDE403D66}" srcOrd="2" destOrd="0" presId="urn:microsoft.com/office/officeart/2005/8/layout/vProcess5"/>
    <dgm:cxn modelId="{FD8FE6B6-3486-47B9-942F-534CAB675F5B}" type="presParOf" srcId="{6DB69A8F-776D-4E98-ADAE-B72D3E9C20D7}" destId="{48258154-5A16-40D3-932B-3C260ED4810E}" srcOrd="3" destOrd="0" presId="urn:microsoft.com/office/officeart/2005/8/layout/vProcess5"/>
    <dgm:cxn modelId="{06225EE8-D830-4051-87EF-2184F368830E}" type="presParOf" srcId="{6DB69A8F-776D-4E98-ADAE-B72D3E9C20D7}" destId="{EDB00E2A-9EE9-49E5-9D00-EBBED47A9642}" srcOrd="4" destOrd="0" presId="urn:microsoft.com/office/officeart/2005/8/layout/vProcess5"/>
    <dgm:cxn modelId="{2993DAAA-189C-4350-8B5E-AF837CBF064C}" type="presParOf" srcId="{6DB69A8F-776D-4E98-ADAE-B72D3E9C20D7}" destId="{9F57BDC9-F93E-4D2D-97FB-C1FAC822488C}" srcOrd="5" destOrd="0" presId="urn:microsoft.com/office/officeart/2005/8/layout/vProcess5"/>
    <dgm:cxn modelId="{B709025F-0E2E-4812-B213-CB450B5B62AB}" type="presParOf" srcId="{6DB69A8F-776D-4E98-ADAE-B72D3E9C20D7}" destId="{8B6775B0-4A5E-410A-A02D-DA8EC5135208}" srcOrd="6" destOrd="0" presId="urn:microsoft.com/office/officeart/2005/8/layout/vProcess5"/>
    <dgm:cxn modelId="{A114558B-6ECC-4A35-9CC6-412214A26BBF}" type="presParOf" srcId="{6DB69A8F-776D-4E98-ADAE-B72D3E9C20D7}" destId="{68FD5CB8-8342-42D9-A613-0D14787226AB}" srcOrd="7" destOrd="0" presId="urn:microsoft.com/office/officeart/2005/8/layout/vProcess5"/>
    <dgm:cxn modelId="{CC718BCA-2E22-4A14-A3EA-C6EF417FF320}" type="presParOf" srcId="{6DB69A8F-776D-4E98-ADAE-B72D3E9C20D7}" destId="{BB60B890-2CDD-4B42-BB28-1F39E8C2C78F}" srcOrd="8" destOrd="0" presId="urn:microsoft.com/office/officeart/2005/8/layout/vProcess5"/>
    <dgm:cxn modelId="{F2F401C7-4F88-4B9C-8C1A-3FF36C1E1003}" type="presParOf" srcId="{6DB69A8F-776D-4E98-ADAE-B72D3E9C20D7}" destId="{AFFBD979-0428-49F5-98C8-769349DA2EDA}" srcOrd="9" destOrd="0" presId="urn:microsoft.com/office/officeart/2005/8/layout/vProcess5"/>
    <dgm:cxn modelId="{7CDB1DA7-066C-4F10-AAC8-F07854F7B024}" type="presParOf" srcId="{6DB69A8F-776D-4E98-ADAE-B72D3E9C20D7}" destId="{3753D61A-B2F1-45A5-BF69-006E000F4DF7}" srcOrd="10" destOrd="0" presId="urn:microsoft.com/office/officeart/2005/8/layout/vProcess5"/>
    <dgm:cxn modelId="{4BF21355-9209-4983-AD0A-AE5C58B205BF}" type="presParOf" srcId="{6DB69A8F-776D-4E98-ADAE-B72D3E9C20D7}" destId="{404C25C5-F61B-450E-8D2C-694429CB26AD}" srcOrd="11" destOrd="0" presId="urn:microsoft.com/office/officeart/2005/8/layout/vProcess5"/>
    <dgm:cxn modelId="{A41AF525-4D2A-4E55-AD55-A2877D5FAD51}" type="presParOf" srcId="{6DB69A8F-776D-4E98-ADAE-B72D3E9C20D7}" destId="{48E355D8-C82F-47E6-9D71-F5EDAF6FDAE8}" srcOrd="12" destOrd="0" presId="urn:microsoft.com/office/officeart/2005/8/layout/vProcess5"/>
    <dgm:cxn modelId="{300C0552-C0D6-41F3-89BD-001769B88CA9}" type="presParOf" srcId="{6DB69A8F-776D-4E98-ADAE-B72D3E9C20D7}" destId="{9736E03C-03A8-495B-838F-FFC043C8E35C}" srcOrd="13" destOrd="0" presId="urn:microsoft.com/office/officeart/2005/8/layout/vProcess5"/>
    <dgm:cxn modelId="{06B2E1EB-38D5-49D3-AE1C-EC738018C342}" type="presParOf" srcId="{6DB69A8F-776D-4E98-ADAE-B72D3E9C20D7}" destId="{1D735E16-6F28-4322-BDB1-51FFC81F88C9}"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739F74-F39C-4B55-9961-C0F8E0C5CCE4}" type="doc">
      <dgm:prSet loTypeId="urn:microsoft.com/office/officeart/2008/layout/LinedList" loCatId="list" qsTypeId="urn:microsoft.com/office/officeart/2005/8/quickstyle/simple5" qsCatId="simple" csTypeId="urn:microsoft.com/office/officeart/2005/8/colors/colorful3" csCatId="colorful" phldr="1"/>
      <dgm:spPr/>
      <dgm:t>
        <a:bodyPr/>
        <a:lstStyle/>
        <a:p>
          <a:endParaRPr lang="en-US"/>
        </a:p>
      </dgm:t>
    </dgm:pt>
    <dgm:pt modelId="{A3630226-3254-4A15-9706-1C90B0D1BAB8}">
      <dgm:prSet/>
      <dgm:spPr/>
      <dgm:t>
        <a:bodyPr/>
        <a:lstStyle/>
        <a:p>
          <a:r>
            <a:rPr lang="en-GB"/>
            <a:t>38 year old gentleman </a:t>
          </a:r>
          <a:endParaRPr lang="en-US"/>
        </a:p>
      </dgm:t>
    </dgm:pt>
    <dgm:pt modelId="{593EC453-CFA0-4A38-8B04-448568BFD6C8}" type="parTrans" cxnId="{06765315-5131-4490-9DB3-D96E9F9DEE9F}">
      <dgm:prSet/>
      <dgm:spPr/>
      <dgm:t>
        <a:bodyPr/>
        <a:lstStyle/>
        <a:p>
          <a:endParaRPr lang="en-US"/>
        </a:p>
      </dgm:t>
    </dgm:pt>
    <dgm:pt modelId="{A91A431A-A78A-44C4-8ED0-A7785B64EA4D}" type="sibTrans" cxnId="{06765315-5131-4490-9DB3-D96E9F9DEE9F}">
      <dgm:prSet/>
      <dgm:spPr/>
      <dgm:t>
        <a:bodyPr/>
        <a:lstStyle/>
        <a:p>
          <a:endParaRPr lang="en-US"/>
        </a:p>
      </dgm:t>
    </dgm:pt>
    <dgm:pt modelId="{DE4C2610-E4DB-4A65-9609-C8AC1298A5F2}">
      <dgm:prSet/>
      <dgm:spPr/>
      <dgm:t>
        <a:bodyPr/>
        <a:lstStyle/>
        <a:p>
          <a:r>
            <a:rPr lang="en-GB" dirty="0"/>
            <a:t>Detained under sec 47/49 within a medium secure unit and is displaying very acute psychotic symptoms </a:t>
          </a:r>
          <a:endParaRPr lang="en-US" dirty="0"/>
        </a:p>
      </dgm:t>
    </dgm:pt>
    <dgm:pt modelId="{80DCC50B-9930-4882-98FC-BECF83240912}" type="parTrans" cxnId="{62071819-D6EF-4F51-B712-7D0807AF314A}">
      <dgm:prSet/>
      <dgm:spPr/>
      <dgm:t>
        <a:bodyPr/>
        <a:lstStyle/>
        <a:p>
          <a:endParaRPr lang="en-US"/>
        </a:p>
      </dgm:t>
    </dgm:pt>
    <dgm:pt modelId="{17C31444-3B73-45C7-ADBC-0083FAC7D772}" type="sibTrans" cxnId="{62071819-D6EF-4F51-B712-7D0807AF314A}">
      <dgm:prSet/>
      <dgm:spPr/>
      <dgm:t>
        <a:bodyPr/>
        <a:lstStyle/>
        <a:p>
          <a:endParaRPr lang="en-US"/>
        </a:p>
      </dgm:t>
    </dgm:pt>
    <dgm:pt modelId="{AD74236B-7AF3-42D0-B6F4-534EE29EEC77}">
      <dgm:prSet/>
      <dgm:spPr/>
      <dgm:t>
        <a:bodyPr/>
        <a:lstStyle/>
        <a:p>
          <a:r>
            <a:rPr lang="en-GB" dirty="0"/>
            <a:t>Physical, emotional, sexual abuse and neglect during childhood </a:t>
          </a:r>
          <a:endParaRPr lang="en-US" dirty="0"/>
        </a:p>
      </dgm:t>
    </dgm:pt>
    <dgm:pt modelId="{10316358-3F0E-4CC4-81B9-8A093BB6E363}" type="parTrans" cxnId="{343ABE8C-10E5-4515-9895-A2FCC17CD746}">
      <dgm:prSet/>
      <dgm:spPr/>
      <dgm:t>
        <a:bodyPr/>
        <a:lstStyle/>
        <a:p>
          <a:endParaRPr lang="en-US"/>
        </a:p>
      </dgm:t>
    </dgm:pt>
    <dgm:pt modelId="{F6A109E9-9FCC-4761-BB4D-0368EDCEBD91}" type="sibTrans" cxnId="{343ABE8C-10E5-4515-9895-A2FCC17CD746}">
      <dgm:prSet/>
      <dgm:spPr/>
      <dgm:t>
        <a:bodyPr/>
        <a:lstStyle/>
        <a:p>
          <a:endParaRPr lang="en-US"/>
        </a:p>
      </dgm:t>
    </dgm:pt>
    <dgm:pt modelId="{B52ED6F4-3A3B-48FB-BAD0-B3F9BC6A2A7B}">
      <dgm:prSet/>
      <dgm:spPr/>
      <dgm:t>
        <a:bodyPr/>
        <a:lstStyle/>
        <a:p>
          <a:r>
            <a:rPr lang="en-GB" dirty="0"/>
            <a:t>Poor performance at school and limited work experience (3 months in a factory &amp; cleaner in prison) </a:t>
          </a:r>
          <a:endParaRPr lang="en-US" dirty="0"/>
        </a:p>
      </dgm:t>
    </dgm:pt>
    <dgm:pt modelId="{4CD71846-ABB6-4B3E-9A43-B68BBDC1BC1D}" type="parTrans" cxnId="{EFA6FE6C-4EB3-499F-934C-8F9FEA844FA6}">
      <dgm:prSet/>
      <dgm:spPr/>
      <dgm:t>
        <a:bodyPr/>
        <a:lstStyle/>
        <a:p>
          <a:endParaRPr lang="en-US"/>
        </a:p>
      </dgm:t>
    </dgm:pt>
    <dgm:pt modelId="{99A4E203-1445-4912-8F4F-67C3ADC3EF04}" type="sibTrans" cxnId="{EFA6FE6C-4EB3-499F-934C-8F9FEA844FA6}">
      <dgm:prSet/>
      <dgm:spPr/>
      <dgm:t>
        <a:bodyPr/>
        <a:lstStyle/>
        <a:p>
          <a:endParaRPr lang="en-US"/>
        </a:p>
      </dgm:t>
    </dgm:pt>
    <dgm:pt modelId="{85F45C1A-910C-4EB8-86D5-4AD44D0D5088}">
      <dgm:prSet/>
      <dgm:spPr/>
      <dgm:t>
        <a:bodyPr/>
        <a:lstStyle/>
        <a:p>
          <a:r>
            <a:rPr lang="en-US" dirty="0"/>
            <a:t>Criminal</a:t>
          </a:r>
          <a:r>
            <a:rPr lang="en-US" baseline="0" dirty="0"/>
            <a:t> activity and drug misuse </a:t>
          </a:r>
          <a:endParaRPr lang="en-US" dirty="0"/>
        </a:p>
      </dgm:t>
    </dgm:pt>
    <dgm:pt modelId="{00286631-E51D-4928-AD5C-416CD7FF35A6}" type="parTrans" cxnId="{F2826456-EBD3-4B35-B77B-5EFA1876B958}">
      <dgm:prSet/>
      <dgm:spPr/>
      <dgm:t>
        <a:bodyPr/>
        <a:lstStyle/>
        <a:p>
          <a:endParaRPr lang="en-US"/>
        </a:p>
      </dgm:t>
    </dgm:pt>
    <dgm:pt modelId="{05CCBEF6-8C65-493D-B2EE-CFA649B2F554}" type="sibTrans" cxnId="{F2826456-EBD3-4B35-B77B-5EFA1876B958}">
      <dgm:prSet/>
      <dgm:spPr/>
      <dgm:t>
        <a:bodyPr/>
        <a:lstStyle/>
        <a:p>
          <a:endParaRPr lang="en-US"/>
        </a:p>
      </dgm:t>
    </dgm:pt>
    <dgm:pt modelId="{2BF75F1A-8F54-4744-9267-6DB3987078D9}">
      <dgm:prSet/>
      <dgm:spPr/>
      <dgm:t>
        <a:bodyPr/>
        <a:lstStyle/>
        <a:p>
          <a:r>
            <a:rPr lang="en-US" dirty="0"/>
            <a:t>Developed a psychotic</a:t>
          </a:r>
          <a:r>
            <a:rPr lang="en-US" baseline="0" dirty="0"/>
            <a:t> illness at the age of 23 years </a:t>
          </a:r>
          <a:endParaRPr lang="en-US" dirty="0"/>
        </a:p>
      </dgm:t>
    </dgm:pt>
    <dgm:pt modelId="{6AFCBFD7-730F-4E3B-906B-412788B8C33B}" type="parTrans" cxnId="{890B08B6-9B1C-4DA3-A00C-8D9FFE1FC522}">
      <dgm:prSet/>
      <dgm:spPr/>
      <dgm:t>
        <a:bodyPr/>
        <a:lstStyle/>
        <a:p>
          <a:endParaRPr lang="en-US"/>
        </a:p>
      </dgm:t>
    </dgm:pt>
    <dgm:pt modelId="{3B50CAA8-9A72-45E9-A7FF-157BBD5E3C0A}" type="sibTrans" cxnId="{890B08B6-9B1C-4DA3-A00C-8D9FFE1FC522}">
      <dgm:prSet/>
      <dgm:spPr/>
      <dgm:t>
        <a:bodyPr/>
        <a:lstStyle/>
        <a:p>
          <a:endParaRPr lang="en-US"/>
        </a:p>
      </dgm:t>
    </dgm:pt>
    <dgm:pt modelId="{1EC16EEA-7B79-4578-96E9-2716FE32C514}">
      <dgm:prSet/>
      <dgm:spPr/>
      <dgm:t>
        <a:bodyPr/>
        <a:lstStyle/>
        <a:p>
          <a:r>
            <a:rPr lang="en-US" dirty="0"/>
            <a:t>Has spent majority of his adult life in prison or psychiatric hospitals </a:t>
          </a:r>
        </a:p>
      </dgm:t>
    </dgm:pt>
    <dgm:pt modelId="{BE6B50AB-4482-4ED7-B356-FC5E5883CECF}" type="parTrans" cxnId="{96B12415-BD5D-4434-A70F-BBC57BD5A7AB}">
      <dgm:prSet/>
      <dgm:spPr/>
      <dgm:t>
        <a:bodyPr/>
        <a:lstStyle/>
        <a:p>
          <a:endParaRPr lang="en-US"/>
        </a:p>
      </dgm:t>
    </dgm:pt>
    <dgm:pt modelId="{120F7EA1-D8D1-4F28-ACD8-A40B2D6E8FCF}" type="sibTrans" cxnId="{96B12415-BD5D-4434-A70F-BBC57BD5A7AB}">
      <dgm:prSet/>
      <dgm:spPr/>
      <dgm:t>
        <a:bodyPr/>
        <a:lstStyle/>
        <a:p>
          <a:endParaRPr lang="en-US"/>
        </a:p>
      </dgm:t>
    </dgm:pt>
    <dgm:pt modelId="{AAC93984-0AD7-4DD3-AA0A-6426522F0135}">
      <dgm:prSet/>
      <dgm:spPr/>
      <dgm:t>
        <a:bodyPr/>
        <a:lstStyle/>
        <a:p>
          <a:r>
            <a:rPr lang="en-US" dirty="0"/>
            <a:t>Had negative social network and no positive roles within his life </a:t>
          </a:r>
        </a:p>
      </dgm:t>
    </dgm:pt>
    <dgm:pt modelId="{492C1ADD-3D2B-4B0E-9867-ED579ED5E070}" type="parTrans" cxnId="{865932D2-6F81-4747-AB05-49EB80C06DB3}">
      <dgm:prSet/>
      <dgm:spPr/>
      <dgm:t>
        <a:bodyPr/>
        <a:lstStyle/>
        <a:p>
          <a:endParaRPr lang="en-US"/>
        </a:p>
      </dgm:t>
    </dgm:pt>
    <dgm:pt modelId="{BC00B5D7-B8C2-43E0-9CEC-D5F11D94A203}" type="sibTrans" cxnId="{865932D2-6F81-4747-AB05-49EB80C06DB3}">
      <dgm:prSet/>
      <dgm:spPr/>
      <dgm:t>
        <a:bodyPr/>
        <a:lstStyle/>
        <a:p>
          <a:endParaRPr lang="en-US"/>
        </a:p>
      </dgm:t>
    </dgm:pt>
    <dgm:pt modelId="{46AA731D-25D6-4F28-90FA-4A14F5AC84F5}" type="pres">
      <dgm:prSet presAssocID="{04739F74-F39C-4B55-9961-C0F8E0C5CCE4}" presName="vert0" presStyleCnt="0">
        <dgm:presLayoutVars>
          <dgm:dir/>
          <dgm:animOne val="branch"/>
          <dgm:animLvl val="lvl"/>
        </dgm:presLayoutVars>
      </dgm:prSet>
      <dgm:spPr/>
    </dgm:pt>
    <dgm:pt modelId="{D228AC1D-52CF-41D6-BC6E-2E8D0F2D8C99}" type="pres">
      <dgm:prSet presAssocID="{A3630226-3254-4A15-9706-1C90B0D1BAB8}" presName="thickLine" presStyleLbl="alignNode1" presStyleIdx="0" presStyleCnt="8"/>
      <dgm:spPr/>
    </dgm:pt>
    <dgm:pt modelId="{127DE589-E6B7-40F3-819D-21DCAE4903BF}" type="pres">
      <dgm:prSet presAssocID="{A3630226-3254-4A15-9706-1C90B0D1BAB8}" presName="horz1" presStyleCnt="0"/>
      <dgm:spPr/>
    </dgm:pt>
    <dgm:pt modelId="{CDFD9B97-20FB-4387-A779-FC28563E8BA6}" type="pres">
      <dgm:prSet presAssocID="{A3630226-3254-4A15-9706-1C90B0D1BAB8}" presName="tx1" presStyleLbl="revTx" presStyleIdx="0" presStyleCnt="8"/>
      <dgm:spPr/>
    </dgm:pt>
    <dgm:pt modelId="{0044854B-AEEB-42FC-82EC-5F1BBC6FDB88}" type="pres">
      <dgm:prSet presAssocID="{A3630226-3254-4A15-9706-1C90B0D1BAB8}" presName="vert1" presStyleCnt="0"/>
      <dgm:spPr/>
    </dgm:pt>
    <dgm:pt modelId="{53D3380D-446B-42F2-AB6D-8AA32DBD7323}" type="pres">
      <dgm:prSet presAssocID="{DE4C2610-E4DB-4A65-9609-C8AC1298A5F2}" presName="thickLine" presStyleLbl="alignNode1" presStyleIdx="1" presStyleCnt="8"/>
      <dgm:spPr/>
    </dgm:pt>
    <dgm:pt modelId="{94DD9A00-2633-441C-A2D5-27B0ED738626}" type="pres">
      <dgm:prSet presAssocID="{DE4C2610-E4DB-4A65-9609-C8AC1298A5F2}" presName="horz1" presStyleCnt="0"/>
      <dgm:spPr/>
    </dgm:pt>
    <dgm:pt modelId="{9FA0CF5A-A34A-4CE9-AC15-1AC425FFEDEE}" type="pres">
      <dgm:prSet presAssocID="{DE4C2610-E4DB-4A65-9609-C8AC1298A5F2}" presName="tx1" presStyleLbl="revTx" presStyleIdx="1" presStyleCnt="8"/>
      <dgm:spPr/>
    </dgm:pt>
    <dgm:pt modelId="{AFBFFB98-44E6-4027-9138-243E4B4A2A52}" type="pres">
      <dgm:prSet presAssocID="{DE4C2610-E4DB-4A65-9609-C8AC1298A5F2}" presName="vert1" presStyleCnt="0"/>
      <dgm:spPr/>
    </dgm:pt>
    <dgm:pt modelId="{053CE8AF-49FB-41DB-8CC5-987CE024C123}" type="pres">
      <dgm:prSet presAssocID="{AD74236B-7AF3-42D0-B6F4-534EE29EEC77}" presName="thickLine" presStyleLbl="alignNode1" presStyleIdx="2" presStyleCnt="8"/>
      <dgm:spPr/>
    </dgm:pt>
    <dgm:pt modelId="{5AA43B6A-B50A-44D4-8E05-709B30F49508}" type="pres">
      <dgm:prSet presAssocID="{AD74236B-7AF3-42D0-B6F4-534EE29EEC77}" presName="horz1" presStyleCnt="0"/>
      <dgm:spPr/>
    </dgm:pt>
    <dgm:pt modelId="{729D30E7-071B-4DA8-804D-51A17CCBBF88}" type="pres">
      <dgm:prSet presAssocID="{AD74236B-7AF3-42D0-B6F4-534EE29EEC77}" presName="tx1" presStyleLbl="revTx" presStyleIdx="2" presStyleCnt="8"/>
      <dgm:spPr/>
    </dgm:pt>
    <dgm:pt modelId="{0CDF3D17-39E7-4C62-BB63-72703CDCDB1A}" type="pres">
      <dgm:prSet presAssocID="{AD74236B-7AF3-42D0-B6F4-534EE29EEC77}" presName="vert1" presStyleCnt="0"/>
      <dgm:spPr/>
    </dgm:pt>
    <dgm:pt modelId="{206B3867-D429-41AB-B973-B0D1945AF9FE}" type="pres">
      <dgm:prSet presAssocID="{B52ED6F4-3A3B-48FB-BAD0-B3F9BC6A2A7B}" presName="thickLine" presStyleLbl="alignNode1" presStyleIdx="3" presStyleCnt="8"/>
      <dgm:spPr/>
    </dgm:pt>
    <dgm:pt modelId="{3B544152-1904-42B3-B644-A6F8EC1288FA}" type="pres">
      <dgm:prSet presAssocID="{B52ED6F4-3A3B-48FB-BAD0-B3F9BC6A2A7B}" presName="horz1" presStyleCnt="0"/>
      <dgm:spPr/>
    </dgm:pt>
    <dgm:pt modelId="{1D76990F-B6F1-4698-94E1-96230E5369D2}" type="pres">
      <dgm:prSet presAssocID="{B52ED6F4-3A3B-48FB-BAD0-B3F9BC6A2A7B}" presName="tx1" presStyleLbl="revTx" presStyleIdx="3" presStyleCnt="8"/>
      <dgm:spPr/>
    </dgm:pt>
    <dgm:pt modelId="{AE6B85D1-686C-4D2D-852A-20BAD2E4229E}" type="pres">
      <dgm:prSet presAssocID="{B52ED6F4-3A3B-48FB-BAD0-B3F9BC6A2A7B}" presName="vert1" presStyleCnt="0"/>
      <dgm:spPr/>
    </dgm:pt>
    <dgm:pt modelId="{ABB71177-8CE4-41C6-85FE-B4AF4E2FE5E1}" type="pres">
      <dgm:prSet presAssocID="{85F45C1A-910C-4EB8-86D5-4AD44D0D5088}" presName="thickLine" presStyleLbl="alignNode1" presStyleIdx="4" presStyleCnt="8"/>
      <dgm:spPr/>
    </dgm:pt>
    <dgm:pt modelId="{7C27EAFE-8411-42A7-B881-EB23D099B385}" type="pres">
      <dgm:prSet presAssocID="{85F45C1A-910C-4EB8-86D5-4AD44D0D5088}" presName="horz1" presStyleCnt="0"/>
      <dgm:spPr/>
    </dgm:pt>
    <dgm:pt modelId="{FC79F51B-6C55-4D6B-B97C-B5685F1C1B67}" type="pres">
      <dgm:prSet presAssocID="{85F45C1A-910C-4EB8-86D5-4AD44D0D5088}" presName="tx1" presStyleLbl="revTx" presStyleIdx="4" presStyleCnt="8"/>
      <dgm:spPr/>
    </dgm:pt>
    <dgm:pt modelId="{6511575A-4D25-4252-8AA6-D7C566001A9F}" type="pres">
      <dgm:prSet presAssocID="{85F45C1A-910C-4EB8-86D5-4AD44D0D5088}" presName="vert1" presStyleCnt="0"/>
      <dgm:spPr/>
    </dgm:pt>
    <dgm:pt modelId="{217475AB-5D2A-4C41-A173-43E921F60781}" type="pres">
      <dgm:prSet presAssocID="{2BF75F1A-8F54-4744-9267-6DB3987078D9}" presName="thickLine" presStyleLbl="alignNode1" presStyleIdx="5" presStyleCnt="8"/>
      <dgm:spPr/>
    </dgm:pt>
    <dgm:pt modelId="{3FC34294-1876-4090-B53A-75B743540D4C}" type="pres">
      <dgm:prSet presAssocID="{2BF75F1A-8F54-4744-9267-6DB3987078D9}" presName="horz1" presStyleCnt="0"/>
      <dgm:spPr/>
    </dgm:pt>
    <dgm:pt modelId="{7D3D0DAB-5D64-4024-ADA0-DF2E86C6B56D}" type="pres">
      <dgm:prSet presAssocID="{2BF75F1A-8F54-4744-9267-6DB3987078D9}" presName="tx1" presStyleLbl="revTx" presStyleIdx="5" presStyleCnt="8"/>
      <dgm:spPr/>
    </dgm:pt>
    <dgm:pt modelId="{6CD4F6D0-8AFD-4420-968F-0146E5D23996}" type="pres">
      <dgm:prSet presAssocID="{2BF75F1A-8F54-4744-9267-6DB3987078D9}" presName="vert1" presStyleCnt="0"/>
      <dgm:spPr/>
    </dgm:pt>
    <dgm:pt modelId="{FE96A4C4-DF6C-4840-A792-31A283FFD8BF}" type="pres">
      <dgm:prSet presAssocID="{1EC16EEA-7B79-4578-96E9-2716FE32C514}" presName="thickLine" presStyleLbl="alignNode1" presStyleIdx="6" presStyleCnt="8"/>
      <dgm:spPr/>
    </dgm:pt>
    <dgm:pt modelId="{2549A8DF-C3E2-4B3B-8E49-E956BDA32BCC}" type="pres">
      <dgm:prSet presAssocID="{1EC16EEA-7B79-4578-96E9-2716FE32C514}" presName="horz1" presStyleCnt="0"/>
      <dgm:spPr/>
    </dgm:pt>
    <dgm:pt modelId="{B18935C8-5426-4360-B677-680BBF14CAAC}" type="pres">
      <dgm:prSet presAssocID="{1EC16EEA-7B79-4578-96E9-2716FE32C514}" presName="tx1" presStyleLbl="revTx" presStyleIdx="6" presStyleCnt="8"/>
      <dgm:spPr/>
    </dgm:pt>
    <dgm:pt modelId="{5993E259-7294-4090-850A-5A7AC3992434}" type="pres">
      <dgm:prSet presAssocID="{1EC16EEA-7B79-4578-96E9-2716FE32C514}" presName="vert1" presStyleCnt="0"/>
      <dgm:spPr/>
    </dgm:pt>
    <dgm:pt modelId="{67DFBE11-5306-45CB-BF41-1199C6E387E4}" type="pres">
      <dgm:prSet presAssocID="{AAC93984-0AD7-4DD3-AA0A-6426522F0135}" presName="thickLine" presStyleLbl="alignNode1" presStyleIdx="7" presStyleCnt="8"/>
      <dgm:spPr/>
    </dgm:pt>
    <dgm:pt modelId="{0BA09526-0BEE-43CC-92A5-B424B9435A6B}" type="pres">
      <dgm:prSet presAssocID="{AAC93984-0AD7-4DD3-AA0A-6426522F0135}" presName="horz1" presStyleCnt="0"/>
      <dgm:spPr/>
    </dgm:pt>
    <dgm:pt modelId="{60599660-0C59-4FF0-B79B-727723373E81}" type="pres">
      <dgm:prSet presAssocID="{AAC93984-0AD7-4DD3-AA0A-6426522F0135}" presName="tx1" presStyleLbl="revTx" presStyleIdx="7" presStyleCnt="8"/>
      <dgm:spPr/>
    </dgm:pt>
    <dgm:pt modelId="{2856C119-8B14-4DF5-895E-D979AAA2B39A}" type="pres">
      <dgm:prSet presAssocID="{AAC93984-0AD7-4DD3-AA0A-6426522F0135}" presName="vert1" presStyleCnt="0"/>
      <dgm:spPr/>
    </dgm:pt>
  </dgm:ptLst>
  <dgm:cxnLst>
    <dgm:cxn modelId="{36848C00-0259-4709-9718-A483AB7D872F}" type="presOf" srcId="{A3630226-3254-4A15-9706-1C90B0D1BAB8}" destId="{CDFD9B97-20FB-4387-A779-FC28563E8BA6}" srcOrd="0" destOrd="0" presId="urn:microsoft.com/office/officeart/2008/layout/LinedList"/>
    <dgm:cxn modelId="{96B12415-BD5D-4434-A70F-BBC57BD5A7AB}" srcId="{04739F74-F39C-4B55-9961-C0F8E0C5CCE4}" destId="{1EC16EEA-7B79-4578-96E9-2716FE32C514}" srcOrd="6" destOrd="0" parTransId="{BE6B50AB-4482-4ED7-B356-FC5E5883CECF}" sibTransId="{120F7EA1-D8D1-4F28-ACD8-A40B2D6E8FCF}"/>
    <dgm:cxn modelId="{6EFC2415-F37D-4CA4-8CED-1763571A8CCD}" type="presOf" srcId="{1EC16EEA-7B79-4578-96E9-2716FE32C514}" destId="{B18935C8-5426-4360-B677-680BBF14CAAC}" srcOrd="0" destOrd="0" presId="urn:microsoft.com/office/officeart/2008/layout/LinedList"/>
    <dgm:cxn modelId="{06765315-5131-4490-9DB3-D96E9F9DEE9F}" srcId="{04739F74-F39C-4B55-9961-C0F8E0C5CCE4}" destId="{A3630226-3254-4A15-9706-1C90B0D1BAB8}" srcOrd="0" destOrd="0" parTransId="{593EC453-CFA0-4A38-8B04-448568BFD6C8}" sibTransId="{A91A431A-A78A-44C4-8ED0-A7785B64EA4D}"/>
    <dgm:cxn modelId="{62071819-D6EF-4F51-B712-7D0807AF314A}" srcId="{04739F74-F39C-4B55-9961-C0F8E0C5CCE4}" destId="{DE4C2610-E4DB-4A65-9609-C8AC1298A5F2}" srcOrd="1" destOrd="0" parTransId="{80DCC50B-9930-4882-98FC-BECF83240912}" sibTransId="{17C31444-3B73-45C7-ADBC-0083FAC7D772}"/>
    <dgm:cxn modelId="{512FF74A-31F0-47B4-8441-8B2C493FC741}" type="presOf" srcId="{04739F74-F39C-4B55-9961-C0F8E0C5CCE4}" destId="{46AA731D-25D6-4F28-90FA-4A14F5AC84F5}" srcOrd="0" destOrd="0" presId="urn:microsoft.com/office/officeart/2008/layout/LinedList"/>
    <dgm:cxn modelId="{EFA6FE6C-4EB3-499F-934C-8F9FEA844FA6}" srcId="{04739F74-F39C-4B55-9961-C0F8E0C5CCE4}" destId="{B52ED6F4-3A3B-48FB-BAD0-B3F9BC6A2A7B}" srcOrd="3" destOrd="0" parTransId="{4CD71846-ABB6-4B3E-9A43-B68BBDC1BC1D}" sibTransId="{99A4E203-1445-4912-8F4F-67C3ADC3EF04}"/>
    <dgm:cxn modelId="{162B5F56-679A-4618-ADE5-4DA244A62519}" type="presOf" srcId="{DE4C2610-E4DB-4A65-9609-C8AC1298A5F2}" destId="{9FA0CF5A-A34A-4CE9-AC15-1AC425FFEDEE}" srcOrd="0" destOrd="0" presId="urn:microsoft.com/office/officeart/2008/layout/LinedList"/>
    <dgm:cxn modelId="{F2826456-EBD3-4B35-B77B-5EFA1876B958}" srcId="{04739F74-F39C-4B55-9961-C0F8E0C5CCE4}" destId="{85F45C1A-910C-4EB8-86D5-4AD44D0D5088}" srcOrd="4" destOrd="0" parTransId="{00286631-E51D-4928-AD5C-416CD7FF35A6}" sibTransId="{05CCBEF6-8C65-493D-B2EE-CFA649B2F554}"/>
    <dgm:cxn modelId="{343ABE8C-10E5-4515-9895-A2FCC17CD746}" srcId="{04739F74-F39C-4B55-9961-C0F8E0C5CCE4}" destId="{AD74236B-7AF3-42D0-B6F4-534EE29EEC77}" srcOrd="2" destOrd="0" parTransId="{10316358-3F0E-4CC4-81B9-8A093BB6E363}" sibTransId="{F6A109E9-9FCC-4761-BB4D-0368EDCEBD91}"/>
    <dgm:cxn modelId="{37E7E494-0854-4060-A6DA-CF4BFD956A5D}" type="presOf" srcId="{B52ED6F4-3A3B-48FB-BAD0-B3F9BC6A2A7B}" destId="{1D76990F-B6F1-4698-94E1-96230E5369D2}" srcOrd="0" destOrd="0" presId="urn:microsoft.com/office/officeart/2008/layout/LinedList"/>
    <dgm:cxn modelId="{0AD9169C-BC02-4060-9DD6-BA1766376DC9}" type="presOf" srcId="{AAC93984-0AD7-4DD3-AA0A-6426522F0135}" destId="{60599660-0C59-4FF0-B79B-727723373E81}" srcOrd="0" destOrd="0" presId="urn:microsoft.com/office/officeart/2008/layout/LinedList"/>
    <dgm:cxn modelId="{69A6BBA2-3877-4074-A9CA-31E2C2FEC376}" type="presOf" srcId="{85F45C1A-910C-4EB8-86D5-4AD44D0D5088}" destId="{FC79F51B-6C55-4D6B-B97C-B5685F1C1B67}" srcOrd="0" destOrd="0" presId="urn:microsoft.com/office/officeart/2008/layout/LinedList"/>
    <dgm:cxn modelId="{9DDDEBB0-FD75-40E3-87EF-ED2BAA22E880}" type="presOf" srcId="{AD74236B-7AF3-42D0-B6F4-534EE29EEC77}" destId="{729D30E7-071B-4DA8-804D-51A17CCBBF88}" srcOrd="0" destOrd="0" presId="urn:microsoft.com/office/officeart/2008/layout/LinedList"/>
    <dgm:cxn modelId="{890B08B6-9B1C-4DA3-A00C-8D9FFE1FC522}" srcId="{04739F74-F39C-4B55-9961-C0F8E0C5CCE4}" destId="{2BF75F1A-8F54-4744-9267-6DB3987078D9}" srcOrd="5" destOrd="0" parTransId="{6AFCBFD7-730F-4E3B-906B-412788B8C33B}" sibTransId="{3B50CAA8-9A72-45E9-A7FF-157BBD5E3C0A}"/>
    <dgm:cxn modelId="{26B9D8C0-9AA4-4322-B3B1-7B9814B8A22D}" type="presOf" srcId="{2BF75F1A-8F54-4744-9267-6DB3987078D9}" destId="{7D3D0DAB-5D64-4024-ADA0-DF2E86C6B56D}" srcOrd="0" destOrd="0" presId="urn:microsoft.com/office/officeart/2008/layout/LinedList"/>
    <dgm:cxn modelId="{865932D2-6F81-4747-AB05-49EB80C06DB3}" srcId="{04739F74-F39C-4B55-9961-C0F8E0C5CCE4}" destId="{AAC93984-0AD7-4DD3-AA0A-6426522F0135}" srcOrd="7" destOrd="0" parTransId="{492C1ADD-3D2B-4B0E-9867-ED579ED5E070}" sibTransId="{BC00B5D7-B8C2-43E0-9CEC-D5F11D94A203}"/>
    <dgm:cxn modelId="{127A1EF1-6753-4205-8FF1-6714260630C8}" type="presParOf" srcId="{46AA731D-25D6-4F28-90FA-4A14F5AC84F5}" destId="{D228AC1D-52CF-41D6-BC6E-2E8D0F2D8C99}" srcOrd="0" destOrd="0" presId="urn:microsoft.com/office/officeart/2008/layout/LinedList"/>
    <dgm:cxn modelId="{52956925-1ED8-4D58-9268-4779CDA8D211}" type="presParOf" srcId="{46AA731D-25D6-4F28-90FA-4A14F5AC84F5}" destId="{127DE589-E6B7-40F3-819D-21DCAE4903BF}" srcOrd="1" destOrd="0" presId="urn:microsoft.com/office/officeart/2008/layout/LinedList"/>
    <dgm:cxn modelId="{B11799DB-920E-40FE-9AE5-1ACF0201D43A}" type="presParOf" srcId="{127DE589-E6B7-40F3-819D-21DCAE4903BF}" destId="{CDFD9B97-20FB-4387-A779-FC28563E8BA6}" srcOrd="0" destOrd="0" presId="urn:microsoft.com/office/officeart/2008/layout/LinedList"/>
    <dgm:cxn modelId="{AC10EB95-A49E-43C7-A2C5-78164161E64B}" type="presParOf" srcId="{127DE589-E6B7-40F3-819D-21DCAE4903BF}" destId="{0044854B-AEEB-42FC-82EC-5F1BBC6FDB88}" srcOrd="1" destOrd="0" presId="urn:microsoft.com/office/officeart/2008/layout/LinedList"/>
    <dgm:cxn modelId="{00F93A13-4B51-422F-A5D3-F5A14341F78C}" type="presParOf" srcId="{46AA731D-25D6-4F28-90FA-4A14F5AC84F5}" destId="{53D3380D-446B-42F2-AB6D-8AA32DBD7323}" srcOrd="2" destOrd="0" presId="urn:microsoft.com/office/officeart/2008/layout/LinedList"/>
    <dgm:cxn modelId="{E0897518-DA7D-4DB8-9C2E-D9B91615B680}" type="presParOf" srcId="{46AA731D-25D6-4F28-90FA-4A14F5AC84F5}" destId="{94DD9A00-2633-441C-A2D5-27B0ED738626}" srcOrd="3" destOrd="0" presId="urn:microsoft.com/office/officeart/2008/layout/LinedList"/>
    <dgm:cxn modelId="{BC0E4A52-5F21-4D73-99B3-A1D90951A918}" type="presParOf" srcId="{94DD9A00-2633-441C-A2D5-27B0ED738626}" destId="{9FA0CF5A-A34A-4CE9-AC15-1AC425FFEDEE}" srcOrd="0" destOrd="0" presId="urn:microsoft.com/office/officeart/2008/layout/LinedList"/>
    <dgm:cxn modelId="{B07E5194-9B8F-454D-9C2D-11193CCF3D90}" type="presParOf" srcId="{94DD9A00-2633-441C-A2D5-27B0ED738626}" destId="{AFBFFB98-44E6-4027-9138-243E4B4A2A52}" srcOrd="1" destOrd="0" presId="urn:microsoft.com/office/officeart/2008/layout/LinedList"/>
    <dgm:cxn modelId="{DC35E16E-FD9A-424F-A0F2-1B65F10DD2ED}" type="presParOf" srcId="{46AA731D-25D6-4F28-90FA-4A14F5AC84F5}" destId="{053CE8AF-49FB-41DB-8CC5-987CE024C123}" srcOrd="4" destOrd="0" presId="urn:microsoft.com/office/officeart/2008/layout/LinedList"/>
    <dgm:cxn modelId="{49E93CF6-C577-461A-AFD7-26E6C98AA478}" type="presParOf" srcId="{46AA731D-25D6-4F28-90FA-4A14F5AC84F5}" destId="{5AA43B6A-B50A-44D4-8E05-709B30F49508}" srcOrd="5" destOrd="0" presId="urn:microsoft.com/office/officeart/2008/layout/LinedList"/>
    <dgm:cxn modelId="{4AD2D66E-5E16-4410-864E-F1833157EB43}" type="presParOf" srcId="{5AA43B6A-B50A-44D4-8E05-709B30F49508}" destId="{729D30E7-071B-4DA8-804D-51A17CCBBF88}" srcOrd="0" destOrd="0" presId="urn:microsoft.com/office/officeart/2008/layout/LinedList"/>
    <dgm:cxn modelId="{83F401DF-988D-4CFC-8CF9-C7CFE098C07F}" type="presParOf" srcId="{5AA43B6A-B50A-44D4-8E05-709B30F49508}" destId="{0CDF3D17-39E7-4C62-BB63-72703CDCDB1A}" srcOrd="1" destOrd="0" presId="urn:microsoft.com/office/officeart/2008/layout/LinedList"/>
    <dgm:cxn modelId="{6146F889-5D75-480D-B6B7-FAA977BAB702}" type="presParOf" srcId="{46AA731D-25D6-4F28-90FA-4A14F5AC84F5}" destId="{206B3867-D429-41AB-B973-B0D1945AF9FE}" srcOrd="6" destOrd="0" presId="urn:microsoft.com/office/officeart/2008/layout/LinedList"/>
    <dgm:cxn modelId="{0BC28703-786B-43DA-A67B-0F5BA1E1C2C7}" type="presParOf" srcId="{46AA731D-25D6-4F28-90FA-4A14F5AC84F5}" destId="{3B544152-1904-42B3-B644-A6F8EC1288FA}" srcOrd="7" destOrd="0" presId="urn:microsoft.com/office/officeart/2008/layout/LinedList"/>
    <dgm:cxn modelId="{024A32F3-6872-401C-A22B-75D21997DD5B}" type="presParOf" srcId="{3B544152-1904-42B3-B644-A6F8EC1288FA}" destId="{1D76990F-B6F1-4698-94E1-96230E5369D2}" srcOrd="0" destOrd="0" presId="urn:microsoft.com/office/officeart/2008/layout/LinedList"/>
    <dgm:cxn modelId="{9582E352-CB6C-41A6-8876-3560495A81ED}" type="presParOf" srcId="{3B544152-1904-42B3-B644-A6F8EC1288FA}" destId="{AE6B85D1-686C-4D2D-852A-20BAD2E4229E}" srcOrd="1" destOrd="0" presId="urn:microsoft.com/office/officeart/2008/layout/LinedList"/>
    <dgm:cxn modelId="{3E32D69E-D4C7-4665-99D6-B91059B59338}" type="presParOf" srcId="{46AA731D-25D6-4F28-90FA-4A14F5AC84F5}" destId="{ABB71177-8CE4-41C6-85FE-B4AF4E2FE5E1}" srcOrd="8" destOrd="0" presId="urn:microsoft.com/office/officeart/2008/layout/LinedList"/>
    <dgm:cxn modelId="{EC2E3A96-414A-4E0F-8F89-E8E1D7FCFCFF}" type="presParOf" srcId="{46AA731D-25D6-4F28-90FA-4A14F5AC84F5}" destId="{7C27EAFE-8411-42A7-B881-EB23D099B385}" srcOrd="9" destOrd="0" presId="urn:microsoft.com/office/officeart/2008/layout/LinedList"/>
    <dgm:cxn modelId="{395F550F-8757-4094-8578-BD9A40FD355A}" type="presParOf" srcId="{7C27EAFE-8411-42A7-B881-EB23D099B385}" destId="{FC79F51B-6C55-4D6B-B97C-B5685F1C1B67}" srcOrd="0" destOrd="0" presId="urn:microsoft.com/office/officeart/2008/layout/LinedList"/>
    <dgm:cxn modelId="{2ED7A6D0-4CAE-43FC-AD8E-1C8611C51D3D}" type="presParOf" srcId="{7C27EAFE-8411-42A7-B881-EB23D099B385}" destId="{6511575A-4D25-4252-8AA6-D7C566001A9F}" srcOrd="1" destOrd="0" presId="urn:microsoft.com/office/officeart/2008/layout/LinedList"/>
    <dgm:cxn modelId="{BE08C9EB-547B-4444-8F82-555F4552BC61}" type="presParOf" srcId="{46AA731D-25D6-4F28-90FA-4A14F5AC84F5}" destId="{217475AB-5D2A-4C41-A173-43E921F60781}" srcOrd="10" destOrd="0" presId="urn:microsoft.com/office/officeart/2008/layout/LinedList"/>
    <dgm:cxn modelId="{16C7D6ED-CD29-41AA-8E94-016DAFDBA2D6}" type="presParOf" srcId="{46AA731D-25D6-4F28-90FA-4A14F5AC84F5}" destId="{3FC34294-1876-4090-B53A-75B743540D4C}" srcOrd="11" destOrd="0" presId="urn:microsoft.com/office/officeart/2008/layout/LinedList"/>
    <dgm:cxn modelId="{92881697-C3D2-45B8-A8E4-BA53B577E442}" type="presParOf" srcId="{3FC34294-1876-4090-B53A-75B743540D4C}" destId="{7D3D0DAB-5D64-4024-ADA0-DF2E86C6B56D}" srcOrd="0" destOrd="0" presId="urn:microsoft.com/office/officeart/2008/layout/LinedList"/>
    <dgm:cxn modelId="{85833DE2-F8C8-42D4-A0F4-E083DDBBB881}" type="presParOf" srcId="{3FC34294-1876-4090-B53A-75B743540D4C}" destId="{6CD4F6D0-8AFD-4420-968F-0146E5D23996}" srcOrd="1" destOrd="0" presId="urn:microsoft.com/office/officeart/2008/layout/LinedList"/>
    <dgm:cxn modelId="{9FBEF8F2-7C80-4A30-AD9A-4C0A033DC459}" type="presParOf" srcId="{46AA731D-25D6-4F28-90FA-4A14F5AC84F5}" destId="{FE96A4C4-DF6C-4840-A792-31A283FFD8BF}" srcOrd="12" destOrd="0" presId="urn:microsoft.com/office/officeart/2008/layout/LinedList"/>
    <dgm:cxn modelId="{6ABB3195-D3FC-4C12-BB09-48E40333ADD2}" type="presParOf" srcId="{46AA731D-25D6-4F28-90FA-4A14F5AC84F5}" destId="{2549A8DF-C3E2-4B3B-8E49-E956BDA32BCC}" srcOrd="13" destOrd="0" presId="urn:microsoft.com/office/officeart/2008/layout/LinedList"/>
    <dgm:cxn modelId="{4004AC83-9711-4654-BEFF-D1B23008F146}" type="presParOf" srcId="{2549A8DF-C3E2-4B3B-8E49-E956BDA32BCC}" destId="{B18935C8-5426-4360-B677-680BBF14CAAC}" srcOrd="0" destOrd="0" presId="urn:microsoft.com/office/officeart/2008/layout/LinedList"/>
    <dgm:cxn modelId="{23C6DCFE-D678-4EF8-B1AC-8C0CFAA9F21C}" type="presParOf" srcId="{2549A8DF-C3E2-4B3B-8E49-E956BDA32BCC}" destId="{5993E259-7294-4090-850A-5A7AC3992434}" srcOrd="1" destOrd="0" presId="urn:microsoft.com/office/officeart/2008/layout/LinedList"/>
    <dgm:cxn modelId="{0D839DBD-BF12-452A-9361-EADF4B65D6BC}" type="presParOf" srcId="{46AA731D-25D6-4F28-90FA-4A14F5AC84F5}" destId="{67DFBE11-5306-45CB-BF41-1199C6E387E4}" srcOrd="14" destOrd="0" presId="urn:microsoft.com/office/officeart/2008/layout/LinedList"/>
    <dgm:cxn modelId="{678BE0CD-977D-493E-ACF0-38A9BF215DC1}" type="presParOf" srcId="{46AA731D-25D6-4F28-90FA-4A14F5AC84F5}" destId="{0BA09526-0BEE-43CC-92A5-B424B9435A6B}" srcOrd="15" destOrd="0" presId="urn:microsoft.com/office/officeart/2008/layout/LinedList"/>
    <dgm:cxn modelId="{1BAEA850-5044-416D-9EBF-FCAC9C53A222}" type="presParOf" srcId="{0BA09526-0BEE-43CC-92A5-B424B9435A6B}" destId="{60599660-0C59-4FF0-B79B-727723373E81}" srcOrd="0" destOrd="0" presId="urn:microsoft.com/office/officeart/2008/layout/LinedList"/>
    <dgm:cxn modelId="{D28388CF-8E9B-42A0-ADD3-76E4F61D8D11}" type="presParOf" srcId="{0BA09526-0BEE-43CC-92A5-B424B9435A6B}" destId="{2856C119-8B14-4DF5-895E-D979AAA2B39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0BD1D1C-61A3-4D3B-B4D5-76B505E19663}"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GB"/>
        </a:p>
      </dgm:t>
    </dgm:pt>
    <dgm:pt modelId="{9200EDD3-C904-4B70-B3A6-69C2C435DBCA}" type="pres">
      <dgm:prSet presAssocID="{90BD1D1C-61A3-4D3B-B4D5-76B505E19663}" presName="cycle" presStyleCnt="0">
        <dgm:presLayoutVars>
          <dgm:dir/>
          <dgm:resizeHandles val="exact"/>
        </dgm:presLayoutVars>
      </dgm:prSet>
      <dgm:spPr/>
    </dgm:pt>
  </dgm:ptLst>
  <dgm:cxnLst>
    <dgm:cxn modelId="{035CAF43-CE00-4E71-A379-51FDACAC10E6}" type="presOf" srcId="{90BD1D1C-61A3-4D3B-B4D5-76B505E19663}" destId="{9200EDD3-C904-4B70-B3A6-69C2C435DBC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C25C705-1A59-409D-8BB3-C8EDC8070B2A}"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GB"/>
        </a:p>
      </dgm:t>
    </dgm:pt>
    <dgm:pt modelId="{9EB7E91E-4E92-46A6-AFD2-3FCC7DA66FD7}">
      <dgm:prSet phldrT="[Text]"/>
      <dgm:spPr/>
      <dgm:t>
        <a:bodyPr/>
        <a:lstStyle/>
        <a:p>
          <a:r>
            <a:rPr lang="en-GB" dirty="0"/>
            <a:t>Personal Management</a:t>
          </a:r>
        </a:p>
      </dgm:t>
    </dgm:pt>
    <dgm:pt modelId="{DFB0A6E5-1160-4182-A4B8-241AA35F80BC}" type="parTrans" cxnId="{9D6AF099-7553-4823-A595-BD9F3DB7A412}">
      <dgm:prSet/>
      <dgm:spPr/>
      <dgm:t>
        <a:bodyPr/>
        <a:lstStyle/>
        <a:p>
          <a:endParaRPr lang="en-GB"/>
        </a:p>
      </dgm:t>
    </dgm:pt>
    <dgm:pt modelId="{D19ABEEE-721A-48E6-BEFF-4EC76F55A157}" type="sibTrans" cxnId="{9D6AF099-7553-4823-A595-BD9F3DB7A412}">
      <dgm:prSet/>
      <dgm:spPr/>
      <dgm:t>
        <a:bodyPr/>
        <a:lstStyle/>
        <a:p>
          <a:endParaRPr lang="en-GB"/>
        </a:p>
      </dgm:t>
    </dgm:pt>
    <dgm:pt modelId="{DFB9BDD0-FC03-4D0E-AF02-3C0F8D88D2F9}">
      <dgm:prSet phldrT="[Text]"/>
      <dgm:spPr/>
      <dgm:t>
        <a:bodyPr/>
        <a:lstStyle/>
        <a:p>
          <a:r>
            <a:rPr lang="en-GB" dirty="0">
              <a:solidFill>
                <a:schemeClr val="tx1"/>
              </a:solidFill>
            </a:rPr>
            <a:t>Limited attention span, poor cognitive functioning, limited emotional control when faced with obstacles </a:t>
          </a:r>
        </a:p>
      </dgm:t>
    </dgm:pt>
    <dgm:pt modelId="{E31DA5B5-C45E-47E4-BE47-4260A187CB3D}" type="parTrans" cxnId="{BBC2FAC8-1A56-47A0-BF43-E8C5705D97DE}">
      <dgm:prSet/>
      <dgm:spPr/>
      <dgm:t>
        <a:bodyPr/>
        <a:lstStyle/>
        <a:p>
          <a:endParaRPr lang="en-GB"/>
        </a:p>
      </dgm:t>
    </dgm:pt>
    <dgm:pt modelId="{38F74789-1E8C-422A-9A77-42CFF6BEE073}" type="sibTrans" cxnId="{BBC2FAC8-1A56-47A0-BF43-E8C5705D97DE}">
      <dgm:prSet/>
      <dgm:spPr/>
      <dgm:t>
        <a:bodyPr/>
        <a:lstStyle/>
        <a:p>
          <a:endParaRPr lang="en-GB"/>
        </a:p>
      </dgm:t>
    </dgm:pt>
    <dgm:pt modelId="{C1B094DB-0174-45D3-8393-6AA644EAB00E}">
      <dgm:prSet phldrT="[Text]"/>
      <dgm:spPr/>
      <dgm:t>
        <a:bodyPr/>
        <a:lstStyle/>
        <a:p>
          <a:r>
            <a:rPr lang="en-GB" dirty="0"/>
            <a:t>Work ability </a:t>
          </a:r>
        </a:p>
      </dgm:t>
    </dgm:pt>
    <dgm:pt modelId="{3CF869D8-DF86-4AC1-98E0-3C0AF1D4604A}" type="parTrans" cxnId="{36B06F95-9CD6-4F1F-820B-74C48B92401E}">
      <dgm:prSet/>
      <dgm:spPr/>
      <dgm:t>
        <a:bodyPr/>
        <a:lstStyle/>
        <a:p>
          <a:endParaRPr lang="en-GB"/>
        </a:p>
      </dgm:t>
    </dgm:pt>
    <dgm:pt modelId="{27519D5A-12F5-4EF9-9A2D-096F8D114B78}" type="sibTrans" cxnId="{36B06F95-9CD6-4F1F-820B-74C48B92401E}">
      <dgm:prSet/>
      <dgm:spPr/>
      <dgm:t>
        <a:bodyPr/>
        <a:lstStyle/>
        <a:p>
          <a:endParaRPr lang="en-GB"/>
        </a:p>
      </dgm:t>
    </dgm:pt>
    <dgm:pt modelId="{5593CA72-FC28-483C-B52B-143BB01B2083}">
      <dgm:prSet phldrT="[Text]"/>
      <dgm:spPr/>
      <dgm:t>
        <a:bodyPr/>
        <a:lstStyle/>
        <a:p>
          <a:r>
            <a:rPr lang="en-GB" dirty="0">
              <a:solidFill>
                <a:schemeClr val="tx1"/>
              </a:solidFill>
            </a:rPr>
            <a:t>Little ability to initiate or maintain effort</a:t>
          </a:r>
        </a:p>
        <a:p>
          <a:r>
            <a:rPr lang="en-GB" dirty="0">
              <a:solidFill>
                <a:schemeClr val="tx1"/>
              </a:solidFill>
            </a:rPr>
            <a:t>Shows no interest</a:t>
          </a:r>
        </a:p>
      </dgm:t>
    </dgm:pt>
    <dgm:pt modelId="{D6B02393-693F-4996-8A22-97D5622030E2}" type="parTrans" cxnId="{24ED5D62-1A69-4AE1-9A4E-E63F41265E13}">
      <dgm:prSet/>
      <dgm:spPr/>
      <dgm:t>
        <a:bodyPr/>
        <a:lstStyle/>
        <a:p>
          <a:endParaRPr lang="en-GB"/>
        </a:p>
      </dgm:t>
    </dgm:pt>
    <dgm:pt modelId="{FE097A20-B9DB-4D32-9FD8-3D5024717F48}" type="sibTrans" cxnId="{24ED5D62-1A69-4AE1-9A4E-E63F41265E13}">
      <dgm:prSet/>
      <dgm:spPr/>
      <dgm:t>
        <a:bodyPr/>
        <a:lstStyle/>
        <a:p>
          <a:endParaRPr lang="en-GB"/>
        </a:p>
      </dgm:t>
    </dgm:pt>
    <dgm:pt modelId="{73379FD3-C452-4845-A523-B3964337DC36}">
      <dgm:prSet phldrT="[Text]"/>
      <dgm:spPr/>
      <dgm:t>
        <a:bodyPr/>
        <a:lstStyle/>
        <a:p>
          <a:r>
            <a:rPr lang="en-GB" dirty="0"/>
            <a:t>Use of free time </a:t>
          </a:r>
        </a:p>
      </dgm:t>
    </dgm:pt>
    <dgm:pt modelId="{B0CD0EFE-50E0-45C6-908F-6D73384870D9}" type="parTrans" cxnId="{DE4F5D1B-037F-45F2-A8A2-C8785B3D67FE}">
      <dgm:prSet/>
      <dgm:spPr/>
      <dgm:t>
        <a:bodyPr/>
        <a:lstStyle/>
        <a:p>
          <a:endParaRPr lang="en-GB"/>
        </a:p>
      </dgm:t>
    </dgm:pt>
    <dgm:pt modelId="{A16D20F4-1F19-4EE8-9CF0-C3FA771C3291}" type="sibTrans" cxnId="{DE4F5D1B-037F-45F2-A8A2-C8785B3D67FE}">
      <dgm:prSet/>
      <dgm:spPr/>
      <dgm:t>
        <a:bodyPr/>
        <a:lstStyle/>
        <a:p>
          <a:endParaRPr lang="en-GB"/>
        </a:p>
      </dgm:t>
    </dgm:pt>
    <dgm:pt modelId="{6440B757-7A1F-4CDC-BD2F-5FC097CE5F5B}">
      <dgm:prSet phldrT="[Text]"/>
      <dgm:spPr/>
      <dgm:t>
        <a:bodyPr/>
        <a:lstStyle/>
        <a:p>
          <a:r>
            <a:rPr lang="en-GB" dirty="0"/>
            <a:t>Social ability </a:t>
          </a:r>
        </a:p>
      </dgm:t>
    </dgm:pt>
    <dgm:pt modelId="{119E50C0-345F-42DB-A258-7800EF2CF14A}" type="parTrans" cxnId="{9CB76A0D-DAD1-4667-A1DD-A1482254004F}">
      <dgm:prSet/>
      <dgm:spPr/>
      <dgm:t>
        <a:bodyPr/>
        <a:lstStyle/>
        <a:p>
          <a:endParaRPr lang="en-GB"/>
        </a:p>
      </dgm:t>
    </dgm:pt>
    <dgm:pt modelId="{930C7FA2-71DA-471C-BA21-9416158D3558}" type="sibTrans" cxnId="{9CB76A0D-DAD1-4667-A1DD-A1482254004F}">
      <dgm:prSet/>
      <dgm:spPr/>
      <dgm:t>
        <a:bodyPr/>
        <a:lstStyle/>
        <a:p>
          <a:endParaRPr lang="en-GB"/>
        </a:p>
      </dgm:t>
    </dgm:pt>
    <dgm:pt modelId="{18F4E395-C443-4FC1-88B0-4B43BD9822CE}">
      <dgm:prSet phldrT="[Text]"/>
      <dgm:spPr/>
      <dgm:t>
        <a:bodyPr/>
        <a:lstStyle/>
        <a:p>
          <a:r>
            <a:rPr lang="en-GB" dirty="0">
              <a:solidFill>
                <a:schemeClr val="tx1"/>
              </a:solidFill>
            </a:rPr>
            <a:t>Poor concept of self, objects, materials and people, minimal ability to initiate or maintain effort </a:t>
          </a:r>
        </a:p>
      </dgm:t>
    </dgm:pt>
    <dgm:pt modelId="{16409C38-3870-45D7-B5B1-BE97FDAC43FE}" type="sibTrans" cxnId="{7778F317-2A42-4FB4-ADBC-D3318022B19B}">
      <dgm:prSet/>
      <dgm:spPr/>
      <dgm:t>
        <a:bodyPr/>
        <a:lstStyle/>
        <a:p>
          <a:endParaRPr lang="en-GB"/>
        </a:p>
      </dgm:t>
    </dgm:pt>
    <dgm:pt modelId="{A5928E4D-C043-46CA-BEF0-4D292ABD1821}" type="parTrans" cxnId="{7778F317-2A42-4FB4-ADBC-D3318022B19B}">
      <dgm:prSet/>
      <dgm:spPr/>
      <dgm:t>
        <a:bodyPr/>
        <a:lstStyle/>
        <a:p>
          <a:endParaRPr lang="en-GB"/>
        </a:p>
      </dgm:t>
    </dgm:pt>
    <dgm:pt modelId="{55AEA8AF-04B9-409F-A0D1-291773A8DF3D}">
      <dgm:prSet phldrT="[Text]"/>
      <dgm:spPr/>
      <dgm:t>
        <a:bodyPr/>
        <a:lstStyle/>
        <a:p>
          <a:r>
            <a:rPr lang="en-GB" dirty="0">
              <a:solidFill>
                <a:schemeClr val="tx1"/>
              </a:solidFill>
            </a:rPr>
            <a:t>Some ability to recognise people, poor verbal communication skills, misinterprets people and situations, acts with aggression</a:t>
          </a:r>
        </a:p>
      </dgm:t>
    </dgm:pt>
    <dgm:pt modelId="{65DEBF2C-572F-45D4-8867-096DFDD1E8D4}" type="sibTrans" cxnId="{4C5D44A4-CDB4-4C9B-9209-6E3FBF890171}">
      <dgm:prSet/>
      <dgm:spPr/>
      <dgm:t>
        <a:bodyPr/>
        <a:lstStyle/>
        <a:p>
          <a:endParaRPr lang="en-GB"/>
        </a:p>
      </dgm:t>
    </dgm:pt>
    <dgm:pt modelId="{314D9812-7348-4B73-BBDA-8CD4FB69EECE}" type="parTrans" cxnId="{4C5D44A4-CDB4-4C9B-9209-6E3FBF890171}">
      <dgm:prSet/>
      <dgm:spPr/>
      <dgm:t>
        <a:bodyPr/>
        <a:lstStyle/>
        <a:p>
          <a:endParaRPr lang="en-GB"/>
        </a:p>
      </dgm:t>
    </dgm:pt>
    <dgm:pt modelId="{87729E46-3C83-4195-A052-B2CF2899954B}" type="pres">
      <dgm:prSet presAssocID="{9C25C705-1A59-409D-8BB3-C8EDC8070B2A}" presName="cycleMatrixDiagram" presStyleCnt="0">
        <dgm:presLayoutVars>
          <dgm:chMax val="1"/>
          <dgm:dir/>
          <dgm:animLvl val="lvl"/>
          <dgm:resizeHandles val="exact"/>
        </dgm:presLayoutVars>
      </dgm:prSet>
      <dgm:spPr/>
    </dgm:pt>
    <dgm:pt modelId="{860F8E7D-0B15-4E23-B6DA-B7A625AC4914}" type="pres">
      <dgm:prSet presAssocID="{9C25C705-1A59-409D-8BB3-C8EDC8070B2A}" presName="children" presStyleCnt="0"/>
      <dgm:spPr/>
    </dgm:pt>
    <dgm:pt modelId="{A61A520C-8115-4AF2-B8CD-68C06840DEA1}" type="pres">
      <dgm:prSet presAssocID="{9C25C705-1A59-409D-8BB3-C8EDC8070B2A}" presName="child1group" presStyleCnt="0"/>
      <dgm:spPr/>
    </dgm:pt>
    <dgm:pt modelId="{813B0B59-817C-4479-B1EA-332ECBB0C009}" type="pres">
      <dgm:prSet presAssocID="{9C25C705-1A59-409D-8BB3-C8EDC8070B2A}" presName="child1" presStyleLbl="bgAcc1" presStyleIdx="0" presStyleCnt="4" custLinFactNeighborX="-613" custLinFactNeighborY="-1892"/>
      <dgm:spPr/>
    </dgm:pt>
    <dgm:pt modelId="{A1D4E101-932C-4E5F-84B1-D775C38039DF}" type="pres">
      <dgm:prSet presAssocID="{9C25C705-1A59-409D-8BB3-C8EDC8070B2A}" presName="child1Text" presStyleLbl="bgAcc1" presStyleIdx="0" presStyleCnt="4">
        <dgm:presLayoutVars>
          <dgm:bulletEnabled val="1"/>
        </dgm:presLayoutVars>
      </dgm:prSet>
      <dgm:spPr/>
    </dgm:pt>
    <dgm:pt modelId="{D9EA54C2-B386-4D62-A22C-F9144DE037B5}" type="pres">
      <dgm:prSet presAssocID="{9C25C705-1A59-409D-8BB3-C8EDC8070B2A}" presName="child2group" presStyleCnt="0"/>
      <dgm:spPr/>
    </dgm:pt>
    <dgm:pt modelId="{829F5FB8-C903-4E22-9BFE-BF0FAAA7DBE8}" type="pres">
      <dgm:prSet presAssocID="{9C25C705-1A59-409D-8BB3-C8EDC8070B2A}" presName="child2" presStyleLbl="bgAcc1" presStyleIdx="1" presStyleCnt="4"/>
      <dgm:spPr/>
    </dgm:pt>
    <dgm:pt modelId="{70AF69D5-D8EB-40AA-8289-FF9A1EBB0268}" type="pres">
      <dgm:prSet presAssocID="{9C25C705-1A59-409D-8BB3-C8EDC8070B2A}" presName="child2Text" presStyleLbl="bgAcc1" presStyleIdx="1" presStyleCnt="4">
        <dgm:presLayoutVars>
          <dgm:bulletEnabled val="1"/>
        </dgm:presLayoutVars>
      </dgm:prSet>
      <dgm:spPr/>
    </dgm:pt>
    <dgm:pt modelId="{EA16BC52-E843-4044-AAAE-FCBB47ADA83C}" type="pres">
      <dgm:prSet presAssocID="{9C25C705-1A59-409D-8BB3-C8EDC8070B2A}" presName="child3group" presStyleCnt="0"/>
      <dgm:spPr/>
    </dgm:pt>
    <dgm:pt modelId="{DEF8F202-4C68-4382-8C10-011B6A444689}" type="pres">
      <dgm:prSet presAssocID="{9C25C705-1A59-409D-8BB3-C8EDC8070B2A}" presName="child3" presStyleLbl="bgAcc1" presStyleIdx="2" presStyleCnt="4" custLinFactNeighborX="11676" custLinFactNeighborY="-2592"/>
      <dgm:spPr/>
    </dgm:pt>
    <dgm:pt modelId="{724682F7-DC00-406D-AB50-F1F0653194BE}" type="pres">
      <dgm:prSet presAssocID="{9C25C705-1A59-409D-8BB3-C8EDC8070B2A}" presName="child3Text" presStyleLbl="bgAcc1" presStyleIdx="2" presStyleCnt="4">
        <dgm:presLayoutVars>
          <dgm:bulletEnabled val="1"/>
        </dgm:presLayoutVars>
      </dgm:prSet>
      <dgm:spPr/>
    </dgm:pt>
    <dgm:pt modelId="{A5E10B87-9252-4207-AC07-E9FBD1296F79}" type="pres">
      <dgm:prSet presAssocID="{9C25C705-1A59-409D-8BB3-C8EDC8070B2A}" presName="child4group" presStyleCnt="0"/>
      <dgm:spPr/>
    </dgm:pt>
    <dgm:pt modelId="{50E72A88-883F-4D6A-9208-EB160E595F25}" type="pres">
      <dgm:prSet presAssocID="{9C25C705-1A59-409D-8BB3-C8EDC8070B2A}" presName="child4" presStyleLbl="bgAcc1" presStyleIdx="3" presStyleCnt="4"/>
      <dgm:spPr/>
    </dgm:pt>
    <dgm:pt modelId="{BE625C4E-D81A-4866-B010-7F0FF3C27AC7}" type="pres">
      <dgm:prSet presAssocID="{9C25C705-1A59-409D-8BB3-C8EDC8070B2A}" presName="child4Text" presStyleLbl="bgAcc1" presStyleIdx="3" presStyleCnt="4">
        <dgm:presLayoutVars>
          <dgm:bulletEnabled val="1"/>
        </dgm:presLayoutVars>
      </dgm:prSet>
      <dgm:spPr/>
    </dgm:pt>
    <dgm:pt modelId="{62C7ABEC-4D85-42CB-A09F-7623E7087F55}" type="pres">
      <dgm:prSet presAssocID="{9C25C705-1A59-409D-8BB3-C8EDC8070B2A}" presName="childPlaceholder" presStyleCnt="0"/>
      <dgm:spPr/>
    </dgm:pt>
    <dgm:pt modelId="{5911A2C9-8B5A-46A9-BB80-672E5CD31C0A}" type="pres">
      <dgm:prSet presAssocID="{9C25C705-1A59-409D-8BB3-C8EDC8070B2A}" presName="circle" presStyleCnt="0"/>
      <dgm:spPr/>
    </dgm:pt>
    <dgm:pt modelId="{FAE7595A-CFD1-4C5D-9AED-26D7E3E39A2A}" type="pres">
      <dgm:prSet presAssocID="{9C25C705-1A59-409D-8BB3-C8EDC8070B2A}" presName="quadrant1" presStyleLbl="node1" presStyleIdx="0" presStyleCnt="4" custLinFactNeighborX="1281" custLinFactNeighborY="2530">
        <dgm:presLayoutVars>
          <dgm:chMax val="1"/>
          <dgm:bulletEnabled val="1"/>
        </dgm:presLayoutVars>
      </dgm:prSet>
      <dgm:spPr/>
    </dgm:pt>
    <dgm:pt modelId="{205D8631-238F-433F-9EF9-3E9C924E5746}" type="pres">
      <dgm:prSet presAssocID="{9C25C705-1A59-409D-8BB3-C8EDC8070B2A}" presName="quadrant2" presStyleLbl="node1" presStyleIdx="1" presStyleCnt="4">
        <dgm:presLayoutVars>
          <dgm:chMax val="1"/>
          <dgm:bulletEnabled val="1"/>
        </dgm:presLayoutVars>
      </dgm:prSet>
      <dgm:spPr/>
    </dgm:pt>
    <dgm:pt modelId="{01C6A6EA-D6DE-4ADB-B49F-FF60F641F156}" type="pres">
      <dgm:prSet presAssocID="{9C25C705-1A59-409D-8BB3-C8EDC8070B2A}" presName="quadrant3" presStyleLbl="node1" presStyleIdx="2" presStyleCnt="4">
        <dgm:presLayoutVars>
          <dgm:chMax val="1"/>
          <dgm:bulletEnabled val="1"/>
        </dgm:presLayoutVars>
      </dgm:prSet>
      <dgm:spPr/>
    </dgm:pt>
    <dgm:pt modelId="{B6A5DF0C-784B-4D99-B652-19A40E88D539}" type="pres">
      <dgm:prSet presAssocID="{9C25C705-1A59-409D-8BB3-C8EDC8070B2A}" presName="quadrant4" presStyleLbl="node1" presStyleIdx="3" presStyleCnt="4">
        <dgm:presLayoutVars>
          <dgm:chMax val="1"/>
          <dgm:bulletEnabled val="1"/>
        </dgm:presLayoutVars>
      </dgm:prSet>
      <dgm:spPr/>
    </dgm:pt>
    <dgm:pt modelId="{18B21A47-5E61-4AA2-8A40-4975009FECD0}" type="pres">
      <dgm:prSet presAssocID="{9C25C705-1A59-409D-8BB3-C8EDC8070B2A}" presName="quadrantPlaceholder" presStyleCnt="0"/>
      <dgm:spPr/>
    </dgm:pt>
    <dgm:pt modelId="{49B13A83-9BAB-42A4-AB85-9A4EA947FC6B}" type="pres">
      <dgm:prSet presAssocID="{9C25C705-1A59-409D-8BB3-C8EDC8070B2A}" presName="center1" presStyleLbl="fgShp" presStyleIdx="0" presStyleCnt="2"/>
      <dgm:spPr/>
    </dgm:pt>
    <dgm:pt modelId="{9601E5ED-CBC1-413E-82E9-8548B8EF82BA}" type="pres">
      <dgm:prSet presAssocID="{9C25C705-1A59-409D-8BB3-C8EDC8070B2A}" presName="center2" presStyleLbl="fgShp" presStyleIdx="1" presStyleCnt="2"/>
      <dgm:spPr/>
    </dgm:pt>
  </dgm:ptLst>
  <dgm:cxnLst>
    <dgm:cxn modelId="{9CB76A0D-DAD1-4667-A1DD-A1482254004F}" srcId="{55AEA8AF-04B9-409F-A0D1-291773A8DF3D}" destId="{6440B757-7A1F-4CDC-BD2F-5FC097CE5F5B}" srcOrd="0" destOrd="0" parTransId="{119E50C0-345F-42DB-A258-7800EF2CF14A}" sibTransId="{930C7FA2-71DA-471C-BA21-9416158D3558}"/>
    <dgm:cxn modelId="{8B6A670F-FDC6-4440-9E84-84E5424BF11A}" type="presOf" srcId="{C1B094DB-0174-45D3-8393-6AA644EAB00E}" destId="{829F5FB8-C903-4E22-9BFE-BF0FAAA7DBE8}" srcOrd="0" destOrd="0" presId="urn:microsoft.com/office/officeart/2005/8/layout/cycle4"/>
    <dgm:cxn modelId="{7778F317-2A42-4FB4-ADBC-D3318022B19B}" srcId="{9C25C705-1A59-409D-8BB3-C8EDC8070B2A}" destId="{18F4E395-C443-4FC1-88B0-4B43BD9822CE}" srcOrd="0" destOrd="0" parTransId="{A5928E4D-C043-46CA-BEF0-4D292ABD1821}" sibTransId="{16409C38-3870-45D7-B5B1-BE97FDAC43FE}"/>
    <dgm:cxn modelId="{DE4F5D1B-037F-45F2-A8A2-C8785B3D67FE}" srcId="{5593CA72-FC28-483C-B52B-143BB01B2083}" destId="{73379FD3-C452-4845-A523-B3964337DC36}" srcOrd="0" destOrd="0" parTransId="{B0CD0EFE-50E0-45C6-908F-6D73384870D9}" sibTransId="{A16D20F4-1F19-4EE8-9CF0-C3FA771C3291}"/>
    <dgm:cxn modelId="{7D4ACB1D-02DD-43D0-B415-5D77E41E7A4C}" type="presOf" srcId="{5593CA72-FC28-483C-B52B-143BB01B2083}" destId="{01C6A6EA-D6DE-4ADB-B49F-FF60F641F156}" srcOrd="0" destOrd="0" presId="urn:microsoft.com/office/officeart/2005/8/layout/cycle4"/>
    <dgm:cxn modelId="{AF6D3620-F71C-4FE2-A525-E61151E35E44}" type="presOf" srcId="{9EB7E91E-4E92-46A6-AFD2-3FCC7DA66FD7}" destId="{813B0B59-817C-4479-B1EA-332ECBB0C009}" srcOrd="0" destOrd="0" presId="urn:microsoft.com/office/officeart/2005/8/layout/cycle4"/>
    <dgm:cxn modelId="{1A12CB33-3024-4393-9C5E-9BC48784AC1B}" type="presOf" srcId="{DFB9BDD0-FC03-4D0E-AF02-3C0F8D88D2F9}" destId="{205D8631-238F-433F-9EF9-3E9C924E5746}" srcOrd="0" destOrd="0" presId="urn:microsoft.com/office/officeart/2005/8/layout/cycle4"/>
    <dgm:cxn modelId="{7759535C-B4AB-4C6C-A23C-FAE4795D9869}" type="presOf" srcId="{9C25C705-1A59-409D-8BB3-C8EDC8070B2A}" destId="{87729E46-3C83-4195-A052-B2CF2899954B}" srcOrd="0" destOrd="0" presId="urn:microsoft.com/office/officeart/2005/8/layout/cycle4"/>
    <dgm:cxn modelId="{24ED5D62-1A69-4AE1-9A4E-E63F41265E13}" srcId="{9C25C705-1A59-409D-8BB3-C8EDC8070B2A}" destId="{5593CA72-FC28-483C-B52B-143BB01B2083}" srcOrd="2" destOrd="0" parTransId="{D6B02393-693F-4996-8A22-97D5622030E2}" sibTransId="{FE097A20-B9DB-4D32-9FD8-3D5024717F48}"/>
    <dgm:cxn modelId="{FEC38663-5DB2-4925-BEE5-3F496C9210AF}" type="presOf" srcId="{9EB7E91E-4E92-46A6-AFD2-3FCC7DA66FD7}" destId="{A1D4E101-932C-4E5F-84B1-D775C38039DF}" srcOrd="1" destOrd="0" presId="urn:microsoft.com/office/officeart/2005/8/layout/cycle4"/>
    <dgm:cxn modelId="{BA591274-ADAB-41EB-A0A5-A4C863808049}" type="presOf" srcId="{73379FD3-C452-4845-A523-B3964337DC36}" destId="{724682F7-DC00-406D-AB50-F1F0653194BE}" srcOrd="1" destOrd="0" presId="urn:microsoft.com/office/officeart/2005/8/layout/cycle4"/>
    <dgm:cxn modelId="{41447C93-16B8-48CF-BF34-DAA20D034745}" type="presOf" srcId="{55AEA8AF-04B9-409F-A0D1-291773A8DF3D}" destId="{B6A5DF0C-784B-4D99-B652-19A40E88D539}" srcOrd="0" destOrd="0" presId="urn:microsoft.com/office/officeart/2005/8/layout/cycle4"/>
    <dgm:cxn modelId="{36B06F95-9CD6-4F1F-820B-74C48B92401E}" srcId="{DFB9BDD0-FC03-4D0E-AF02-3C0F8D88D2F9}" destId="{C1B094DB-0174-45D3-8393-6AA644EAB00E}" srcOrd="0" destOrd="0" parTransId="{3CF869D8-DF86-4AC1-98E0-3C0AF1D4604A}" sibTransId="{27519D5A-12F5-4EF9-9A2D-096F8D114B78}"/>
    <dgm:cxn modelId="{9D6AF099-7553-4823-A595-BD9F3DB7A412}" srcId="{18F4E395-C443-4FC1-88B0-4B43BD9822CE}" destId="{9EB7E91E-4E92-46A6-AFD2-3FCC7DA66FD7}" srcOrd="0" destOrd="0" parTransId="{DFB0A6E5-1160-4182-A4B8-241AA35F80BC}" sibTransId="{D19ABEEE-721A-48E6-BEFF-4EC76F55A157}"/>
    <dgm:cxn modelId="{4C5D44A4-CDB4-4C9B-9209-6E3FBF890171}" srcId="{9C25C705-1A59-409D-8BB3-C8EDC8070B2A}" destId="{55AEA8AF-04B9-409F-A0D1-291773A8DF3D}" srcOrd="3" destOrd="0" parTransId="{314D9812-7348-4B73-BBDA-8CD4FB69EECE}" sibTransId="{65DEBF2C-572F-45D4-8867-096DFDD1E8D4}"/>
    <dgm:cxn modelId="{A53AB2B6-9650-46E4-ADA8-59434BDB8CC9}" type="presOf" srcId="{6440B757-7A1F-4CDC-BD2F-5FC097CE5F5B}" destId="{BE625C4E-D81A-4866-B010-7F0FF3C27AC7}" srcOrd="1" destOrd="0" presId="urn:microsoft.com/office/officeart/2005/8/layout/cycle4"/>
    <dgm:cxn modelId="{DE6C60B7-8769-462E-92FF-3AFB8351CAA8}" type="presOf" srcId="{C1B094DB-0174-45D3-8393-6AA644EAB00E}" destId="{70AF69D5-D8EB-40AA-8289-FF9A1EBB0268}" srcOrd="1" destOrd="0" presId="urn:microsoft.com/office/officeart/2005/8/layout/cycle4"/>
    <dgm:cxn modelId="{EB8640BA-E0F0-420E-A2AB-0F8955A2C18A}" type="presOf" srcId="{73379FD3-C452-4845-A523-B3964337DC36}" destId="{DEF8F202-4C68-4382-8C10-011B6A444689}" srcOrd="0" destOrd="0" presId="urn:microsoft.com/office/officeart/2005/8/layout/cycle4"/>
    <dgm:cxn modelId="{BBC2FAC8-1A56-47A0-BF43-E8C5705D97DE}" srcId="{9C25C705-1A59-409D-8BB3-C8EDC8070B2A}" destId="{DFB9BDD0-FC03-4D0E-AF02-3C0F8D88D2F9}" srcOrd="1" destOrd="0" parTransId="{E31DA5B5-C45E-47E4-BE47-4260A187CB3D}" sibTransId="{38F74789-1E8C-422A-9A77-42CFF6BEE073}"/>
    <dgm:cxn modelId="{4CE949E7-F8F5-4735-9254-C17702C5D037}" type="presOf" srcId="{18F4E395-C443-4FC1-88B0-4B43BD9822CE}" destId="{FAE7595A-CFD1-4C5D-9AED-26D7E3E39A2A}" srcOrd="0" destOrd="0" presId="urn:microsoft.com/office/officeart/2005/8/layout/cycle4"/>
    <dgm:cxn modelId="{8D7180E8-85FF-46B8-B112-79B90332F3DF}" type="presOf" srcId="{6440B757-7A1F-4CDC-BD2F-5FC097CE5F5B}" destId="{50E72A88-883F-4D6A-9208-EB160E595F25}" srcOrd="0" destOrd="0" presId="urn:microsoft.com/office/officeart/2005/8/layout/cycle4"/>
    <dgm:cxn modelId="{8EB84031-DF1A-4E45-BE62-E4006849519C}" type="presParOf" srcId="{87729E46-3C83-4195-A052-B2CF2899954B}" destId="{860F8E7D-0B15-4E23-B6DA-B7A625AC4914}" srcOrd="0" destOrd="0" presId="urn:microsoft.com/office/officeart/2005/8/layout/cycle4"/>
    <dgm:cxn modelId="{B4A136C2-058B-4B29-B457-43A29A8F7371}" type="presParOf" srcId="{860F8E7D-0B15-4E23-B6DA-B7A625AC4914}" destId="{A61A520C-8115-4AF2-B8CD-68C06840DEA1}" srcOrd="0" destOrd="0" presId="urn:microsoft.com/office/officeart/2005/8/layout/cycle4"/>
    <dgm:cxn modelId="{DD185048-512F-4138-8C23-43E4F973DA7F}" type="presParOf" srcId="{A61A520C-8115-4AF2-B8CD-68C06840DEA1}" destId="{813B0B59-817C-4479-B1EA-332ECBB0C009}" srcOrd="0" destOrd="0" presId="urn:microsoft.com/office/officeart/2005/8/layout/cycle4"/>
    <dgm:cxn modelId="{7379A711-7161-4D7A-B8D0-32156DF85D86}" type="presParOf" srcId="{A61A520C-8115-4AF2-B8CD-68C06840DEA1}" destId="{A1D4E101-932C-4E5F-84B1-D775C38039DF}" srcOrd="1" destOrd="0" presId="urn:microsoft.com/office/officeart/2005/8/layout/cycle4"/>
    <dgm:cxn modelId="{72B1A977-F51E-4743-B821-367E22DAEFC4}" type="presParOf" srcId="{860F8E7D-0B15-4E23-B6DA-B7A625AC4914}" destId="{D9EA54C2-B386-4D62-A22C-F9144DE037B5}" srcOrd="1" destOrd="0" presId="urn:microsoft.com/office/officeart/2005/8/layout/cycle4"/>
    <dgm:cxn modelId="{6E4970D6-3EF9-44EB-89AF-6B6675F7B239}" type="presParOf" srcId="{D9EA54C2-B386-4D62-A22C-F9144DE037B5}" destId="{829F5FB8-C903-4E22-9BFE-BF0FAAA7DBE8}" srcOrd="0" destOrd="0" presId="urn:microsoft.com/office/officeart/2005/8/layout/cycle4"/>
    <dgm:cxn modelId="{39CE3A74-974F-4245-B148-D84369398BD9}" type="presParOf" srcId="{D9EA54C2-B386-4D62-A22C-F9144DE037B5}" destId="{70AF69D5-D8EB-40AA-8289-FF9A1EBB0268}" srcOrd="1" destOrd="0" presId="urn:microsoft.com/office/officeart/2005/8/layout/cycle4"/>
    <dgm:cxn modelId="{657A7802-754A-4F23-ACE6-28B2912ACD0B}" type="presParOf" srcId="{860F8E7D-0B15-4E23-B6DA-B7A625AC4914}" destId="{EA16BC52-E843-4044-AAAE-FCBB47ADA83C}" srcOrd="2" destOrd="0" presId="urn:microsoft.com/office/officeart/2005/8/layout/cycle4"/>
    <dgm:cxn modelId="{4437CA48-83C9-477B-82DE-11DDE6F9F2C6}" type="presParOf" srcId="{EA16BC52-E843-4044-AAAE-FCBB47ADA83C}" destId="{DEF8F202-4C68-4382-8C10-011B6A444689}" srcOrd="0" destOrd="0" presId="urn:microsoft.com/office/officeart/2005/8/layout/cycle4"/>
    <dgm:cxn modelId="{55D4D0F6-4C22-44CC-957E-A1465C860817}" type="presParOf" srcId="{EA16BC52-E843-4044-AAAE-FCBB47ADA83C}" destId="{724682F7-DC00-406D-AB50-F1F0653194BE}" srcOrd="1" destOrd="0" presId="urn:microsoft.com/office/officeart/2005/8/layout/cycle4"/>
    <dgm:cxn modelId="{5845F63E-9A6A-46B3-A23E-33658274E870}" type="presParOf" srcId="{860F8E7D-0B15-4E23-B6DA-B7A625AC4914}" destId="{A5E10B87-9252-4207-AC07-E9FBD1296F79}" srcOrd="3" destOrd="0" presId="urn:microsoft.com/office/officeart/2005/8/layout/cycle4"/>
    <dgm:cxn modelId="{138A3BD5-B25F-4308-BCE9-BB467D39FB2F}" type="presParOf" srcId="{A5E10B87-9252-4207-AC07-E9FBD1296F79}" destId="{50E72A88-883F-4D6A-9208-EB160E595F25}" srcOrd="0" destOrd="0" presId="urn:microsoft.com/office/officeart/2005/8/layout/cycle4"/>
    <dgm:cxn modelId="{9D6F0877-59E1-4CF2-B6D1-FE24581E4E39}" type="presParOf" srcId="{A5E10B87-9252-4207-AC07-E9FBD1296F79}" destId="{BE625C4E-D81A-4866-B010-7F0FF3C27AC7}" srcOrd="1" destOrd="0" presId="urn:microsoft.com/office/officeart/2005/8/layout/cycle4"/>
    <dgm:cxn modelId="{CFB98193-DF40-472E-9586-D88D8A85C2A4}" type="presParOf" srcId="{860F8E7D-0B15-4E23-B6DA-B7A625AC4914}" destId="{62C7ABEC-4D85-42CB-A09F-7623E7087F55}" srcOrd="4" destOrd="0" presId="urn:microsoft.com/office/officeart/2005/8/layout/cycle4"/>
    <dgm:cxn modelId="{2FDB2B91-50BE-49CD-AA9D-7C76639095F2}" type="presParOf" srcId="{87729E46-3C83-4195-A052-B2CF2899954B}" destId="{5911A2C9-8B5A-46A9-BB80-672E5CD31C0A}" srcOrd="1" destOrd="0" presId="urn:microsoft.com/office/officeart/2005/8/layout/cycle4"/>
    <dgm:cxn modelId="{FD239AF3-8249-406A-9E34-C518229D9F14}" type="presParOf" srcId="{5911A2C9-8B5A-46A9-BB80-672E5CD31C0A}" destId="{FAE7595A-CFD1-4C5D-9AED-26D7E3E39A2A}" srcOrd="0" destOrd="0" presId="urn:microsoft.com/office/officeart/2005/8/layout/cycle4"/>
    <dgm:cxn modelId="{EEA06574-0C0B-4A44-A9BA-87ABCE1E001F}" type="presParOf" srcId="{5911A2C9-8B5A-46A9-BB80-672E5CD31C0A}" destId="{205D8631-238F-433F-9EF9-3E9C924E5746}" srcOrd="1" destOrd="0" presId="urn:microsoft.com/office/officeart/2005/8/layout/cycle4"/>
    <dgm:cxn modelId="{7B288EBB-541E-4731-9821-5C8A36392FE0}" type="presParOf" srcId="{5911A2C9-8B5A-46A9-BB80-672E5CD31C0A}" destId="{01C6A6EA-D6DE-4ADB-B49F-FF60F641F156}" srcOrd="2" destOrd="0" presId="urn:microsoft.com/office/officeart/2005/8/layout/cycle4"/>
    <dgm:cxn modelId="{CAADA519-1F8D-4F71-BA40-2667971E8A5D}" type="presParOf" srcId="{5911A2C9-8B5A-46A9-BB80-672E5CD31C0A}" destId="{B6A5DF0C-784B-4D99-B652-19A40E88D539}" srcOrd="3" destOrd="0" presId="urn:microsoft.com/office/officeart/2005/8/layout/cycle4"/>
    <dgm:cxn modelId="{D8B636BC-2D4E-47DA-86D1-5DB013DBA8D9}" type="presParOf" srcId="{5911A2C9-8B5A-46A9-BB80-672E5CD31C0A}" destId="{18B21A47-5E61-4AA2-8A40-4975009FECD0}" srcOrd="4" destOrd="0" presId="urn:microsoft.com/office/officeart/2005/8/layout/cycle4"/>
    <dgm:cxn modelId="{D0595D32-6424-44A0-ACF5-E7586C427870}" type="presParOf" srcId="{87729E46-3C83-4195-A052-B2CF2899954B}" destId="{49B13A83-9BAB-42A4-AB85-9A4EA947FC6B}" srcOrd="2" destOrd="0" presId="urn:microsoft.com/office/officeart/2005/8/layout/cycle4"/>
    <dgm:cxn modelId="{C1AE671E-8A55-4B4D-BE92-6C87E729C151}" type="presParOf" srcId="{87729E46-3C83-4195-A052-B2CF2899954B}" destId="{9601E5ED-CBC1-413E-82E9-8548B8EF82BA}" srcOrd="3" destOrd="0" presId="urn:microsoft.com/office/officeart/2005/8/layout/cycle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50DE0BD-EAF8-4A01-B5D1-D14076E6F900}"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GB"/>
        </a:p>
      </dgm:t>
    </dgm:pt>
    <dgm:pt modelId="{45DCCFC8-6519-4750-B227-A893CA88A41F}">
      <dgm:prSet phldrT="[Text]" custT="1"/>
      <dgm:spPr/>
      <dgm:t>
        <a:bodyPr/>
        <a:lstStyle/>
        <a:p>
          <a:r>
            <a:rPr lang="en-GB" sz="2000" dirty="0"/>
            <a:t>Environment</a:t>
          </a:r>
        </a:p>
      </dgm:t>
    </dgm:pt>
    <dgm:pt modelId="{590F30BC-6EDF-4736-B98A-135A4CD5C20C}" type="parTrans" cxnId="{98954F88-0433-43AD-A50A-463D11BD7B01}">
      <dgm:prSet/>
      <dgm:spPr/>
      <dgm:t>
        <a:bodyPr/>
        <a:lstStyle/>
        <a:p>
          <a:endParaRPr lang="en-GB"/>
        </a:p>
      </dgm:t>
    </dgm:pt>
    <dgm:pt modelId="{216D3283-2687-440D-83A3-74A46746B472}" type="sibTrans" cxnId="{98954F88-0433-43AD-A50A-463D11BD7B01}">
      <dgm:prSet/>
      <dgm:spPr/>
      <dgm:t>
        <a:bodyPr/>
        <a:lstStyle/>
        <a:p>
          <a:endParaRPr lang="en-GB"/>
        </a:p>
      </dgm:t>
    </dgm:pt>
    <dgm:pt modelId="{07360775-410E-4FC4-8D13-65B8D064539E}">
      <dgm:prSet phldrT="[Text]" custT="1"/>
      <dgm:spPr/>
      <dgm:t>
        <a:bodyPr/>
        <a:lstStyle/>
        <a:p>
          <a:endParaRPr lang="en-GB" sz="2000" dirty="0"/>
        </a:p>
      </dgm:t>
    </dgm:pt>
    <dgm:pt modelId="{D168B7B9-D5D3-4FE7-8B87-64925739BEBF}" type="sibTrans" cxnId="{59CA3FB4-6763-4D99-A302-A0F3AEC164B8}">
      <dgm:prSet/>
      <dgm:spPr/>
      <dgm:t>
        <a:bodyPr/>
        <a:lstStyle/>
        <a:p>
          <a:endParaRPr lang="en-GB"/>
        </a:p>
      </dgm:t>
    </dgm:pt>
    <dgm:pt modelId="{3D6F64C0-A3C0-4C52-8954-0B3C62C90C45}" type="parTrans" cxnId="{59CA3FB4-6763-4D99-A302-A0F3AEC164B8}">
      <dgm:prSet/>
      <dgm:spPr/>
      <dgm:t>
        <a:bodyPr/>
        <a:lstStyle/>
        <a:p>
          <a:endParaRPr lang="en-GB"/>
        </a:p>
      </dgm:t>
    </dgm:pt>
    <dgm:pt modelId="{0A00BBD0-3A29-4CED-A645-577AA6D29DBC}">
      <dgm:prSet phldrT="[Text]" custT="1"/>
      <dgm:spPr/>
      <dgm:t>
        <a:bodyPr/>
        <a:lstStyle/>
        <a:p>
          <a:r>
            <a:rPr lang="en-GB" sz="2000" dirty="0"/>
            <a:t>Occupation</a:t>
          </a:r>
        </a:p>
      </dgm:t>
    </dgm:pt>
    <dgm:pt modelId="{33AE4D00-929B-423B-AAE3-C0BCFA27ECFE}" type="sibTrans" cxnId="{F70A433E-10B3-445F-8CB8-E54836DFEBF7}">
      <dgm:prSet/>
      <dgm:spPr/>
      <dgm:t>
        <a:bodyPr/>
        <a:lstStyle/>
        <a:p>
          <a:endParaRPr lang="en-GB"/>
        </a:p>
      </dgm:t>
    </dgm:pt>
    <dgm:pt modelId="{EAE719A5-57FB-4F62-A9F0-7694B68C3AAF}" type="parTrans" cxnId="{F70A433E-10B3-445F-8CB8-E54836DFEBF7}">
      <dgm:prSet/>
      <dgm:spPr/>
      <dgm:t>
        <a:bodyPr/>
        <a:lstStyle/>
        <a:p>
          <a:endParaRPr lang="en-GB"/>
        </a:p>
      </dgm:t>
    </dgm:pt>
    <dgm:pt modelId="{F29BACA0-1AE7-4F66-A241-982931EDFAFE}" type="pres">
      <dgm:prSet presAssocID="{B50DE0BD-EAF8-4A01-B5D1-D14076E6F900}" presName="composite" presStyleCnt="0">
        <dgm:presLayoutVars>
          <dgm:chMax val="1"/>
          <dgm:dir/>
          <dgm:resizeHandles val="exact"/>
        </dgm:presLayoutVars>
      </dgm:prSet>
      <dgm:spPr/>
    </dgm:pt>
    <dgm:pt modelId="{0B8193EB-CF90-4941-9601-9BA1010924AA}" type="pres">
      <dgm:prSet presAssocID="{B50DE0BD-EAF8-4A01-B5D1-D14076E6F900}" presName="radial" presStyleCnt="0">
        <dgm:presLayoutVars>
          <dgm:animLvl val="ctr"/>
        </dgm:presLayoutVars>
      </dgm:prSet>
      <dgm:spPr/>
    </dgm:pt>
    <dgm:pt modelId="{881CC3B7-A0FD-4174-9CBF-EFB7A2F3D013}" type="pres">
      <dgm:prSet presAssocID="{07360775-410E-4FC4-8D13-65B8D064539E}" presName="centerShape" presStyleLbl="vennNode1" presStyleIdx="0" presStyleCnt="3" custScaleX="131469" custScaleY="135775" custLinFactNeighborX="10593" custLinFactNeighborY="-41590"/>
      <dgm:spPr/>
    </dgm:pt>
    <dgm:pt modelId="{C121C14F-5DEA-47C0-BE8B-95B846999862}" type="pres">
      <dgm:prSet presAssocID="{45DCCFC8-6519-4750-B227-A893CA88A41F}" presName="node" presStyleLbl="vennNode1" presStyleIdx="1" presStyleCnt="3" custScaleX="277641" custScaleY="277820" custRadScaleRad="68100" custRadScaleInc="-45125">
        <dgm:presLayoutVars>
          <dgm:bulletEnabled val="1"/>
        </dgm:presLayoutVars>
      </dgm:prSet>
      <dgm:spPr/>
    </dgm:pt>
    <dgm:pt modelId="{87E98145-CC9A-44A8-BB02-B03D66AE6AF1}" type="pres">
      <dgm:prSet presAssocID="{0A00BBD0-3A29-4CED-A645-577AA6D29DBC}" presName="node" presStyleLbl="vennNode1" presStyleIdx="2" presStyleCnt="3" custScaleX="268691" custScaleY="278922" custRadScaleRad="112915" custRadScaleInc="-52813">
        <dgm:presLayoutVars>
          <dgm:bulletEnabled val="1"/>
        </dgm:presLayoutVars>
      </dgm:prSet>
      <dgm:spPr/>
    </dgm:pt>
  </dgm:ptLst>
  <dgm:cxnLst>
    <dgm:cxn modelId="{3C16990D-1B08-45D8-A6C7-687A55C6F0C5}" type="presOf" srcId="{B50DE0BD-EAF8-4A01-B5D1-D14076E6F900}" destId="{F29BACA0-1AE7-4F66-A241-982931EDFAFE}" srcOrd="0" destOrd="0" presId="urn:microsoft.com/office/officeart/2005/8/layout/radial3"/>
    <dgm:cxn modelId="{F70A433E-10B3-445F-8CB8-E54836DFEBF7}" srcId="{07360775-410E-4FC4-8D13-65B8D064539E}" destId="{0A00BBD0-3A29-4CED-A645-577AA6D29DBC}" srcOrd="1" destOrd="0" parTransId="{EAE719A5-57FB-4F62-A9F0-7694B68C3AAF}" sibTransId="{33AE4D00-929B-423B-AAE3-C0BCFA27ECFE}"/>
    <dgm:cxn modelId="{379E5046-722B-43C5-B318-5B248D08CFD1}" type="presOf" srcId="{0A00BBD0-3A29-4CED-A645-577AA6D29DBC}" destId="{87E98145-CC9A-44A8-BB02-B03D66AE6AF1}" srcOrd="0" destOrd="0" presId="urn:microsoft.com/office/officeart/2005/8/layout/radial3"/>
    <dgm:cxn modelId="{005C0278-3DA3-4BD8-8285-9DA4BD912BC4}" type="presOf" srcId="{07360775-410E-4FC4-8D13-65B8D064539E}" destId="{881CC3B7-A0FD-4174-9CBF-EFB7A2F3D013}" srcOrd="0" destOrd="0" presId="urn:microsoft.com/office/officeart/2005/8/layout/radial3"/>
    <dgm:cxn modelId="{98954F88-0433-43AD-A50A-463D11BD7B01}" srcId="{07360775-410E-4FC4-8D13-65B8D064539E}" destId="{45DCCFC8-6519-4750-B227-A893CA88A41F}" srcOrd="0" destOrd="0" parTransId="{590F30BC-6EDF-4736-B98A-135A4CD5C20C}" sibTransId="{216D3283-2687-440D-83A3-74A46746B472}"/>
    <dgm:cxn modelId="{59CA3FB4-6763-4D99-A302-A0F3AEC164B8}" srcId="{B50DE0BD-EAF8-4A01-B5D1-D14076E6F900}" destId="{07360775-410E-4FC4-8D13-65B8D064539E}" srcOrd="0" destOrd="0" parTransId="{3D6F64C0-A3C0-4C52-8954-0B3C62C90C45}" sibTransId="{D168B7B9-D5D3-4FE7-8B87-64925739BEBF}"/>
    <dgm:cxn modelId="{AAF477BF-A78F-4FDB-B9CD-A7CCEB3B822B}" type="presOf" srcId="{45DCCFC8-6519-4750-B227-A893CA88A41F}" destId="{C121C14F-5DEA-47C0-BE8B-95B846999862}" srcOrd="0" destOrd="0" presId="urn:microsoft.com/office/officeart/2005/8/layout/radial3"/>
    <dgm:cxn modelId="{8F1813F0-CE13-4331-B201-5CD814D58836}" type="presParOf" srcId="{F29BACA0-1AE7-4F66-A241-982931EDFAFE}" destId="{0B8193EB-CF90-4941-9601-9BA1010924AA}" srcOrd="0" destOrd="0" presId="urn:microsoft.com/office/officeart/2005/8/layout/radial3"/>
    <dgm:cxn modelId="{59D2EA94-2A46-418E-B26D-B6465F6E8503}" type="presParOf" srcId="{0B8193EB-CF90-4941-9601-9BA1010924AA}" destId="{881CC3B7-A0FD-4174-9CBF-EFB7A2F3D013}" srcOrd="0" destOrd="0" presId="urn:microsoft.com/office/officeart/2005/8/layout/radial3"/>
    <dgm:cxn modelId="{B6B7EA7E-C031-4B58-BC25-AA3B71AF1067}" type="presParOf" srcId="{0B8193EB-CF90-4941-9601-9BA1010924AA}" destId="{C121C14F-5DEA-47C0-BE8B-95B846999862}" srcOrd="1" destOrd="0" presId="urn:microsoft.com/office/officeart/2005/8/layout/radial3"/>
    <dgm:cxn modelId="{E7EFFB11-EA30-4CBE-9266-859CE56229FB}" type="presParOf" srcId="{0B8193EB-CF90-4941-9601-9BA1010924AA}" destId="{87E98145-CC9A-44A8-BB02-B03D66AE6AF1}" srcOrd="2" destOrd="0" presId="urn:microsoft.com/office/officeart/2005/8/layout/radial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341B446-29D5-4564-BB87-72E5C75B3BDD}"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GB"/>
        </a:p>
      </dgm:t>
    </dgm:pt>
    <dgm:pt modelId="{8F0890E2-477C-4407-8802-7A910B268242}">
      <dgm:prSet phldrT="[Text]" custT="1"/>
      <dgm:spPr/>
      <dgm:t>
        <a:bodyPr/>
        <a:lstStyle/>
        <a:p>
          <a:pPr algn="l"/>
          <a:r>
            <a:rPr lang="en-GB" sz="1400" dirty="0">
              <a:solidFill>
                <a:schemeClr val="tx1"/>
              </a:solidFill>
            </a:rPr>
            <a:t>Mr T is unable to engage in any productive tasks and lacks positive roles in his life. </a:t>
          </a:r>
        </a:p>
      </dgm:t>
    </dgm:pt>
    <dgm:pt modelId="{3B24630B-1990-4AF9-A901-11B0B670985D}" type="parTrans" cxnId="{BB5E94DF-CD44-4B25-9881-6733EFBF97F6}">
      <dgm:prSet/>
      <dgm:spPr/>
      <dgm:t>
        <a:bodyPr/>
        <a:lstStyle/>
        <a:p>
          <a:endParaRPr lang="en-GB"/>
        </a:p>
      </dgm:t>
    </dgm:pt>
    <dgm:pt modelId="{848C9B09-4329-47A4-B83F-B22C5E5FCB89}" type="sibTrans" cxnId="{BB5E94DF-CD44-4B25-9881-6733EFBF97F6}">
      <dgm:prSet/>
      <dgm:spPr/>
      <dgm:t>
        <a:bodyPr/>
        <a:lstStyle/>
        <a:p>
          <a:endParaRPr lang="en-GB"/>
        </a:p>
      </dgm:t>
    </dgm:pt>
    <dgm:pt modelId="{70DA1745-F33C-4736-91CD-F63AA6DFFF2C}">
      <dgm:prSet phldrT="[Text]"/>
      <dgm:spPr/>
      <dgm:t>
        <a:bodyPr/>
        <a:lstStyle/>
        <a:p>
          <a:r>
            <a:rPr lang="en-GB" dirty="0"/>
            <a:t>Descriptive component</a:t>
          </a:r>
        </a:p>
      </dgm:t>
    </dgm:pt>
    <dgm:pt modelId="{36CB1C58-C96B-49C7-847C-88E7F99CDED7}" type="parTrans" cxnId="{DFB2A936-2B47-49BD-B325-E731F974F1BB}">
      <dgm:prSet/>
      <dgm:spPr/>
      <dgm:t>
        <a:bodyPr/>
        <a:lstStyle/>
        <a:p>
          <a:endParaRPr lang="en-GB"/>
        </a:p>
      </dgm:t>
    </dgm:pt>
    <dgm:pt modelId="{58359231-63DD-4AEC-A1AB-6F9CB29E5563}" type="sibTrans" cxnId="{DFB2A936-2B47-49BD-B325-E731F974F1BB}">
      <dgm:prSet/>
      <dgm:spPr/>
      <dgm:t>
        <a:bodyPr/>
        <a:lstStyle/>
        <a:p>
          <a:endParaRPr lang="en-GB"/>
        </a:p>
      </dgm:t>
    </dgm:pt>
    <dgm:pt modelId="{09C42838-5704-4388-B9F7-258920828508}">
      <dgm:prSet phldrT="[Text]" custT="1"/>
      <dgm:spPr/>
      <dgm:t>
        <a:bodyPr/>
        <a:lstStyle/>
        <a:p>
          <a:pPr algn="l"/>
          <a:r>
            <a:rPr lang="en-GB" sz="1400" dirty="0">
              <a:solidFill>
                <a:schemeClr val="tx1"/>
              </a:solidFill>
            </a:rPr>
            <a:t>Poor ability to initiate</a:t>
          </a:r>
        </a:p>
        <a:p>
          <a:pPr algn="l"/>
          <a:r>
            <a:rPr lang="en-GB" sz="1400" dirty="0">
              <a:solidFill>
                <a:schemeClr val="tx1"/>
              </a:solidFill>
            </a:rPr>
            <a:t>Poor self-concept</a:t>
          </a:r>
        </a:p>
        <a:p>
          <a:pPr algn="l"/>
          <a:r>
            <a:rPr lang="en-GB" sz="1400" dirty="0">
              <a:solidFill>
                <a:schemeClr val="tx1"/>
              </a:solidFill>
            </a:rPr>
            <a:t>Limited attention span</a:t>
          </a:r>
        </a:p>
        <a:p>
          <a:pPr algn="l"/>
          <a:r>
            <a:rPr lang="en-GB" sz="1400" dirty="0">
              <a:solidFill>
                <a:schemeClr val="tx1"/>
              </a:solidFill>
            </a:rPr>
            <a:t>Poor interaction and communication skills</a:t>
          </a:r>
        </a:p>
        <a:p>
          <a:pPr algn="ctr"/>
          <a:endParaRPr lang="en-GB" sz="1300" dirty="0"/>
        </a:p>
      </dgm:t>
    </dgm:pt>
    <dgm:pt modelId="{E1DB23CE-51A2-46A0-91FB-BADBD9CCE0CA}" type="parTrans" cxnId="{3F7E281E-05B8-404A-86D2-1DA6CA961CE2}">
      <dgm:prSet/>
      <dgm:spPr/>
      <dgm:t>
        <a:bodyPr/>
        <a:lstStyle/>
        <a:p>
          <a:endParaRPr lang="en-GB"/>
        </a:p>
      </dgm:t>
    </dgm:pt>
    <dgm:pt modelId="{39029D9D-9684-4FBB-9F8E-A90C9B22AABA}" type="sibTrans" cxnId="{3F7E281E-05B8-404A-86D2-1DA6CA961CE2}">
      <dgm:prSet/>
      <dgm:spPr/>
      <dgm:t>
        <a:bodyPr/>
        <a:lstStyle/>
        <a:p>
          <a:endParaRPr lang="en-GB"/>
        </a:p>
      </dgm:t>
    </dgm:pt>
    <dgm:pt modelId="{81B976C9-DAA0-4724-BAC9-6D54ABE44F44}">
      <dgm:prSet phldrT="[Text]"/>
      <dgm:spPr/>
      <dgm:t>
        <a:bodyPr/>
        <a:lstStyle/>
        <a:p>
          <a:r>
            <a:rPr lang="en-GB" dirty="0"/>
            <a:t>Explanatory component</a:t>
          </a:r>
        </a:p>
      </dgm:t>
    </dgm:pt>
    <dgm:pt modelId="{DA98778E-0C4C-449C-B0D5-FA83B5CC8836}" type="parTrans" cxnId="{4D100B97-9DC8-4F16-91FE-F8C74F67C1DE}">
      <dgm:prSet/>
      <dgm:spPr/>
      <dgm:t>
        <a:bodyPr/>
        <a:lstStyle/>
        <a:p>
          <a:endParaRPr lang="en-GB"/>
        </a:p>
      </dgm:t>
    </dgm:pt>
    <dgm:pt modelId="{0D0972AF-4D52-4EC4-A7E7-2D1CB027E34A}" type="sibTrans" cxnId="{4D100B97-9DC8-4F16-91FE-F8C74F67C1DE}">
      <dgm:prSet/>
      <dgm:spPr/>
      <dgm:t>
        <a:bodyPr/>
        <a:lstStyle/>
        <a:p>
          <a:endParaRPr lang="en-GB"/>
        </a:p>
      </dgm:t>
    </dgm:pt>
    <dgm:pt modelId="{A58461DE-E276-4AD1-887E-602A0A624F95}">
      <dgm:prSet phldrT="[Text]" custT="1"/>
      <dgm:spPr/>
      <dgm:t>
        <a:bodyPr/>
        <a:lstStyle/>
        <a:p>
          <a:pPr algn="l"/>
          <a:endParaRPr lang="en-GB" sz="1300" dirty="0"/>
        </a:p>
        <a:p>
          <a:pPr algn="l"/>
          <a:r>
            <a:rPr lang="en-GB" sz="1400" dirty="0">
              <a:solidFill>
                <a:schemeClr val="tx1"/>
              </a:solidFill>
            </a:rPr>
            <a:t>Has a diagnosis of unspecified non-organic psychosis </a:t>
          </a:r>
        </a:p>
        <a:p>
          <a:pPr algn="l"/>
          <a:r>
            <a:rPr lang="en-GB" sz="1400" dirty="0">
              <a:solidFill>
                <a:schemeClr val="tx1"/>
              </a:solidFill>
            </a:rPr>
            <a:t>Mental illness is of a severe and enduring nature and medication has not been effective</a:t>
          </a:r>
        </a:p>
      </dgm:t>
    </dgm:pt>
    <dgm:pt modelId="{7B51FC5B-F8EA-4CCF-9DBE-F215C0AB4D4F}" type="parTrans" cxnId="{D8764B81-3976-4115-ABCA-B7C1D5A22F69}">
      <dgm:prSet/>
      <dgm:spPr/>
      <dgm:t>
        <a:bodyPr/>
        <a:lstStyle/>
        <a:p>
          <a:endParaRPr lang="en-GB"/>
        </a:p>
      </dgm:t>
    </dgm:pt>
    <dgm:pt modelId="{3EFE27FA-4D8C-4B28-8A13-BC38D0749DAC}" type="sibTrans" cxnId="{D8764B81-3976-4115-ABCA-B7C1D5A22F69}">
      <dgm:prSet/>
      <dgm:spPr/>
      <dgm:t>
        <a:bodyPr/>
        <a:lstStyle/>
        <a:p>
          <a:endParaRPr lang="en-GB"/>
        </a:p>
      </dgm:t>
    </dgm:pt>
    <dgm:pt modelId="{0B5ACCDC-C7E0-410B-8F0C-D534964AFB37}">
      <dgm:prSet phldrT="[Text]"/>
      <dgm:spPr/>
      <dgm:t>
        <a:bodyPr/>
        <a:lstStyle/>
        <a:p>
          <a:r>
            <a:rPr lang="en-GB" dirty="0"/>
            <a:t>Pathological component</a:t>
          </a:r>
        </a:p>
      </dgm:t>
    </dgm:pt>
    <dgm:pt modelId="{9441D253-B326-4D6E-819D-041D95FFC39F}" type="parTrans" cxnId="{8056F2CD-3049-4AB8-B786-EE00871A6C07}">
      <dgm:prSet/>
      <dgm:spPr/>
      <dgm:t>
        <a:bodyPr/>
        <a:lstStyle/>
        <a:p>
          <a:endParaRPr lang="en-GB"/>
        </a:p>
      </dgm:t>
    </dgm:pt>
    <dgm:pt modelId="{E8EEE309-031D-41B3-9F49-6F39B79E454E}" type="sibTrans" cxnId="{8056F2CD-3049-4AB8-B786-EE00871A6C07}">
      <dgm:prSet/>
      <dgm:spPr/>
      <dgm:t>
        <a:bodyPr/>
        <a:lstStyle/>
        <a:p>
          <a:endParaRPr lang="en-GB"/>
        </a:p>
      </dgm:t>
    </dgm:pt>
    <dgm:pt modelId="{8B939EA9-CA90-4BD1-AF12-3BCF2B62CBA1}">
      <dgm:prSet phldrT="[Text]" custT="1"/>
      <dgm:spPr/>
      <dgm:t>
        <a:bodyPr/>
        <a:lstStyle/>
        <a:p>
          <a:pPr algn="l"/>
          <a:r>
            <a:rPr lang="en-GB" sz="1400" dirty="0">
              <a:solidFill>
                <a:schemeClr val="tx1"/>
              </a:solidFill>
            </a:rPr>
            <a:t>Sits or paces for prolonged periods</a:t>
          </a:r>
        </a:p>
        <a:p>
          <a:pPr algn="l"/>
          <a:r>
            <a:rPr lang="en-GB" sz="1400" dirty="0">
              <a:solidFill>
                <a:schemeClr val="tx1"/>
              </a:solidFill>
            </a:rPr>
            <a:t>Does not initiate tasks</a:t>
          </a:r>
        </a:p>
        <a:p>
          <a:pPr algn="l"/>
          <a:r>
            <a:rPr lang="en-GB" sz="1400" dirty="0">
              <a:solidFill>
                <a:schemeClr val="tx1"/>
              </a:solidFill>
            </a:rPr>
            <a:t>Does not attempt to relate to or connect with his environment </a:t>
          </a:r>
        </a:p>
      </dgm:t>
    </dgm:pt>
    <dgm:pt modelId="{BB88C876-A11E-4728-A4B2-5A0C21039E49}" type="parTrans" cxnId="{772A9D33-FB14-4D89-8599-627D882AA85D}">
      <dgm:prSet/>
      <dgm:spPr/>
      <dgm:t>
        <a:bodyPr/>
        <a:lstStyle/>
        <a:p>
          <a:endParaRPr lang="en-GB"/>
        </a:p>
      </dgm:t>
    </dgm:pt>
    <dgm:pt modelId="{C3DAFCD9-2FAB-4C07-AE62-4C591B2E1D19}" type="sibTrans" cxnId="{772A9D33-FB14-4D89-8599-627D882AA85D}">
      <dgm:prSet/>
      <dgm:spPr/>
      <dgm:t>
        <a:bodyPr/>
        <a:lstStyle/>
        <a:p>
          <a:endParaRPr lang="en-GB"/>
        </a:p>
      </dgm:t>
    </dgm:pt>
    <dgm:pt modelId="{152B5F7B-C553-4A3A-9CB9-BF474B58F473}">
      <dgm:prSet phldrT="[Text]"/>
      <dgm:spPr/>
      <dgm:t>
        <a:bodyPr/>
        <a:lstStyle/>
        <a:p>
          <a:r>
            <a:rPr lang="en-GB" dirty="0"/>
            <a:t>Cue component</a:t>
          </a:r>
        </a:p>
      </dgm:t>
    </dgm:pt>
    <dgm:pt modelId="{0069C47F-2F0A-42BB-8DF0-3983D23EB1D0}" type="parTrans" cxnId="{C61DB105-7340-47E3-800C-D75E68CF88B4}">
      <dgm:prSet/>
      <dgm:spPr/>
      <dgm:t>
        <a:bodyPr/>
        <a:lstStyle/>
        <a:p>
          <a:endParaRPr lang="en-GB"/>
        </a:p>
      </dgm:t>
    </dgm:pt>
    <dgm:pt modelId="{D049FAEB-D355-4AEE-9EEA-64C8C495DCE0}" type="sibTrans" cxnId="{C61DB105-7340-47E3-800C-D75E68CF88B4}">
      <dgm:prSet/>
      <dgm:spPr/>
      <dgm:t>
        <a:bodyPr/>
        <a:lstStyle/>
        <a:p>
          <a:endParaRPr lang="en-GB"/>
        </a:p>
      </dgm:t>
    </dgm:pt>
    <dgm:pt modelId="{095F1721-BCD0-45A7-8F31-934114E8FD19}" type="pres">
      <dgm:prSet presAssocID="{7341B446-29D5-4564-BB87-72E5C75B3BDD}" presName="cycleMatrixDiagram" presStyleCnt="0">
        <dgm:presLayoutVars>
          <dgm:chMax val="1"/>
          <dgm:dir/>
          <dgm:animLvl val="lvl"/>
          <dgm:resizeHandles val="exact"/>
        </dgm:presLayoutVars>
      </dgm:prSet>
      <dgm:spPr/>
    </dgm:pt>
    <dgm:pt modelId="{17C00DB9-9C34-4F8C-B452-A3E99F3EF9DB}" type="pres">
      <dgm:prSet presAssocID="{7341B446-29D5-4564-BB87-72E5C75B3BDD}" presName="children" presStyleCnt="0"/>
      <dgm:spPr/>
    </dgm:pt>
    <dgm:pt modelId="{98926564-9B8E-49B2-8FF4-5BD00231C1D1}" type="pres">
      <dgm:prSet presAssocID="{7341B446-29D5-4564-BB87-72E5C75B3BDD}" presName="child1group" presStyleCnt="0"/>
      <dgm:spPr/>
    </dgm:pt>
    <dgm:pt modelId="{35153C30-F7F4-4A84-91E6-A013833C85B0}" type="pres">
      <dgm:prSet presAssocID="{7341B446-29D5-4564-BB87-72E5C75B3BDD}" presName="child1" presStyleLbl="bgAcc1" presStyleIdx="0" presStyleCnt="4"/>
      <dgm:spPr/>
    </dgm:pt>
    <dgm:pt modelId="{05C529C5-DF05-4D23-8392-3DCEE176C138}" type="pres">
      <dgm:prSet presAssocID="{7341B446-29D5-4564-BB87-72E5C75B3BDD}" presName="child1Text" presStyleLbl="bgAcc1" presStyleIdx="0" presStyleCnt="4">
        <dgm:presLayoutVars>
          <dgm:bulletEnabled val="1"/>
        </dgm:presLayoutVars>
      </dgm:prSet>
      <dgm:spPr/>
    </dgm:pt>
    <dgm:pt modelId="{AF1B2A3F-E05B-44BC-AB66-4F4D7EF0EC92}" type="pres">
      <dgm:prSet presAssocID="{7341B446-29D5-4564-BB87-72E5C75B3BDD}" presName="child2group" presStyleCnt="0"/>
      <dgm:spPr/>
    </dgm:pt>
    <dgm:pt modelId="{89D98289-6055-4F85-A0BF-50F7EAAF4BBD}" type="pres">
      <dgm:prSet presAssocID="{7341B446-29D5-4564-BB87-72E5C75B3BDD}" presName="child2" presStyleLbl="bgAcc1" presStyleIdx="1" presStyleCnt="4"/>
      <dgm:spPr/>
    </dgm:pt>
    <dgm:pt modelId="{25DAD9BD-8BF9-4D71-9932-C8582C9BE62E}" type="pres">
      <dgm:prSet presAssocID="{7341B446-29D5-4564-BB87-72E5C75B3BDD}" presName="child2Text" presStyleLbl="bgAcc1" presStyleIdx="1" presStyleCnt="4">
        <dgm:presLayoutVars>
          <dgm:bulletEnabled val="1"/>
        </dgm:presLayoutVars>
      </dgm:prSet>
      <dgm:spPr/>
    </dgm:pt>
    <dgm:pt modelId="{135B1A5D-DB04-400A-8F45-F583532EE7C7}" type="pres">
      <dgm:prSet presAssocID="{7341B446-29D5-4564-BB87-72E5C75B3BDD}" presName="child3group" presStyleCnt="0"/>
      <dgm:spPr/>
    </dgm:pt>
    <dgm:pt modelId="{D1F9080F-9899-4F00-9A02-C483F8EA65A1}" type="pres">
      <dgm:prSet presAssocID="{7341B446-29D5-4564-BB87-72E5C75B3BDD}" presName="child3" presStyleLbl="bgAcc1" presStyleIdx="2" presStyleCnt="4"/>
      <dgm:spPr/>
    </dgm:pt>
    <dgm:pt modelId="{96BE8F18-A3E6-47FA-BBB4-03DE59EC8628}" type="pres">
      <dgm:prSet presAssocID="{7341B446-29D5-4564-BB87-72E5C75B3BDD}" presName="child3Text" presStyleLbl="bgAcc1" presStyleIdx="2" presStyleCnt="4">
        <dgm:presLayoutVars>
          <dgm:bulletEnabled val="1"/>
        </dgm:presLayoutVars>
      </dgm:prSet>
      <dgm:spPr/>
    </dgm:pt>
    <dgm:pt modelId="{ED9AC018-47DB-4263-ABD7-32AD9FB5B5A6}" type="pres">
      <dgm:prSet presAssocID="{7341B446-29D5-4564-BB87-72E5C75B3BDD}" presName="child4group" presStyleCnt="0"/>
      <dgm:spPr/>
    </dgm:pt>
    <dgm:pt modelId="{EF983960-C34B-47E7-8F8D-F9C3FA38AD4C}" type="pres">
      <dgm:prSet presAssocID="{7341B446-29D5-4564-BB87-72E5C75B3BDD}" presName="child4" presStyleLbl="bgAcc1" presStyleIdx="3" presStyleCnt="4"/>
      <dgm:spPr/>
    </dgm:pt>
    <dgm:pt modelId="{71ED1643-7280-4C98-B1AA-07EEF13D628E}" type="pres">
      <dgm:prSet presAssocID="{7341B446-29D5-4564-BB87-72E5C75B3BDD}" presName="child4Text" presStyleLbl="bgAcc1" presStyleIdx="3" presStyleCnt="4">
        <dgm:presLayoutVars>
          <dgm:bulletEnabled val="1"/>
        </dgm:presLayoutVars>
      </dgm:prSet>
      <dgm:spPr/>
    </dgm:pt>
    <dgm:pt modelId="{51419414-34A0-49D7-8917-DEFD396A67BD}" type="pres">
      <dgm:prSet presAssocID="{7341B446-29D5-4564-BB87-72E5C75B3BDD}" presName="childPlaceholder" presStyleCnt="0"/>
      <dgm:spPr/>
    </dgm:pt>
    <dgm:pt modelId="{EDDD1D9D-415E-495D-9FE9-4C8EBD765D32}" type="pres">
      <dgm:prSet presAssocID="{7341B446-29D5-4564-BB87-72E5C75B3BDD}" presName="circle" presStyleCnt="0"/>
      <dgm:spPr/>
    </dgm:pt>
    <dgm:pt modelId="{73426507-4E77-40CA-81D9-550A0197B69D}" type="pres">
      <dgm:prSet presAssocID="{7341B446-29D5-4564-BB87-72E5C75B3BDD}" presName="quadrant1" presStyleLbl="node1" presStyleIdx="0" presStyleCnt="4">
        <dgm:presLayoutVars>
          <dgm:chMax val="1"/>
          <dgm:bulletEnabled val="1"/>
        </dgm:presLayoutVars>
      </dgm:prSet>
      <dgm:spPr/>
    </dgm:pt>
    <dgm:pt modelId="{9A15E8A8-3C5E-428F-BB9C-1B22BADE886F}" type="pres">
      <dgm:prSet presAssocID="{7341B446-29D5-4564-BB87-72E5C75B3BDD}" presName="quadrant2" presStyleLbl="node1" presStyleIdx="1" presStyleCnt="4">
        <dgm:presLayoutVars>
          <dgm:chMax val="1"/>
          <dgm:bulletEnabled val="1"/>
        </dgm:presLayoutVars>
      </dgm:prSet>
      <dgm:spPr/>
    </dgm:pt>
    <dgm:pt modelId="{57B3EAD6-C1DA-42B4-83AF-8245AB31E9F1}" type="pres">
      <dgm:prSet presAssocID="{7341B446-29D5-4564-BB87-72E5C75B3BDD}" presName="quadrant3" presStyleLbl="node1" presStyleIdx="2" presStyleCnt="4">
        <dgm:presLayoutVars>
          <dgm:chMax val="1"/>
          <dgm:bulletEnabled val="1"/>
        </dgm:presLayoutVars>
      </dgm:prSet>
      <dgm:spPr/>
    </dgm:pt>
    <dgm:pt modelId="{6DA6D0CB-43D8-447D-B3FC-33BF6C8055C0}" type="pres">
      <dgm:prSet presAssocID="{7341B446-29D5-4564-BB87-72E5C75B3BDD}" presName="quadrant4" presStyleLbl="node1" presStyleIdx="3" presStyleCnt="4">
        <dgm:presLayoutVars>
          <dgm:chMax val="1"/>
          <dgm:bulletEnabled val="1"/>
        </dgm:presLayoutVars>
      </dgm:prSet>
      <dgm:spPr/>
    </dgm:pt>
    <dgm:pt modelId="{20CDF4E8-527B-4684-AFDD-CDA699F4F51D}" type="pres">
      <dgm:prSet presAssocID="{7341B446-29D5-4564-BB87-72E5C75B3BDD}" presName="quadrantPlaceholder" presStyleCnt="0"/>
      <dgm:spPr/>
    </dgm:pt>
    <dgm:pt modelId="{85777FC9-C931-459F-A4D7-E01C0DCAF0A5}" type="pres">
      <dgm:prSet presAssocID="{7341B446-29D5-4564-BB87-72E5C75B3BDD}" presName="center1" presStyleLbl="fgShp" presStyleIdx="0" presStyleCnt="2"/>
      <dgm:spPr/>
    </dgm:pt>
    <dgm:pt modelId="{DAAE4348-1C7A-4647-A152-EFC646915C7C}" type="pres">
      <dgm:prSet presAssocID="{7341B446-29D5-4564-BB87-72E5C75B3BDD}" presName="center2" presStyleLbl="fgShp" presStyleIdx="1" presStyleCnt="2"/>
      <dgm:spPr/>
    </dgm:pt>
  </dgm:ptLst>
  <dgm:cxnLst>
    <dgm:cxn modelId="{E6B50204-44B4-4CFE-B466-9A66AF698655}" type="presOf" srcId="{8F0890E2-477C-4407-8802-7A910B268242}" destId="{73426507-4E77-40CA-81D9-550A0197B69D}" srcOrd="0" destOrd="0" presId="urn:microsoft.com/office/officeart/2005/8/layout/cycle4"/>
    <dgm:cxn modelId="{C61DB105-7340-47E3-800C-D75E68CF88B4}" srcId="{8B939EA9-CA90-4BD1-AF12-3BCF2B62CBA1}" destId="{152B5F7B-C553-4A3A-9CB9-BF474B58F473}" srcOrd="0" destOrd="0" parTransId="{0069C47F-2F0A-42BB-8DF0-3983D23EB1D0}" sibTransId="{D049FAEB-D355-4AEE-9EEA-64C8C495DCE0}"/>
    <dgm:cxn modelId="{3F7E281E-05B8-404A-86D2-1DA6CA961CE2}" srcId="{7341B446-29D5-4564-BB87-72E5C75B3BDD}" destId="{09C42838-5704-4388-B9F7-258920828508}" srcOrd="1" destOrd="0" parTransId="{E1DB23CE-51A2-46A0-91FB-BADBD9CCE0CA}" sibTransId="{39029D9D-9684-4FBB-9F8E-A90C9B22AABA}"/>
    <dgm:cxn modelId="{1767ED26-6E44-4B5C-B7C4-409BC54A15F5}" type="presOf" srcId="{7341B446-29D5-4564-BB87-72E5C75B3BDD}" destId="{095F1721-BCD0-45A7-8F31-934114E8FD19}" srcOrd="0" destOrd="0" presId="urn:microsoft.com/office/officeart/2005/8/layout/cycle4"/>
    <dgm:cxn modelId="{CF441632-2CB0-442F-9D5D-48C31C04702D}" type="presOf" srcId="{152B5F7B-C553-4A3A-9CB9-BF474B58F473}" destId="{EF983960-C34B-47E7-8F8D-F9C3FA38AD4C}" srcOrd="0" destOrd="0" presId="urn:microsoft.com/office/officeart/2005/8/layout/cycle4"/>
    <dgm:cxn modelId="{8C785C32-88E6-4FD5-96D2-E5B7614BB891}" type="presOf" srcId="{81B976C9-DAA0-4724-BAC9-6D54ABE44F44}" destId="{25DAD9BD-8BF9-4D71-9932-C8582C9BE62E}" srcOrd="1" destOrd="0" presId="urn:microsoft.com/office/officeart/2005/8/layout/cycle4"/>
    <dgm:cxn modelId="{772A9D33-FB14-4D89-8599-627D882AA85D}" srcId="{7341B446-29D5-4564-BB87-72E5C75B3BDD}" destId="{8B939EA9-CA90-4BD1-AF12-3BCF2B62CBA1}" srcOrd="3" destOrd="0" parTransId="{BB88C876-A11E-4728-A4B2-5A0C21039E49}" sibTransId="{C3DAFCD9-2FAB-4C07-AE62-4C591B2E1D19}"/>
    <dgm:cxn modelId="{DFB2A936-2B47-49BD-B325-E731F974F1BB}" srcId="{8F0890E2-477C-4407-8802-7A910B268242}" destId="{70DA1745-F33C-4736-91CD-F63AA6DFFF2C}" srcOrd="0" destOrd="0" parTransId="{36CB1C58-C96B-49C7-847C-88E7F99CDED7}" sibTransId="{58359231-63DD-4AEC-A1AB-6F9CB29E5563}"/>
    <dgm:cxn modelId="{511E336F-E217-42E0-9950-FB1BEAD86BBD}" type="presOf" srcId="{70DA1745-F33C-4736-91CD-F63AA6DFFF2C}" destId="{05C529C5-DF05-4D23-8392-3DCEE176C138}" srcOrd="1" destOrd="0" presId="urn:microsoft.com/office/officeart/2005/8/layout/cycle4"/>
    <dgm:cxn modelId="{D8764B81-3976-4115-ABCA-B7C1D5A22F69}" srcId="{7341B446-29D5-4564-BB87-72E5C75B3BDD}" destId="{A58461DE-E276-4AD1-887E-602A0A624F95}" srcOrd="2" destOrd="0" parTransId="{7B51FC5B-F8EA-4CCF-9DBE-F215C0AB4D4F}" sibTransId="{3EFE27FA-4D8C-4B28-8A13-BC38D0749DAC}"/>
    <dgm:cxn modelId="{D1AC3782-28EA-4336-9040-B5EEEB297AFF}" type="presOf" srcId="{152B5F7B-C553-4A3A-9CB9-BF474B58F473}" destId="{71ED1643-7280-4C98-B1AA-07EEF13D628E}" srcOrd="1" destOrd="0" presId="urn:microsoft.com/office/officeart/2005/8/layout/cycle4"/>
    <dgm:cxn modelId="{4D100B97-9DC8-4F16-91FE-F8C74F67C1DE}" srcId="{09C42838-5704-4388-B9F7-258920828508}" destId="{81B976C9-DAA0-4724-BAC9-6D54ABE44F44}" srcOrd="0" destOrd="0" parTransId="{DA98778E-0C4C-449C-B0D5-FA83B5CC8836}" sibTransId="{0D0972AF-4D52-4EC4-A7E7-2D1CB027E34A}"/>
    <dgm:cxn modelId="{A0A79DA1-3563-45BC-BA07-CFE6E293448A}" type="presOf" srcId="{0B5ACCDC-C7E0-410B-8F0C-D534964AFB37}" destId="{D1F9080F-9899-4F00-9A02-C483F8EA65A1}" srcOrd="0" destOrd="0" presId="urn:microsoft.com/office/officeart/2005/8/layout/cycle4"/>
    <dgm:cxn modelId="{17D876A2-C010-41BF-BA10-17C3A5864E7C}" type="presOf" srcId="{81B976C9-DAA0-4724-BAC9-6D54ABE44F44}" destId="{89D98289-6055-4F85-A0BF-50F7EAAF4BBD}" srcOrd="0" destOrd="0" presId="urn:microsoft.com/office/officeart/2005/8/layout/cycle4"/>
    <dgm:cxn modelId="{ABB657B5-8CB3-4AF4-8AFE-409030820DCB}" type="presOf" srcId="{A58461DE-E276-4AD1-887E-602A0A624F95}" destId="{57B3EAD6-C1DA-42B4-83AF-8245AB31E9F1}" srcOrd="0" destOrd="0" presId="urn:microsoft.com/office/officeart/2005/8/layout/cycle4"/>
    <dgm:cxn modelId="{3BF0D8C3-51C3-44A0-96C0-8F97A4E24326}" type="presOf" srcId="{09C42838-5704-4388-B9F7-258920828508}" destId="{9A15E8A8-3C5E-428F-BB9C-1B22BADE886F}" srcOrd="0" destOrd="0" presId="urn:microsoft.com/office/officeart/2005/8/layout/cycle4"/>
    <dgm:cxn modelId="{8056F2CD-3049-4AB8-B786-EE00871A6C07}" srcId="{A58461DE-E276-4AD1-887E-602A0A624F95}" destId="{0B5ACCDC-C7E0-410B-8F0C-D534964AFB37}" srcOrd="0" destOrd="0" parTransId="{9441D253-B326-4D6E-819D-041D95FFC39F}" sibTransId="{E8EEE309-031D-41B3-9F49-6F39B79E454E}"/>
    <dgm:cxn modelId="{2903F4CF-FA90-47F1-B1FA-F8E33D6181DB}" type="presOf" srcId="{70DA1745-F33C-4736-91CD-F63AA6DFFF2C}" destId="{35153C30-F7F4-4A84-91E6-A013833C85B0}" srcOrd="0" destOrd="0" presId="urn:microsoft.com/office/officeart/2005/8/layout/cycle4"/>
    <dgm:cxn modelId="{BB5E94DF-CD44-4B25-9881-6733EFBF97F6}" srcId="{7341B446-29D5-4564-BB87-72E5C75B3BDD}" destId="{8F0890E2-477C-4407-8802-7A910B268242}" srcOrd="0" destOrd="0" parTransId="{3B24630B-1990-4AF9-A901-11B0B670985D}" sibTransId="{848C9B09-4329-47A4-B83F-B22C5E5FCB89}"/>
    <dgm:cxn modelId="{64AE79EF-C4B4-4A80-8684-71D3912054D3}" type="presOf" srcId="{8B939EA9-CA90-4BD1-AF12-3BCF2B62CBA1}" destId="{6DA6D0CB-43D8-447D-B3FC-33BF6C8055C0}" srcOrd="0" destOrd="0" presId="urn:microsoft.com/office/officeart/2005/8/layout/cycle4"/>
    <dgm:cxn modelId="{5785A6F1-02F1-47B7-99E4-9C61AFB52C47}" type="presOf" srcId="{0B5ACCDC-C7E0-410B-8F0C-D534964AFB37}" destId="{96BE8F18-A3E6-47FA-BBB4-03DE59EC8628}" srcOrd="1" destOrd="0" presId="urn:microsoft.com/office/officeart/2005/8/layout/cycle4"/>
    <dgm:cxn modelId="{54BF2BCB-5943-4028-B0E6-A7D319034B7C}" type="presParOf" srcId="{095F1721-BCD0-45A7-8F31-934114E8FD19}" destId="{17C00DB9-9C34-4F8C-B452-A3E99F3EF9DB}" srcOrd="0" destOrd="0" presId="urn:microsoft.com/office/officeart/2005/8/layout/cycle4"/>
    <dgm:cxn modelId="{EF1B13F8-2D7B-49F4-B465-B76264C365F3}" type="presParOf" srcId="{17C00DB9-9C34-4F8C-B452-A3E99F3EF9DB}" destId="{98926564-9B8E-49B2-8FF4-5BD00231C1D1}" srcOrd="0" destOrd="0" presId="urn:microsoft.com/office/officeart/2005/8/layout/cycle4"/>
    <dgm:cxn modelId="{B73E53E6-7A55-4BE4-A491-E3B559EFB802}" type="presParOf" srcId="{98926564-9B8E-49B2-8FF4-5BD00231C1D1}" destId="{35153C30-F7F4-4A84-91E6-A013833C85B0}" srcOrd="0" destOrd="0" presId="urn:microsoft.com/office/officeart/2005/8/layout/cycle4"/>
    <dgm:cxn modelId="{03AC58CA-E35D-4E08-A2EA-2C6655CE2D17}" type="presParOf" srcId="{98926564-9B8E-49B2-8FF4-5BD00231C1D1}" destId="{05C529C5-DF05-4D23-8392-3DCEE176C138}" srcOrd="1" destOrd="0" presId="urn:microsoft.com/office/officeart/2005/8/layout/cycle4"/>
    <dgm:cxn modelId="{3A71BC57-1F81-450F-ADB3-96130CA2AB7B}" type="presParOf" srcId="{17C00DB9-9C34-4F8C-B452-A3E99F3EF9DB}" destId="{AF1B2A3F-E05B-44BC-AB66-4F4D7EF0EC92}" srcOrd="1" destOrd="0" presId="urn:microsoft.com/office/officeart/2005/8/layout/cycle4"/>
    <dgm:cxn modelId="{D62125A1-3732-45BC-B792-E849AEADAA22}" type="presParOf" srcId="{AF1B2A3F-E05B-44BC-AB66-4F4D7EF0EC92}" destId="{89D98289-6055-4F85-A0BF-50F7EAAF4BBD}" srcOrd="0" destOrd="0" presId="urn:microsoft.com/office/officeart/2005/8/layout/cycle4"/>
    <dgm:cxn modelId="{25A1D707-FF9F-4385-B661-53C20A4A734A}" type="presParOf" srcId="{AF1B2A3F-E05B-44BC-AB66-4F4D7EF0EC92}" destId="{25DAD9BD-8BF9-4D71-9932-C8582C9BE62E}" srcOrd="1" destOrd="0" presId="urn:microsoft.com/office/officeart/2005/8/layout/cycle4"/>
    <dgm:cxn modelId="{DF0A5E1A-8D24-44D9-84DF-02AABBEA4B94}" type="presParOf" srcId="{17C00DB9-9C34-4F8C-B452-A3E99F3EF9DB}" destId="{135B1A5D-DB04-400A-8F45-F583532EE7C7}" srcOrd="2" destOrd="0" presId="urn:microsoft.com/office/officeart/2005/8/layout/cycle4"/>
    <dgm:cxn modelId="{68C233C0-8C74-4B50-9C7E-F2969E167870}" type="presParOf" srcId="{135B1A5D-DB04-400A-8F45-F583532EE7C7}" destId="{D1F9080F-9899-4F00-9A02-C483F8EA65A1}" srcOrd="0" destOrd="0" presId="urn:microsoft.com/office/officeart/2005/8/layout/cycle4"/>
    <dgm:cxn modelId="{E30D8542-DC1B-49D8-BF10-A4084F2CE416}" type="presParOf" srcId="{135B1A5D-DB04-400A-8F45-F583532EE7C7}" destId="{96BE8F18-A3E6-47FA-BBB4-03DE59EC8628}" srcOrd="1" destOrd="0" presId="urn:microsoft.com/office/officeart/2005/8/layout/cycle4"/>
    <dgm:cxn modelId="{9A7CD1E9-250C-4EA0-A538-4895E68F1CAF}" type="presParOf" srcId="{17C00DB9-9C34-4F8C-B452-A3E99F3EF9DB}" destId="{ED9AC018-47DB-4263-ABD7-32AD9FB5B5A6}" srcOrd="3" destOrd="0" presId="urn:microsoft.com/office/officeart/2005/8/layout/cycle4"/>
    <dgm:cxn modelId="{FE827371-EA4C-43A3-8018-1DBE52CFFE15}" type="presParOf" srcId="{ED9AC018-47DB-4263-ABD7-32AD9FB5B5A6}" destId="{EF983960-C34B-47E7-8F8D-F9C3FA38AD4C}" srcOrd="0" destOrd="0" presId="urn:microsoft.com/office/officeart/2005/8/layout/cycle4"/>
    <dgm:cxn modelId="{BDAF0707-509E-4D1C-97EB-C034B5DE3F4F}" type="presParOf" srcId="{ED9AC018-47DB-4263-ABD7-32AD9FB5B5A6}" destId="{71ED1643-7280-4C98-B1AA-07EEF13D628E}" srcOrd="1" destOrd="0" presId="urn:microsoft.com/office/officeart/2005/8/layout/cycle4"/>
    <dgm:cxn modelId="{751520AE-51AE-4808-964F-6B1284095E44}" type="presParOf" srcId="{17C00DB9-9C34-4F8C-B452-A3E99F3EF9DB}" destId="{51419414-34A0-49D7-8917-DEFD396A67BD}" srcOrd="4" destOrd="0" presId="urn:microsoft.com/office/officeart/2005/8/layout/cycle4"/>
    <dgm:cxn modelId="{CD7111AE-D24D-40F6-A87F-7CAC482165A0}" type="presParOf" srcId="{095F1721-BCD0-45A7-8F31-934114E8FD19}" destId="{EDDD1D9D-415E-495D-9FE9-4C8EBD765D32}" srcOrd="1" destOrd="0" presId="urn:microsoft.com/office/officeart/2005/8/layout/cycle4"/>
    <dgm:cxn modelId="{35D0A84D-DF64-499A-BFAB-CC532BCB484D}" type="presParOf" srcId="{EDDD1D9D-415E-495D-9FE9-4C8EBD765D32}" destId="{73426507-4E77-40CA-81D9-550A0197B69D}" srcOrd="0" destOrd="0" presId="urn:microsoft.com/office/officeart/2005/8/layout/cycle4"/>
    <dgm:cxn modelId="{4F0BBD1C-7084-4A55-B757-CED7C52A5F43}" type="presParOf" srcId="{EDDD1D9D-415E-495D-9FE9-4C8EBD765D32}" destId="{9A15E8A8-3C5E-428F-BB9C-1B22BADE886F}" srcOrd="1" destOrd="0" presId="urn:microsoft.com/office/officeart/2005/8/layout/cycle4"/>
    <dgm:cxn modelId="{DB9DD234-1AED-48F2-8B40-7C3E7E0D52B8}" type="presParOf" srcId="{EDDD1D9D-415E-495D-9FE9-4C8EBD765D32}" destId="{57B3EAD6-C1DA-42B4-83AF-8245AB31E9F1}" srcOrd="2" destOrd="0" presId="urn:microsoft.com/office/officeart/2005/8/layout/cycle4"/>
    <dgm:cxn modelId="{D4719DBF-5135-4ADF-AB23-2178968E1830}" type="presParOf" srcId="{EDDD1D9D-415E-495D-9FE9-4C8EBD765D32}" destId="{6DA6D0CB-43D8-447D-B3FC-33BF6C8055C0}" srcOrd="3" destOrd="0" presId="urn:microsoft.com/office/officeart/2005/8/layout/cycle4"/>
    <dgm:cxn modelId="{31751959-D178-4C1A-A15F-6E2A6A5576C9}" type="presParOf" srcId="{EDDD1D9D-415E-495D-9FE9-4C8EBD765D32}" destId="{20CDF4E8-527B-4684-AFDD-CDA699F4F51D}" srcOrd="4" destOrd="0" presId="urn:microsoft.com/office/officeart/2005/8/layout/cycle4"/>
    <dgm:cxn modelId="{454ECC40-03BA-45FE-92C5-CE503F525068}" type="presParOf" srcId="{095F1721-BCD0-45A7-8F31-934114E8FD19}" destId="{85777FC9-C931-459F-A4D7-E01C0DCAF0A5}" srcOrd="2" destOrd="0" presId="urn:microsoft.com/office/officeart/2005/8/layout/cycle4"/>
    <dgm:cxn modelId="{E744D32A-0E3A-4AFB-8DA8-43D529CFA31F}" type="presParOf" srcId="{095F1721-BCD0-45A7-8F31-934114E8FD19}" destId="{DAAE4348-1C7A-4647-A152-EFC646915C7C}" srcOrd="3" destOrd="0" presId="urn:microsoft.com/office/officeart/2005/8/layout/cycle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5F7008C-2C21-41E8-97D9-334880A536F4}" type="doc">
      <dgm:prSet loTypeId="urn:microsoft.com/office/officeart/2008/layout/LinedList" loCatId="list" qsTypeId="urn:microsoft.com/office/officeart/2005/8/quickstyle/simple1" qsCatId="simple" csTypeId="urn:microsoft.com/office/officeart/2005/8/colors/colorful4" csCatId="colorful" phldr="1"/>
      <dgm:spPr/>
      <dgm:t>
        <a:bodyPr/>
        <a:lstStyle/>
        <a:p>
          <a:endParaRPr lang="en-US"/>
        </a:p>
      </dgm:t>
    </dgm:pt>
    <dgm:pt modelId="{E75E3916-66F7-4579-8880-8BA54F997F1E}">
      <dgm:prSet/>
      <dgm:spPr/>
      <dgm:t>
        <a:bodyPr/>
        <a:lstStyle/>
        <a:p>
          <a:r>
            <a:rPr lang="en-US" dirty="0"/>
            <a:t>Investigating occupations for people with psychosis</a:t>
          </a:r>
        </a:p>
      </dgm:t>
    </dgm:pt>
    <dgm:pt modelId="{D707B756-E75E-4A66-B3A2-140173F7DB83}" type="parTrans" cxnId="{5A1F9E80-7EA9-4425-BC56-A316028ACAFF}">
      <dgm:prSet/>
      <dgm:spPr/>
      <dgm:t>
        <a:bodyPr/>
        <a:lstStyle/>
        <a:p>
          <a:endParaRPr lang="en-US"/>
        </a:p>
      </dgm:t>
    </dgm:pt>
    <dgm:pt modelId="{8378F873-B65A-4853-8480-BC4AE0C59FDD}" type="sibTrans" cxnId="{5A1F9E80-7EA9-4425-BC56-A316028ACAFF}">
      <dgm:prSet/>
      <dgm:spPr/>
      <dgm:t>
        <a:bodyPr/>
        <a:lstStyle/>
        <a:p>
          <a:endParaRPr lang="en-US"/>
        </a:p>
      </dgm:t>
    </dgm:pt>
    <dgm:pt modelId="{19657A66-55E3-434E-BB91-F76C399648ED}">
      <dgm:prSet/>
      <dgm:spPr/>
      <dgm:t>
        <a:bodyPr/>
        <a:lstStyle/>
        <a:p>
          <a:r>
            <a:rPr lang="en-US" dirty="0"/>
            <a:t>Developing self-concept for people with psychosis</a:t>
          </a:r>
        </a:p>
      </dgm:t>
    </dgm:pt>
    <dgm:pt modelId="{CCB259F0-C59E-4704-9041-3CBF9A9F3725}" type="parTrans" cxnId="{AA65DF68-A250-41C3-B26F-05222752C30E}">
      <dgm:prSet/>
      <dgm:spPr/>
      <dgm:t>
        <a:bodyPr/>
        <a:lstStyle/>
        <a:p>
          <a:endParaRPr lang="en-US"/>
        </a:p>
      </dgm:t>
    </dgm:pt>
    <dgm:pt modelId="{D2A13674-772B-430D-B23D-606AE6C55864}" type="sibTrans" cxnId="{AA65DF68-A250-41C3-B26F-05222752C30E}">
      <dgm:prSet/>
      <dgm:spPr/>
      <dgm:t>
        <a:bodyPr/>
        <a:lstStyle/>
        <a:p>
          <a:endParaRPr lang="en-US"/>
        </a:p>
      </dgm:t>
    </dgm:pt>
    <dgm:pt modelId="{0FBD21B5-2832-48FD-8DF6-B6F2DAB22D19}">
      <dgm:prSet/>
      <dgm:spPr/>
      <dgm:t>
        <a:bodyPr/>
        <a:lstStyle/>
        <a:p>
          <a:r>
            <a:rPr lang="en-US" dirty="0"/>
            <a:t>Review</a:t>
          </a:r>
          <a:r>
            <a:rPr lang="en-US" baseline="0" dirty="0"/>
            <a:t> of the theory of Creative ability (use of terminology) and relate to new theories </a:t>
          </a:r>
          <a:endParaRPr lang="en-US" dirty="0"/>
        </a:p>
      </dgm:t>
    </dgm:pt>
    <dgm:pt modelId="{8C8E519A-C7CB-47B9-8C35-9BC88D91273E}" type="parTrans" cxnId="{DC89AD37-CC89-40A9-8D23-FDB486FC2039}">
      <dgm:prSet/>
      <dgm:spPr/>
      <dgm:t>
        <a:bodyPr/>
        <a:lstStyle/>
        <a:p>
          <a:endParaRPr lang="en-US"/>
        </a:p>
      </dgm:t>
    </dgm:pt>
    <dgm:pt modelId="{282FFC7F-420A-4FEC-90C5-3C2A5ED33939}" type="sibTrans" cxnId="{DC89AD37-CC89-40A9-8D23-FDB486FC2039}">
      <dgm:prSet/>
      <dgm:spPr/>
      <dgm:t>
        <a:bodyPr/>
        <a:lstStyle/>
        <a:p>
          <a:endParaRPr lang="en-US"/>
        </a:p>
      </dgm:t>
    </dgm:pt>
    <dgm:pt modelId="{343C0FBC-0000-4BAF-8316-FDD502EE8B52}" type="pres">
      <dgm:prSet presAssocID="{35F7008C-2C21-41E8-97D9-334880A536F4}" presName="vert0" presStyleCnt="0">
        <dgm:presLayoutVars>
          <dgm:dir/>
          <dgm:animOne val="branch"/>
          <dgm:animLvl val="lvl"/>
        </dgm:presLayoutVars>
      </dgm:prSet>
      <dgm:spPr/>
    </dgm:pt>
    <dgm:pt modelId="{7CADA7A7-5B6D-4735-BA73-DFA81EFA80B2}" type="pres">
      <dgm:prSet presAssocID="{E75E3916-66F7-4579-8880-8BA54F997F1E}" presName="thickLine" presStyleLbl="alignNode1" presStyleIdx="0" presStyleCnt="3"/>
      <dgm:spPr/>
    </dgm:pt>
    <dgm:pt modelId="{8DD7E649-58BF-456D-AEBB-0A07969CCDFE}" type="pres">
      <dgm:prSet presAssocID="{E75E3916-66F7-4579-8880-8BA54F997F1E}" presName="horz1" presStyleCnt="0"/>
      <dgm:spPr/>
    </dgm:pt>
    <dgm:pt modelId="{0AB8A584-E024-4CD1-AFAE-C49C2503D05E}" type="pres">
      <dgm:prSet presAssocID="{E75E3916-66F7-4579-8880-8BA54F997F1E}" presName="tx1" presStyleLbl="revTx" presStyleIdx="0" presStyleCnt="3"/>
      <dgm:spPr/>
    </dgm:pt>
    <dgm:pt modelId="{399E72D3-7D2F-465E-B9B9-877A2447566D}" type="pres">
      <dgm:prSet presAssocID="{E75E3916-66F7-4579-8880-8BA54F997F1E}" presName="vert1" presStyleCnt="0"/>
      <dgm:spPr/>
    </dgm:pt>
    <dgm:pt modelId="{AB9ACD33-3F96-4832-9FD6-552FDA0B1605}" type="pres">
      <dgm:prSet presAssocID="{19657A66-55E3-434E-BB91-F76C399648ED}" presName="thickLine" presStyleLbl="alignNode1" presStyleIdx="1" presStyleCnt="3"/>
      <dgm:spPr/>
    </dgm:pt>
    <dgm:pt modelId="{4C71FE0A-435C-42FE-82CB-3CCB6CA999CA}" type="pres">
      <dgm:prSet presAssocID="{19657A66-55E3-434E-BB91-F76C399648ED}" presName="horz1" presStyleCnt="0"/>
      <dgm:spPr/>
    </dgm:pt>
    <dgm:pt modelId="{78AA9E21-CE41-4AA9-BE8F-E01804B61AC0}" type="pres">
      <dgm:prSet presAssocID="{19657A66-55E3-434E-BB91-F76C399648ED}" presName="tx1" presStyleLbl="revTx" presStyleIdx="1" presStyleCnt="3"/>
      <dgm:spPr/>
    </dgm:pt>
    <dgm:pt modelId="{A15D1C4A-5C43-4B24-A15C-092A7EBF5F42}" type="pres">
      <dgm:prSet presAssocID="{19657A66-55E3-434E-BB91-F76C399648ED}" presName="vert1" presStyleCnt="0"/>
      <dgm:spPr/>
    </dgm:pt>
    <dgm:pt modelId="{CBE6A3D8-F576-46C5-85FF-2EDC648EB3B2}" type="pres">
      <dgm:prSet presAssocID="{0FBD21B5-2832-48FD-8DF6-B6F2DAB22D19}" presName="thickLine" presStyleLbl="alignNode1" presStyleIdx="2" presStyleCnt="3"/>
      <dgm:spPr/>
    </dgm:pt>
    <dgm:pt modelId="{F04DB6FF-F520-483E-A184-10913D3F369B}" type="pres">
      <dgm:prSet presAssocID="{0FBD21B5-2832-48FD-8DF6-B6F2DAB22D19}" presName="horz1" presStyleCnt="0"/>
      <dgm:spPr/>
    </dgm:pt>
    <dgm:pt modelId="{22E72EF0-C46E-4C0C-8806-539C1D58FC19}" type="pres">
      <dgm:prSet presAssocID="{0FBD21B5-2832-48FD-8DF6-B6F2DAB22D19}" presName="tx1" presStyleLbl="revTx" presStyleIdx="2" presStyleCnt="3"/>
      <dgm:spPr/>
    </dgm:pt>
    <dgm:pt modelId="{C8757A80-29FD-4DD4-927B-2C98C18584EA}" type="pres">
      <dgm:prSet presAssocID="{0FBD21B5-2832-48FD-8DF6-B6F2DAB22D19}" presName="vert1" presStyleCnt="0"/>
      <dgm:spPr/>
    </dgm:pt>
  </dgm:ptLst>
  <dgm:cxnLst>
    <dgm:cxn modelId="{DC89AD37-CC89-40A9-8D23-FDB486FC2039}" srcId="{35F7008C-2C21-41E8-97D9-334880A536F4}" destId="{0FBD21B5-2832-48FD-8DF6-B6F2DAB22D19}" srcOrd="2" destOrd="0" parTransId="{8C8E519A-C7CB-47B9-8C35-9BC88D91273E}" sibTransId="{282FFC7F-420A-4FEC-90C5-3C2A5ED33939}"/>
    <dgm:cxn modelId="{AA65DF68-A250-41C3-B26F-05222752C30E}" srcId="{35F7008C-2C21-41E8-97D9-334880A536F4}" destId="{19657A66-55E3-434E-BB91-F76C399648ED}" srcOrd="1" destOrd="0" parTransId="{CCB259F0-C59E-4704-9041-3CBF9A9F3725}" sibTransId="{D2A13674-772B-430D-B23D-606AE6C55864}"/>
    <dgm:cxn modelId="{5A1F9E80-7EA9-4425-BC56-A316028ACAFF}" srcId="{35F7008C-2C21-41E8-97D9-334880A536F4}" destId="{E75E3916-66F7-4579-8880-8BA54F997F1E}" srcOrd="0" destOrd="0" parTransId="{D707B756-E75E-4A66-B3A2-140173F7DB83}" sibTransId="{8378F873-B65A-4853-8480-BC4AE0C59FDD}"/>
    <dgm:cxn modelId="{71802D87-681F-4469-A6EB-2B04710C97B8}" type="presOf" srcId="{35F7008C-2C21-41E8-97D9-334880A536F4}" destId="{343C0FBC-0000-4BAF-8316-FDD502EE8B52}" srcOrd="0" destOrd="0" presId="urn:microsoft.com/office/officeart/2008/layout/LinedList"/>
    <dgm:cxn modelId="{5958B5AD-70EF-4D4F-A5EB-29814C9B7F3A}" type="presOf" srcId="{E75E3916-66F7-4579-8880-8BA54F997F1E}" destId="{0AB8A584-E024-4CD1-AFAE-C49C2503D05E}" srcOrd="0" destOrd="0" presId="urn:microsoft.com/office/officeart/2008/layout/LinedList"/>
    <dgm:cxn modelId="{7ABE46B8-84BD-48D0-B1CE-6999BE388C5C}" type="presOf" srcId="{19657A66-55E3-434E-BB91-F76C399648ED}" destId="{78AA9E21-CE41-4AA9-BE8F-E01804B61AC0}" srcOrd="0" destOrd="0" presId="urn:microsoft.com/office/officeart/2008/layout/LinedList"/>
    <dgm:cxn modelId="{53DC08C9-E106-49AD-BD34-7F97316A3C53}" type="presOf" srcId="{0FBD21B5-2832-48FD-8DF6-B6F2DAB22D19}" destId="{22E72EF0-C46E-4C0C-8806-539C1D58FC19}" srcOrd="0" destOrd="0" presId="urn:microsoft.com/office/officeart/2008/layout/LinedList"/>
    <dgm:cxn modelId="{198EBAEE-8435-4BB6-84DA-C8640661AB4D}" type="presParOf" srcId="{343C0FBC-0000-4BAF-8316-FDD502EE8B52}" destId="{7CADA7A7-5B6D-4735-BA73-DFA81EFA80B2}" srcOrd="0" destOrd="0" presId="urn:microsoft.com/office/officeart/2008/layout/LinedList"/>
    <dgm:cxn modelId="{F73530E0-70F6-4C52-A751-A0B4CE4CFA42}" type="presParOf" srcId="{343C0FBC-0000-4BAF-8316-FDD502EE8B52}" destId="{8DD7E649-58BF-456D-AEBB-0A07969CCDFE}" srcOrd="1" destOrd="0" presId="urn:microsoft.com/office/officeart/2008/layout/LinedList"/>
    <dgm:cxn modelId="{F23E8B01-3575-4521-8280-2B20E660349E}" type="presParOf" srcId="{8DD7E649-58BF-456D-AEBB-0A07969CCDFE}" destId="{0AB8A584-E024-4CD1-AFAE-C49C2503D05E}" srcOrd="0" destOrd="0" presId="urn:microsoft.com/office/officeart/2008/layout/LinedList"/>
    <dgm:cxn modelId="{7D68E472-4536-4928-8593-9A6422126864}" type="presParOf" srcId="{8DD7E649-58BF-456D-AEBB-0A07969CCDFE}" destId="{399E72D3-7D2F-465E-B9B9-877A2447566D}" srcOrd="1" destOrd="0" presId="urn:microsoft.com/office/officeart/2008/layout/LinedList"/>
    <dgm:cxn modelId="{CE431A8B-DE6B-43E7-BC40-A710BD3D81A4}" type="presParOf" srcId="{343C0FBC-0000-4BAF-8316-FDD502EE8B52}" destId="{AB9ACD33-3F96-4832-9FD6-552FDA0B1605}" srcOrd="2" destOrd="0" presId="urn:microsoft.com/office/officeart/2008/layout/LinedList"/>
    <dgm:cxn modelId="{A98E9950-B009-4A95-BEE5-D2FD099ECF8C}" type="presParOf" srcId="{343C0FBC-0000-4BAF-8316-FDD502EE8B52}" destId="{4C71FE0A-435C-42FE-82CB-3CCB6CA999CA}" srcOrd="3" destOrd="0" presId="urn:microsoft.com/office/officeart/2008/layout/LinedList"/>
    <dgm:cxn modelId="{FBAE4C89-8D7A-4DCC-8193-6E80258B1547}" type="presParOf" srcId="{4C71FE0A-435C-42FE-82CB-3CCB6CA999CA}" destId="{78AA9E21-CE41-4AA9-BE8F-E01804B61AC0}" srcOrd="0" destOrd="0" presId="urn:microsoft.com/office/officeart/2008/layout/LinedList"/>
    <dgm:cxn modelId="{391D3A14-B513-46F4-90E7-E058E35904DA}" type="presParOf" srcId="{4C71FE0A-435C-42FE-82CB-3CCB6CA999CA}" destId="{A15D1C4A-5C43-4B24-A15C-092A7EBF5F42}" srcOrd="1" destOrd="0" presId="urn:microsoft.com/office/officeart/2008/layout/LinedList"/>
    <dgm:cxn modelId="{3C3BD215-98A0-45BC-979D-900A5D5FCBC9}" type="presParOf" srcId="{343C0FBC-0000-4BAF-8316-FDD502EE8B52}" destId="{CBE6A3D8-F576-46C5-85FF-2EDC648EB3B2}" srcOrd="4" destOrd="0" presId="urn:microsoft.com/office/officeart/2008/layout/LinedList"/>
    <dgm:cxn modelId="{8FE97645-321E-45A1-8D73-D23A3D6DDAC1}" type="presParOf" srcId="{343C0FBC-0000-4BAF-8316-FDD502EE8B52}" destId="{F04DB6FF-F520-483E-A184-10913D3F369B}" srcOrd="5" destOrd="0" presId="urn:microsoft.com/office/officeart/2008/layout/LinedList"/>
    <dgm:cxn modelId="{2A303C5A-CB50-4302-A267-FF21104EC51B}" type="presParOf" srcId="{F04DB6FF-F520-483E-A184-10913D3F369B}" destId="{22E72EF0-C46E-4C0C-8806-539C1D58FC19}" srcOrd="0" destOrd="0" presId="urn:microsoft.com/office/officeart/2008/layout/LinedList"/>
    <dgm:cxn modelId="{1B077143-096C-40ED-9CDF-9E3235B30C03}" type="presParOf" srcId="{F04DB6FF-F520-483E-A184-10913D3F369B}" destId="{C8757A80-29FD-4DD4-927B-2C98C18584EA}"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224BFD-201A-46FE-8BA4-9624913B5ED3}">
      <dsp:nvSpPr>
        <dsp:cNvPr id="0" name=""/>
        <dsp:cNvSpPr/>
      </dsp:nvSpPr>
      <dsp:spPr>
        <a:xfrm>
          <a:off x="0" y="642"/>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A688D8-A11E-4E45-9D8E-01FC2B61324E}">
      <dsp:nvSpPr>
        <dsp:cNvPr id="0" name=""/>
        <dsp:cNvSpPr/>
      </dsp:nvSpPr>
      <dsp:spPr>
        <a:xfrm>
          <a:off x="0" y="642"/>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dirty="0"/>
            <a:t>Health and well being  </a:t>
          </a:r>
          <a:endParaRPr lang="en-US" sz="3400" kern="1200" dirty="0"/>
        </a:p>
      </dsp:txBody>
      <dsp:txXfrm>
        <a:off x="0" y="642"/>
        <a:ext cx="6832212" cy="751927"/>
      </dsp:txXfrm>
    </dsp:sp>
    <dsp:sp modelId="{532E5CB2-4737-4C83-8201-83F4D839EB88}">
      <dsp:nvSpPr>
        <dsp:cNvPr id="0" name=""/>
        <dsp:cNvSpPr/>
      </dsp:nvSpPr>
      <dsp:spPr>
        <a:xfrm>
          <a:off x="0" y="752570"/>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E4F9B0-DDD9-4B3F-B57C-14634A7C3C01}">
      <dsp:nvSpPr>
        <dsp:cNvPr id="0" name=""/>
        <dsp:cNvSpPr/>
      </dsp:nvSpPr>
      <dsp:spPr>
        <a:xfrm>
          <a:off x="0" y="752570"/>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Concept of Occupation</a:t>
          </a:r>
        </a:p>
      </dsp:txBody>
      <dsp:txXfrm>
        <a:off x="0" y="752570"/>
        <a:ext cx="6832212" cy="751927"/>
      </dsp:txXfrm>
    </dsp:sp>
    <dsp:sp modelId="{B21E5F9C-6566-4DE6-909F-189B4E42F7D6}">
      <dsp:nvSpPr>
        <dsp:cNvPr id="0" name=""/>
        <dsp:cNvSpPr/>
      </dsp:nvSpPr>
      <dsp:spPr>
        <a:xfrm>
          <a:off x="0" y="1504498"/>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DBD6FE-7DBD-4C0A-8F8A-FF20731B0403}">
      <dsp:nvSpPr>
        <dsp:cNvPr id="0" name=""/>
        <dsp:cNvSpPr/>
      </dsp:nvSpPr>
      <dsp:spPr>
        <a:xfrm>
          <a:off x="0" y="1504498"/>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Introduction to case study  </a:t>
          </a:r>
        </a:p>
      </dsp:txBody>
      <dsp:txXfrm>
        <a:off x="0" y="1504498"/>
        <a:ext cx="6832212" cy="751927"/>
      </dsp:txXfrm>
    </dsp:sp>
    <dsp:sp modelId="{A351E858-1D6C-4CE7-9BB5-486CFA95B150}">
      <dsp:nvSpPr>
        <dsp:cNvPr id="0" name=""/>
        <dsp:cNvSpPr/>
      </dsp:nvSpPr>
      <dsp:spPr>
        <a:xfrm>
          <a:off x="0" y="2256425"/>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6E5252-12F5-4DD6-8DDE-2FAC0C00443C}">
      <dsp:nvSpPr>
        <dsp:cNvPr id="0" name=""/>
        <dsp:cNvSpPr/>
      </dsp:nvSpPr>
      <dsp:spPr>
        <a:xfrm>
          <a:off x="0" y="2256425"/>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Occupational diagnosis </a:t>
          </a:r>
        </a:p>
      </dsp:txBody>
      <dsp:txXfrm>
        <a:off x="0" y="2256425"/>
        <a:ext cx="6832212" cy="751927"/>
      </dsp:txXfrm>
    </dsp:sp>
    <dsp:sp modelId="{0CDF484E-D65E-446E-8B90-A1B8DA66E562}">
      <dsp:nvSpPr>
        <dsp:cNvPr id="0" name=""/>
        <dsp:cNvSpPr/>
      </dsp:nvSpPr>
      <dsp:spPr>
        <a:xfrm>
          <a:off x="0" y="3008353"/>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40163C-CFD4-462E-BF1C-020952FD5337}">
      <dsp:nvSpPr>
        <dsp:cNvPr id="0" name=""/>
        <dsp:cNvSpPr/>
      </dsp:nvSpPr>
      <dsp:spPr>
        <a:xfrm>
          <a:off x="0" y="3008353"/>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US" sz="3400" kern="1200" dirty="0"/>
            <a:t>Identifying &amp; exploring the issue</a:t>
          </a:r>
        </a:p>
      </dsp:txBody>
      <dsp:txXfrm>
        <a:off x="0" y="3008353"/>
        <a:ext cx="6832212" cy="751927"/>
      </dsp:txXfrm>
    </dsp:sp>
    <dsp:sp modelId="{D9521B67-E16C-4708-84A2-FA2562D7C1AB}">
      <dsp:nvSpPr>
        <dsp:cNvPr id="0" name=""/>
        <dsp:cNvSpPr/>
      </dsp:nvSpPr>
      <dsp:spPr>
        <a:xfrm>
          <a:off x="0" y="3760280"/>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7A4BF4-4364-4BF0-BA49-E27D9F0AEA8B}">
      <dsp:nvSpPr>
        <dsp:cNvPr id="0" name=""/>
        <dsp:cNvSpPr/>
      </dsp:nvSpPr>
      <dsp:spPr>
        <a:xfrm>
          <a:off x="0" y="3760280"/>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dirty="0"/>
            <a:t>Conclusions </a:t>
          </a:r>
          <a:endParaRPr lang="en-US" sz="3400" kern="1200" dirty="0"/>
        </a:p>
      </dsp:txBody>
      <dsp:txXfrm>
        <a:off x="0" y="3760280"/>
        <a:ext cx="6832212" cy="751927"/>
      </dsp:txXfrm>
    </dsp:sp>
    <dsp:sp modelId="{47EA2532-05D2-4822-A2A6-EEE13A315227}">
      <dsp:nvSpPr>
        <dsp:cNvPr id="0" name=""/>
        <dsp:cNvSpPr/>
      </dsp:nvSpPr>
      <dsp:spPr>
        <a:xfrm>
          <a:off x="0" y="4512208"/>
          <a:ext cx="6832212" cy="0"/>
        </a:xfrm>
        <a:prstGeom prst="line">
          <a:avLst/>
        </a:prstGeom>
        <a:solidFill>
          <a:schemeClr val="dk2">
            <a:hueOff val="0"/>
            <a:satOff val="0"/>
            <a:lumOff val="0"/>
            <a:alphaOff val="0"/>
          </a:schemeClr>
        </a:solidFill>
        <a:ln w="15875" cap="rnd"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DECBB5-0E98-42FB-BE30-55E5B620A446}">
      <dsp:nvSpPr>
        <dsp:cNvPr id="0" name=""/>
        <dsp:cNvSpPr/>
      </dsp:nvSpPr>
      <dsp:spPr>
        <a:xfrm>
          <a:off x="0" y="4512208"/>
          <a:ext cx="6832212" cy="751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9540" tIns="129540" rIns="129540" bIns="129540" numCol="1" spcCol="1270" anchor="t" anchorCtr="0">
          <a:noAutofit/>
        </a:bodyPr>
        <a:lstStyle/>
        <a:p>
          <a:pPr marL="0" lvl="0" indent="0" algn="l" defTabSz="1511300">
            <a:lnSpc>
              <a:spcPct val="90000"/>
            </a:lnSpc>
            <a:spcBef>
              <a:spcPct val="0"/>
            </a:spcBef>
            <a:spcAft>
              <a:spcPct val="35000"/>
            </a:spcAft>
            <a:buNone/>
          </a:pPr>
          <a:r>
            <a:rPr lang="en-GB" sz="3400" kern="1200" dirty="0"/>
            <a:t>Future implications</a:t>
          </a:r>
          <a:endParaRPr lang="en-US" sz="3400" kern="1200" dirty="0"/>
        </a:p>
      </dsp:txBody>
      <dsp:txXfrm>
        <a:off x="0" y="4512208"/>
        <a:ext cx="6832212" cy="7519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DEDE0B-7F27-49F8-829C-743F5023D275}">
      <dsp:nvSpPr>
        <dsp:cNvPr id="0" name=""/>
        <dsp:cNvSpPr/>
      </dsp:nvSpPr>
      <dsp:spPr>
        <a:xfrm>
          <a:off x="0" y="0"/>
          <a:ext cx="5260803" cy="998914"/>
        </a:xfrm>
        <a:prstGeom prst="roundRect">
          <a:avLst>
            <a:gd name="adj" fmla="val 10000"/>
          </a:avLst>
        </a:prstGeom>
        <a:gradFill rotWithShape="0">
          <a:gsLst>
            <a:gs pos="0">
              <a:schemeClr val="accent3">
                <a:shade val="50000"/>
                <a:hueOff val="0"/>
                <a:satOff val="0"/>
                <a:lumOff val="0"/>
                <a:alphaOff val="0"/>
                <a:tint val="96000"/>
                <a:lumMod val="104000"/>
              </a:schemeClr>
            </a:gs>
            <a:gs pos="100000">
              <a:schemeClr val="accent3">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Occupational science is a basic science devoted to the study of the human as an occupational being.  </a:t>
          </a:r>
          <a:r>
            <a:rPr lang="en-GB" sz="1600" kern="1200" dirty="0" err="1"/>
            <a:t>Yerxa.E</a:t>
          </a:r>
          <a:r>
            <a:rPr lang="en-GB" sz="1600" kern="1200" dirty="0"/>
            <a:t> (1993)</a:t>
          </a:r>
          <a:endParaRPr lang="en-US" sz="1600" kern="1200" dirty="0"/>
        </a:p>
      </dsp:txBody>
      <dsp:txXfrm>
        <a:off x="29257" y="29257"/>
        <a:ext cx="4066024" cy="940400"/>
      </dsp:txXfrm>
    </dsp:sp>
    <dsp:sp modelId="{DC0A6389-73AC-4349-A084-2ADEDE403D66}">
      <dsp:nvSpPr>
        <dsp:cNvPr id="0" name=""/>
        <dsp:cNvSpPr/>
      </dsp:nvSpPr>
      <dsp:spPr>
        <a:xfrm>
          <a:off x="392852" y="1137652"/>
          <a:ext cx="5260803" cy="998914"/>
        </a:xfrm>
        <a:prstGeom prst="roundRect">
          <a:avLst>
            <a:gd name="adj" fmla="val 10000"/>
          </a:avLst>
        </a:prstGeom>
        <a:gradFill rotWithShape="0">
          <a:gsLst>
            <a:gs pos="0">
              <a:schemeClr val="accent3">
                <a:shade val="50000"/>
                <a:hueOff val="-170656"/>
                <a:satOff val="-13720"/>
                <a:lumOff val="19790"/>
                <a:alphaOff val="0"/>
                <a:tint val="96000"/>
                <a:lumMod val="104000"/>
              </a:schemeClr>
            </a:gs>
            <a:gs pos="100000">
              <a:schemeClr val="accent3">
                <a:shade val="50000"/>
                <a:hueOff val="-170656"/>
                <a:satOff val="-13720"/>
                <a:lumOff val="1979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World Health Organization (2014) </a:t>
          </a:r>
        </a:p>
        <a:p>
          <a:pPr marL="0" lvl="0" indent="0" algn="l" defTabSz="711200">
            <a:lnSpc>
              <a:spcPct val="90000"/>
            </a:lnSpc>
            <a:spcBef>
              <a:spcPct val="0"/>
            </a:spcBef>
            <a:spcAft>
              <a:spcPct val="35000"/>
            </a:spcAft>
            <a:buNone/>
          </a:pPr>
          <a:r>
            <a:rPr lang="en-US" sz="1600" i="1" kern="1200" dirty="0"/>
            <a:t>Basic documents. </a:t>
          </a:r>
        </a:p>
      </dsp:txBody>
      <dsp:txXfrm>
        <a:off x="422109" y="1166909"/>
        <a:ext cx="4160142" cy="940400"/>
      </dsp:txXfrm>
    </dsp:sp>
    <dsp:sp modelId="{48258154-5A16-40D3-932B-3C260ED4810E}">
      <dsp:nvSpPr>
        <dsp:cNvPr id="0" name=""/>
        <dsp:cNvSpPr/>
      </dsp:nvSpPr>
      <dsp:spPr>
        <a:xfrm>
          <a:off x="785704" y="2275304"/>
          <a:ext cx="5260803" cy="998914"/>
        </a:xfrm>
        <a:prstGeom prst="roundRect">
          <a:avLst>
            <a:gd name="adj" fmla="val 10000"/>
          </a:avLst>
        </a:prstGeom>
        <a:gradFill rotWithShape="0">
          <a:gsLst>
            <a:gs pos="0">
              <a:schemeClr val="accent3">
                <a:shade val="50000"/>
                <a:hueOff val="-341311"/>
                <a:satOff val="-27441"/>
                <a:lumOff val="39580"/>
                <a:alphaOff val="0"/>
                <a:tint val="96000"/>
                <a:lumMod val="104000"/>
              </a:schemeClr>
            </a:gs>
            <a:gs pos="100000">
              <a:schemeClr val="accent3">
                <a:shade val="50000"/>
                <a:hueOff val="-341311"/>
                <a:satOff val="-27441"/>
                <a:lumOff val="39580"/>
                <a:alphaOff val="0"/>
                <a:shade val="98000"/>
                <a:lumMod val="94000"/>
              </a:schemeClr>
            </a:gs>
          </a:gsLst>
          <a:lin ang="5400000" scaled="0"/>
        </a:gradFill>
        <a:ln>
          <a:solidFill>
            <a:schemeClr val="bg1"/>
          </a:solid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European Health Organisation (2020)</a:t>
          </a:r>
        </a:p>
        <a:p>
          <a:pPr marL="0" lvl="0" indent="0" algn="l" defTabSz="711200">
            <a:lnSpc>
              <a:spcPct val="90000"/>
            </a:lnSpc>
            <a:spcBef>
              <a:spcPct val="0"/>
            </a:spcBef>
            <a:spcAft>
              <a:spcPct val="35000"/>
            </a:spcAft>
            <a:buNone/>
          </a:pPr>
          <a:r>
            <a:rPr lang="en-GB" sz="1600" i="1" kern="1200" dirty="0"/>
            <a:t>‘Health 2020: The European Policy on Health and Well-Being’ </a:t>
          </a:r>
          <a:endParaRPr lang="en-US" sz="1600" kern="1200" dirty="0"/>
        </a:p>
      </dsp:txBody>
      <dsp:txXfrm>
        <a:off x="814961" y="2304561"/>
        <a:ext cx="4160142" cy="940400"/>
      </dsp:txXfrm>
    </dsp:sp>
    <dsp:sp modelId="{EDB00E2A-9EE9-49E5-9D00-EBBED47A9642}">
      <dsp:nvSpPr>
        <dsp:cNvPr id="0" name=""/>
        <dsp:cNvSpPr/>
      </dsp:nvSpPr>
      <dsp:spPr>
        <a:xfrm>
          <a:off x="1178556" y="3412957"/>
          <a:ext cx="5260803" cy="998914"/>
        </a:xfrm>
        <a:prstGeom prst="roundRect">
          <a:avLst>
            <a:gd name="adj" fmla="val 10000"/>
          </a:avLst>
        </a:prstGeom>
        <a:gradFill rotWithShape="0">
          <a:gsLst>
            <a:gs pos="0">
              <a:schemeClr val="accent3">
                <a:shade val="50000"/>
                <a:hueOff val="-341311"/>
                <a:satOff val="-27441"/>
                <a:lumOff val="39580"/>
                <a:alphaOff val="0"/>
                <a:tint val="96000"/>
                <a:lumMod val="104000"/>
              </a:schemeClr>
            </a:gs>
            <a:gs pos="100000">
              <a:schemeClr val="accent3">
                <a:shade val="50000"/>
                <a:hueOff val="-341311"/>
                <a:satOff val="-27441"/>
                <a:lumOff val="3958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World Federation of Occupational Therapist’s (2018)</a:t>
          </a:r>
        </a:p>
        <a:p>
          <a:pPr marL="0" lvl="0" indent="0" algn="l" defTabSz="711200">
            <a:lnSpc>
              <a:spcPct val="90000"/>
            </a:lnSpc>
            <a:spcBef>
              <a:spcPct val="0"/>
            </a:spcBef>
            <a:spcAft>
              <a:spcPct val="35000"/>
            </a:spcAft>
            <a:buNone/>
          </a:pPr>
          <a:r>
            <a:rPr lang="en-US" sz="1600" i="1" kern="1200" dirty="0"/>
            <a:t>Fundamental beliefs. </a:t>
          </a:r>
          <a:endParaRPr lang="en-US" sz="1600" kern="1200" dirty="0"/>
        </a:p>
      </dsp:txBody>
      <dsp:txXfrm>
        <a:off x="1207813" y="3442214"/>
        <a:ext cx="4160142" cy="940400"/>
      </dsp:txXfrm>
    </dsp:sp>
    <dsp:sp modelId="{9F57BDC9-F93E-4D2D-97FB-C1FAC822488C}">
      <dsp:nvSpPr>
        <dsp:cNvPr id="0" name=""/>
        <dsp:cNvSpPr/>
      </dsp:nvSpPr>
      <dsp:spPr>
        <a:xfrm>
          <a:off x="1571408" y="4550609"/>
          <a:ext cx="5260803" cy="998914"/>
        </a:xfrm>
        <a:prstGeom prst="roundRect">
          <a:avLst>
            <a:gd name="adj" fmla="val 10000"/>
          </a:avLst>
        </a:prstGeom>
        <a:gradFill rotWithShape="0">
          <a:gsLst>
            <a:gs pos="0">
              <a:schemeClr val="accent3">
                <a:shade val="50000"/>
                <a:hueOff val="-170656"/>
                <a:satOff val="-13720"/>
                <a:lumOff val="19790"/>
                <a:alphaOff val="0"/>
                <a:tint val="96000"/>
                <a:lumMod val="104000"/>
              </a:schemeClr>
            </a:gs>
            <a:gs pos="100000">
              <a:schemeClr val="accent3">
                <a:shade val="50000"/>
                <a:hueOff val="-170656"/>
                <a:satOff val="-13720"/>
                <a:lumOff val="1979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Healthcare</a:t>
          </a:r>
          <a:r>
            <a:rPr lang="en-US" sz="1600" kern="1200" baseline="0" dirty="0"/>
            <a:t> provider –  Outcome driven care – physical health, mental health &amp; </a:t>
          </a:r>
          <a:r>
            <a:rPr lang="en-US" sz="1600" kern="1200" baseline="0" dirty="0" err="1"/>
            <a:t>personalisation</a:t>
          </a:r>
          <a:r>
            <a:rPr lang="en-US" sz="1600" kern="1200" baseline="0" dirty="0"/>
            <a:t>. </a:t>
          </a:r>
          <a:endParaRPr lang="en-US" sz="1600" kern="1200" dirty="0"/>
        </a:p>
      </dsp:txBody>
      <dsp:txXfrm>
        <a:off x="1600665" y="4579866"/>
        <a:ext cx="4160142" cy="940400"/>
      </dsp:txXfrm>
    </dsp:sp>
    <dsp:sp modelId="{8B6775B0-4A5E-410A-A02D-DA8EC5135208}">
      <dsp:nvSpPr>
        <dsp:cNvPr id="0" name=""/>
        <dsp:cNvSpPr/>
      </dsp:nvSpPr>
      <dsp:spPr>
        <a:xfrm>
          <a:off x="4611508" y="729762"/>
          <a:ext cx="649294" cy="649294"/>
        </a:xfrm>
        <a:prstGeom prst="downArrow">
          <a:avLst>
            <a:gd name="adj1" fmla="val 55000"/>
            <a:gd name="adj2" fmla="val 45000"/>
          </a:avLst>
        </a:prstGeom>
        <a:solidFill>
          <a:schemeClr val="accent3">
            <a:alpha val="90000"/>
            <a:tint val="55000"/>
            <a:hueOff val="0"/>
            <a:satOff val="0"/>
            <a:lumOff val="0"/>
            <a:alphaOff val="0"/>
          </a:schemeClr>
        </a:solidFill>
        <a:ln w="9525" cap="rnd" cmpd="sng" algn="ctr">
          <a:solidFill>
            <a:schemeClr val="accent3">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4757599" y="729762"/>
        <a:ext cx="357112" cy="488594"/>
      </dsp:txXfrm>
    </dsp:sp>
    <dsp:sp modelId="{68FD5CB8-8342-42D9-A613-0D14787226AB}">
      <dsp:nvSpPr>
        <dsp:cNvPr id="0" name=""/>
        <dsp:cNvSpPr/>
      </dsp:nvSpPr>
      <dsp:spPr>
        <a:xfrm>
          <a:off x="5004361" y="1867414"/>
          <a:ext cx="649294" cy="649294"/>
        </a:xfrm>
        <a:prstGeom prst="downArrow">
          <a:avLst>
            <a:gd name="adj1" fmla="val 55000"/>
            <a:gd name="adj2" fmla="val 45000"/>
          </a:avLst>
        </a:prstGeom>
        <a:solidFill>
          <a:schemeClr val="accent3">
            <a:alpha val="90000"/>
            <a:tint val="55000"/>
            <a:hueOff val="0"/>
            <a:satOff val="0"/>
            <a:lumOff val="0"/>
            <a:alphaOff val="0"/>
          </a:schemeClr>
        </a:solidFill>
        <a:ln w="9525" cap="rnd" cmpd="sng" algn="ctr">
          <a:solidFill>
            <a:schemeClr val="accent3">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5150452" y="1867414"/>
        <a:ext cx="357112" cy="488594"/>
      </dsp:txXfrm>
    </dsp:sp>
    <dsp:sp modelId="{BB60B890-2CDD-4B42-BB28-1F39E8C2C78F}">
      <dsp:nvSpPr>
        <dsp:cNvPr id="0" name=""/>
        <dsp:cNvSpPr/>
      </dsp:nvSpPr>
      <dsp:spPr>
        <a:xfrm>
          <a:off x="5397213" y="2988418"/>
          <a:ext cx="649294" cy="649294"/>
        </a:xfrm>
        <a:prstGeom prst="downArrow">
          <a:avLst>
            <a:gd name="adj1" fmla="val 55000"/>
            <a:gd name="adj2" fmla="val 45000"/>
          </a:avLst>
        </a:prstGeom>
        <a:solidFill>
          <a:schemeClr val="accent3">
            <a:alpha val="90000"/>
            <a:tint val="55000"/>
            <a:hueOff val="0"/>
            <a:satOff val="0"/>
            <a:lumOff val="0"/>
            <a:alphaOff val="0"/>
          </a:schemeClr>
        </a:solidFill>
        <a:ln w="9525" cap="rnd" cmpd="sng" algn="ctr">
          <a:solidFill>
            <a:schemeClr val="accent3">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5543304" y="2988418"/>
        <a:ext cx="357112" cy="488594"/>
      </dsp:txXfrm>
    </dsp:sp>
    <dsp:sp modelId="{AFFBD979-0428-49F5-98C8-769349DA2EDA}">
      <dsp:nvSpPr>
        <dsp:cNvPr id="0" name=""/>
        <dsp:cNvSpPr/>
      </dsp:nvSpPr>
      <dsp:spPr>
        <a:xfrm>
          <a:off x="5790065" y="4137170"/>
          <a:ext cx="649294" cy="649294"/>
        </a:xfrm>
        <a:prstGeom prst="downArrow">
          <a:avLst>
            <a:gd name="adj1" fmla="val 55000"/>
            <a:gd name="adj2" fmla="val 45000"/>
          </a:avLst>
        </a:prstGeom>
        <a:solidFill>
          <a:schemeClr val="accent3">
            <a:alpha val="90000"/>
            <a:tint val="55000"/>
            <a:hueOff val="0"/>
            <a:satOff val="0"/>
            <a:lumOff val="0"/>
            <a:alphaOff val="0"/>
          </a:schemeClr>
        </a:solidFill>
        <a:ln w="9525" cap="rnd" cmpd="sng" algn="ctr">
          <a:solidFill>
            <a:schemeClr val="accent3">
              <a:alpha val="90000"/>
              <a:tint val="55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en-US" sz="2900" kern="1200"/>
        </a:p>
      </dsp:txBody>
      <dsp:txXfrm>
        <a:off x="5936156" y="4137170"/>
        <a:ext cx="357112" cy="4885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28AC1D-52CF-41D6-BC6E-2E8D0F2D8C99}">
      <dsp:nvSpPr>
        <dsp:cNvPr id="0" name=""/>
        <dsp:cNvSpPr/>
      </dsp:nvSpPr>
      <dsp:spPr>
        <a:xfrm>
          <a:off x="0" y="0"/>
          <a:ext cx="6832212" cy="0"/>
        </a:xfrm>
        <a:prstGeom prst="lin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CDFD9B97-20FB-4387-A779-FC28563E8BA6}">
      <dsp:nvSpPr>
        <dsp:cNvPr id="0" name=""/>
        <dsp:cNvSpPr/>
      </dsp:nvSpPr>
      <dsp:spPr>
        <a:xfrm>
          <a:off x="0" y="0"/>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38 year old gentleman </a:t>
          </a:r>
          <a:endParaRPr lang="en-US" sz="1800" kern="1200"/>
        </a:p>
      </dsp:txBody>
      <dsp:txXfrm>
        <a:off x="0" y="0"/>
        <a:ext cx="6832212" cy="658097"/>
      </dsp:txXfrm>
    </dsp:sp>
    <dsp:sp modelId="{53D3380D-446B-42F2-AB6D-8AA32DBD7323}">
      <dsp:nvSpPr>
        <dsp:cNvPr id="0" name=""/>
        <dsp:cNvSpPr/>
      </dsp:nvSpPr>
      <dsp:spPr>
        <a:xfrm>
          <a:off x="0" y="658097"/>
          <a:ext cx="6832212" cy="0"/>
        </a:xfrm>
        <a:prstGeom prst="line">
          <a:avLst/>
        </a:prstGeom>
        <a:gradFill rotWithShape="0">
          <a:gsLst>
            <a:gs pos="0">
              <a:schemeClr val="accent3">
                <a:hueOff val="92280"/>
                <a:satOff val="-546"/>
                <a:lumOff val="1905"/>
                <a:alphaOff val="0"/>
                <a:tint val="96000"/>
                <a:lumMod val="104000"/>
              </a:schemeClr>
            </a:gs>
            <a:gs pos="100000">
              <a:schemeClr val="accent3">
                <a:hueOff val="92280"/>
                <a:satOff val="-546"/>
                <a:lumOff val="1905"/>
                <a:alphaOff val="0"/>
                <a:shade val="98000"/>
                <a:lumMod val="94000"/>
              </a:schemeClr>
            </a:gs>
          </a:gsLst>
          <a:lin ang="5400000" scaled="0"/>
        </a:gradFill>
        <a:ln w="9525" cap="rnd" cmpd="sng" algn="ctr">
          <a:solidFill>
            <a:schemeClr val="accent3">
              <a:hueOff val="92280"/>
              <a:satOff val="-546"/>
              <a:lumOff val="1905"/>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9FA0CF5A-A34A-4CE9-AC15-1AC425FFEDEE}">
      <dsp:nvSpPr>
        <dsp:cNvPr id="0" name=""/>
        <dsp:cNvSpPr/>
      </dsp:nvSpPr>
      <dsp:spPr>
        <a:xfrm>
          <a:off x="0" y="658097"/>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dirty="0"/>
            <a:t>Detained under sec 47/49 within a medium secure unit and is displaying very acute psychotic symptoms </a:t>
          </a:r>
          <a:endParaRPr lang="en-US" sz="1800" kern="1200" dirty="0"/>
        </a:p>
      </dsp:txBody>
      <dsp:txXfrm>
        <a:off x="0" y="658097"/>
        <a:ext cx="6832212" cy="658097"/>
      </dsp:txXfrm>
    </dsp:sp>
    <dsp:sp modelId="{053CE8AF-49FB-41DB-8CC5-987CE024C123}">
      <dsp:nvSpPr>
        <dsp:cNvPr id="0" name=""/>
        <dsp:cNvSpPr/>
      </dsp:nvSpPr>
      <dsp:spPr>
        <a:xfrm>
          <a:off x="0" y="1316194"/>
          <a:ext cx="6832212" cy="0"/>
        </a:xfrm>
        <a:prstGeom prst="line">
          <a:avLst/>
        </a:prstGeom>
        <a:gradFill rotWithShape="0">
          <a:gsLst>
            <a:gs pos="0">
              <a:schemeClr val="accent3">
                <a:hueOff val="184560"/>
                <a:satOff val="-1091"/>
                <a:lumOff val="3809"/>
                <a:alphaOff val="0"/>
                <a:tint val="96000"/>
                <a:lumMod val="104000"/>
              </a:schemeClr>
            </a:gs>
            <a:gs pos="100000">
              <a:schemeClr val="accent3">
                <a:hueOff val="184560"/>
                <a:satOff val="-1091"/>
                <a:lumOff val="3809"/>
                <a:alphaOff val="0"/>
                <a:shade val="98000"/>
                <a:lumMod val="94000"/>
              </a:schemeClr>
            </a:gs>
          </a:gsLst>
          <a:lin ang="5400000" scaled="0"/>
        </a:gradFill>
        <a:ln w="9525" cap="rnd" cmpd="sng" algn="ctr">
          <a:solidFill>
            <a:schemeClr val="accent3">
              <a:hueOff val="184560"/>
              <a:satOff val="-1091"/>
              <a:lumOff val="3809"/>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729D30E7-071B-4DA8-804D-51A17CCBBF88}">
      <dsp:nvSpPr>
        <dsp:cNvPr id="0" name=""/>
        <dsp:cNvSpPr/>
      </dsp:nvSpPr>
      <dsp:spPr>
        <a:xfrm>
          <a:off x="0" y="1316194"/>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dirty="0"/>
            <a:t>Physical, emotional, sexual abuse and neglect during childhood </a:t>
          </a:r>
          <a:endParaRPr lang="en-US" sz="1800" kern="1200" dirty="0"/>
        </a:p>
      </dsp:txBody>
      <dsp:txXfrm>
        <a:off x="0" y="1316194"/>
        <a:ext cx="6832212" cy="658097"/>
      </dsp:txXfrm>
    </dsp:sp>
    <dsp:sp modelId="{206B3867-D429-41AB-B973-B0D1945AF9FE}">
      <dsp:nvSpPr>
        <dsp:cNvPr id="0" name=""/>
        <dsp:cNvSpPr/>
      </dsp:nvSpPr>
      <dsp:spPr>
        <a:xfrm>
          <a:off x="0" y="1974292"/>
          <a:ext cx="6832212" cy="0"/>
        </a:xfrm>
        <a:prstGeom prst="line">
          <a:avLst/>
        </a:prstGeom>
        <a:gradFill rotWithShape="0">
          <a:gsLst>
            <a:gs pos="0">
              <a:schemeClr val="accent3">
                <a:hueOff val="276840"/>
                <a:satOff val="-1637"/>
                <a:lumOff val="5714"/>
                <a:alphaOff val="0"/>
                <a:tint val="96000"/>
                <a:lumMod val="104000"/>
              </a:schemeClr>
            </a:gs>
            <a:gs pos="100000">
              <a:schemeClr val="accent3">
                <a:hueOff val="276840"/>
                <a:satOff val="-1637"/>
                <a:lumOff val="5714"/>
                <a:alphaOff val="0"/>
                <a:shade val="98000"/>
                <a:lumMod val="94000"/>
              </a:schemeClr>
            </a:gs>
          </a:gsLst>
          <a:lin ang="5400000" scaled="0"/>
        </a:gradFill>
        <a:ln w="9525" cap="rnd" cmpd="sng" algn="ctr">
          <a:solidFill>
            <a:schemeClr val="accent3">
              <a:hueOff val="276840"/>
              <a:satOff val="-1637"/>
              <a:lumOff val="5714"/>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1D76990F-B6F1-4698-94E1-96230E5369D2}">
      <dsp:nvSpPr>
        <dsp:cNvPr id="0" name=""/>
        <dsp:cNvSpPr/>
      </dsp:nvSpPr>
      <dsp:spPr>
        <a:xfrm>
          <a:off x="0" y="1974292"/>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dirty="0"/>
            <a:t>Poor performance at school and limited work experience (3 months in a factory &amp; cleaner in prison) </a:t>
          </a:r>
          <a:endParaRPr lang="en-US" sz="1800" kern="1200" dirty="0"/>
        </a:p>
      </dsp:txBody>
      <dsp:txXfrm>
        <a:off x="0" y="1974292"/>
        <a:ext cx="6832212" cy="658097"/>
      </dsp:txXfrm>
    </dsp:sp>
    <dsp:sp modelId="{ABB71177-8CE4-41C6-85FE-B4AF4E2FE5E1}">
      <dsp:nvSpPr>
        <dsp:cNvPr id="0" name=""/>
        <dsp:cNvSpPr/>
      </dsp:nvSpPr>
      <dsp:spPr>
        <a:xfrm>
          <a:off x="0" y="2632389"/>
          <a:ext cx="6832212" cy="0"/>
        </a:xfrm>
        <a:prstGeom prst="line">
          <a:avLst/>
        </a:prstGeom>
        <a:gradFill rotWithShape="0">
          <a:gsLst>
            <a:gs pos="0">
              <a:schemeClr val="accent3">
                <a:hueOff val="369119"/>
                <a:satOff val="-2183"/>
                <a:lumOff val="7619"/>
                <a:alphaOff val="0"/>
                <a:tint val="96000"/>
                <a:lumMod val="104000"/>
              </a:schemeClr>
            </a:gs>
            <a:gs pos="100000">
              <a:schemeClr val="accent3">
                <a:hueOff val="369119"/>
                <a:satOff val="-2183"/>
                <a:lumOff val="7619"/>
                <a:alphaOff val="0"/>
                <a:shade val="98000"/>
                <a:lumMod val="94000"/>
              </a:schemeClr>
            </a:gs>
          </a:gsLst>
          <a:lin ang="5400000" scaled="0"/>
        </a:gradFill>
        <a:ln w="9525" cap="rnd" cmpd="sng" algn="ctr">
          <a:solidFill>
            <a:schemeClr val="accent3">
              <a:hueOff val="369119"/>
              <a:satOff val="-2183"/>
              <a:lumOff val="7619"/>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FC79F51B-6C55-4D6B-B97C-B5685F1C1B67}">
      <dsp:nvSpPr>
        <dsp:cNvPr id="0" name=""/>
        <dsp:cNvSpPr/>
      </dsp:nvSpPr>
      <dsp:spPr>
        <a:xfrm>
          <a:off x="0" y="2632389"/>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Criminal</a:t>
          </a:r>
          <a:r>
            <a:rPr lang="en-US" sz="1800" kern="1200" baseline="0" dirty="0"/>
            <a:t> activity and drug misuse </a:t>
          </a:r>
          <a:endParaRPr lang="en-US" sz="1800" kern="1200" dirty="0"/>
        </a:p>
      </dsp:txBody>
      <dsp:txXfrm>
        <a:off x="0" y="2632389"/>
        <a:ext cx="6832212" cy="658097"/>
      </dsp:txXfrm>
    </dsp:sp>
    <dsp:sp modelId="{217475AB-5D2A-4C41-A173-43E921F60781}">
      <dsp:nvSpPr>
        <dsp:cNvPr id="0" name=""/>
        <dsp:cNvSpPr/>
      </dsp:nvSpPr>
      <dsp:spPr>
        <a:xfrm>
          <a:off x="0" y="3290486"/>
          <a:ext cx="6832212" cy="0"/>
        </a:xfrm>
        <a:prstGeom prst="line">
          <a:avLst/>
        </a:prstGeom>
        <a:gradFill rotWithShape="0">
          <a:gsLst>
            <a:gs pos="0">
              <a:schemeClr val="accent3">
                <a:hueOff val="461399"/>
                <a:satOff val="-2729"/>
                <a:lumOff val="9524"/>
                <a:alphaOff val="0"/>
                <a:tint val="96000"/>
                <a:lumMod val="104000"/>
              </a:schemeClr>
            </a:gs>
            <a:gs pos="100000">
              <a:schemeClr val="accent3">
                <a:hueOff val="461399"/>
                <a:satOff val="-2729"/>
                <a:lumOff val="9524"/>
                <a:alphaOff val="0"/>
                <a:shade val="98000"/>
                <a:lumMod val="94000"/>
              </a:schemeClr>
            </a:gs>
          </a:gsLst>
          <a:lin ang="5400000" scaled="0"/>
        </a:gradFill>
        <a:ln w="9525" cap="rnd" cmpd="sng" algn="ctr">
          <a:solidFill>
            <a:schemeClr val="accent3">
              <a:hueOff val="461399"/>
              <a:satOff val="-2729"/>
              <a:lumOff val="9524"/>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7D3D0DAB-5D64-4024-ADA0-DF2E86C6B56D}">
      <dsp:nvSpPr>
        <dsp:cNvPr id="0" name=""/>
        <dsp:cNvSpPr/>
      </dsp:nvSpPr>
      <dsp:spPr>
        <a:xfrm>
          <a:off x="0" y="3290486"/>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Developed a psychotic</a:t>
          </a:r>
          <a:r>
            <a:rPr lang="en-US" sz="1800" kern="1200" baseline="0" dirty="0"/>
            <a:t> illness at the age of 23 years </a:t>
          </a:r>
          <a:endParaRPr lang="en-US" sz="1800" kern="1200" dirty="0"/>
        </a:p>
      </dsp:txBody>
      <dsp:txXfrm>
        <a:off x="0" y="3290486"/>
        <a:ext cx="6832212" cy="658097"/>
      </dsp:txXfrm>
    </dsp:sp>
    <dsp:sp modelId="{FE96A4C4-DF6C-4840-A792-31A283FFD8BF}">
      <dsp:nvSpPr>
        <dsp:cNvPr id="0" name=""/>
        <dsp:cNvSpPr/>
      </dsp:nvSpPr>
      <dsp:spPr>
        <a:xfrm>
          <a:off x="0" y="3948584"/>
          <a:ext cx="6832212" cy="0"/>
        </a:xfrm>
        <a:prstGeom prst="line">
          <a:avLst/>
        </a:prstGeom>
        <a:gradFill rotWithShape="0">
          <a:gsLst>
            <a:gs pos="0">
              <a:schemeClr val="accent3">
                <a:hueOff val="553679"/>
                <a:satOff val="-3274"/>
                <a:lumOff val="11428"/>
                <a:alphaOff val="0"/>
                <a:tint val="96000"/>
                <a:lumMod val="104000"/>
              </a:schemeClr>
            </a:gs>
            <a:gs pos="100000">
              <a:schemeClr val="accent3">
                <a:hueOff val="553679"/>
                <a:satOff val="-3274"/>
                <a:lumOff val="11428"/>
                <a:alphaOff val="0"/>
                <a:shade val="98000"/>
                <a:lumMod val="94000"/>
              </a:schemeClr>
            </a:gs>
          </a:gsLst>
          <a:lin ang="5400000" scaled="0"/>
        </a:gradFill>
        <a:ln w="9525" cap="rnd" cmpd="sng" algn="ctr">
          <a:solidFill>
            <a:schemeClr val="accent3">
              <a:hueOff val="553679"/>
              <a:satOff val="-3274"/>
              <a:lumOff val="11428"/>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B18935C8-5426-4360-B677-680BBF14CAAC}">
      <dsp:nvSpPr>
        <dsp:cNvPr id="0" name=""/>
        <dsp:cNvSpPr/>
      </dsp:nvSpPr>
      <dsp:spPr>
        <a:xfrm>
          <a:off x="0" y="3948584"/>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Has spent majority of his adult life in prison or psychiatric hospitals </a:t>
          </a:r>
        </a:p>
      </dsp:txBody>
      <dsp:txXfrm>
        <a:off x="0" y="3948584"/>
        <a:ext cx="6832212" cy="658097"/>
      </dsp:txXfrm>
    </dsp:sp>
    <dsp:sp modelId="{67DFBE11-5306-45CB-BF41-1199C6E387E4}">
      <dsp:nvSpPr>
        <dsp:cNvPr id="0" name=""/>
        <dsp:cNvSpPr/>
      </dsp:nvSpPr>
      <dsp:spPr>
        <a:xfrm>
          <a:off x="0" y="4606681"/>
          <a:ext cx="6832212" cy="0"/>
        </a:xfrm>
        <a:prstGeom prst="line">
          <a:avLst/>
        </a:prstGeom>
        <a:gradFill rotWithShape="0">
          <a:gsLst>
            <a:gs pos="0">
              <a:schemeClr val="accent3">
                <a:hueOff val="645959"/>
                <a:satOff val="-3820"/>
                <a:lumOff val="13333"/>
                <a:alphaOff val="0"/>
                <a:tint val="96000"/>
                <a:lumMod val="104000"/>
              </a:schemeClr>
            </a:gs>
            <a:gs pos="100000">
              <a:schemeClr val="accent3">
                <a:hueOff val="645959"/>
                <a:satOff val="-3820"/>
                <a:lumOff val="13333"/>
                <a:alphaOff val="0"/>
                <a:shade val="98000"/>
                <a:lumMod val="94000"/>
              </a:schemeClr>
            </a:gs>
          </a:gsLst>
          <a:lin ang="5400000" scaled="0"/>
        </a:gradFill>
        <a:ln w="9525" cap="rnd" cmpd="sng" algn="ctr">
          <a:solidFill>
            <a:schemeClr val="accent3">
              <a:hueOff val="645959"/>
              <a:satOff val="-3820"/>
              <a:lumOff val="13333"/>
              <a:alphaOff val="0"/>
            </a:schemeClr>
          </a:solidFill>
          <a:prstDash val="solid"/>
        </a:ln>
        <a:effectLst>
          <a:outerShdw blurRad="50800" dist="38100" dir="5400000" rotWithShape="0">
            <a:srgbClr val="000000">
              <a:alpha val="60000"/>
            </a:srgbClr>
          </a:outerShdw>
        </a:effectLst>
      </dsp:spPr>
      <dsp:style>
        <a:lnRef idx="1">
          <a:scrgbClr r="0" g="0" b="0"/>
        </a:lnRef>
        <a:fillRef idx="3">
          <a:scrgbClr r="0" g="0" b="0"/>
        </a:fillRef>
        <a:effectRef idx="3">
          <a:scrgbClr r="0" g="0" b="0"/>
        </a:effectRef>
        <a:fontRef idx="minor">
          <a:schemeClr val="lt1"/>
        </a:fontRef>
      </dsp:style>
    </dsp:sp>
    <dsp:sp modelId="{60599660-0C59-4FF0-B79B-727723373E81}">
      <dsp:nvSpPr>
        <dsp:cNvPr id="0" name=""/>
        <dsp:cNvSpPr/>
      </dsp:nvSpPr>
      <dsp:spPr>
        <a:xfrm>
          <a:off x="0" y="4606681"/>
          <a:ext cx="6832212" cy="6580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Had negative social network and no positive roles within his life </a:t>
          </a:r>
        </a:p>
      </dsp:txBody>
      <dsp:txXfrm>
        <a:off x="0" y="4606681"/>
        <a:ext cx="6832212" cy="6580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F8F202-4C68-4382-8C10-011B6A444689}">
      <dsp:nvSpPr>
        <dsp:cNvPr id="0" name=""/>
        <dsp:cNvSpPr/>
      </dsp:nvSpPr>
      <dsp:spPr>
        <a:xfrm>
          <a:off x="6214033" y="4246037"/>
          <a:ext cx="3122711" cy="202280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171450" lvl="1" indent="-171450" algn="l" defTabSz="844550">
            <a:lnSpc>
              <a:spcPct val="90000"/>
            </a:lnSpc>
            <a:spcBef>
              <a:spcPct val="0"/>
            </a:spcBef>
            <a:spcAft>
              <a:spcPct val="15000"/>
            </a:spcAft>
            <a:buChar char="•"/>
          </a:pPr>
          <a:r>
            <a:rPr lang="en-GB" sz="1900" kern="1200" dirty="0"/>
            <a:t>Use of free time </a:t>
          </a:r>
        </a:p>
      </dsp:txBody>
      <dsp:txXfrm>
        <a:off x="7195281" y="4796175"/>
        <a:ext cx="2097027" cy="1428236"/>
      </dsp:txXfrm>
    </dsp:sp>
    <dsp:sp modelId="{50E72A88-883F-4D6A-9208-EB160E595F25}">
      <dsp:nvSpPr>
        <dsp:cNvPr id="0" name=""/>
        <dsp:cNvSpPr/>
      </dsp:nvSpPr>
      <dsp:spPr>
        <a:xfrm>
          <a:off x="754475" y="4298469"/>
          <a:ext cx="3122711" cy="202280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171450" lvl="1" indent="-171450" algn="l" defTabSz="844550">
            <a:lnSpc>
              <a:spcPct val="90000"/>
            </a:lnSpc>
            <a:spcBef>
              <a:spcPct val="0"/>
            </a:spcBef>
            <a:spcAft>
              <a:spcPct val="15000"/>
            </a:spcAft>
            <a:buChar char="•"/>
          </a:pPr>
          <a:r>
            <a:rPr lang="en-GB" sz="1900" kern="1200" dirty="0"/>
            <a:t>Social ability </a:t>
          </a:r>
        </a:p>
      </dsp:txBody>
      <dsp:txXfrm>
        <a:off x="798910" y="4848606"/>
        <a:ext cx="2097027" cy="1428236"/>
      </dsp:txXfrm>
    </dsp:sp>
    <dsp:sp modelId="{829F5FB8-C903-4E22-9BFE-BF0FAAA7DBE8}">
      <dsp:nvSpPr>
        <dsp:cNvPr id="0" name=""/>
        <dsp:cNvSpPr/>
      </dsp:nvSpPr>
      <dsp:spPr>
        <a:xfrm>
          <a:off x="5849425" y="0"/>
          <a:ext cx="3122711" cy="202280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171450" lvl="1" indent="-171450" algn="l" defTabSz="844550">
            <a:lnSpc>
              <a:spcPct val="90000"/>
            </a:lnSpc>
            <a:spcBef>
              <a:spcPct val="0"/>
            </a:spcBef>
            <a:spcAft>
              <a:spcPct val="15000"/>
            </a:spcAft>
            <a:buChar char="•"/>
          </a:pPr>
          <a:r>
            <a:rPr lang="en-GB" sz="1900" kern="1200" dirty="0"/>
            <a:t>Work ability </a:t>
          </a:r>
        </a:p>
      </dsp:txBody>
      <dsp:txXfrm>
        <a:off x="6830673" y="44435"/>
        <a:ext cx="2097027" cy="1428236"/>
      </dsp:txXfrm>
    </dsp:sp>
    <dsp:sp modelId="{813B0B59-817C-4479-B1EA-332ECBB0C009}">
      <dsp:nvSpPr>
        <dsp:cNvPr id="0" name=""/>
        <dsp:cNvSpPr/>
      </dsp:nvSpPr>
      <dsp:spPr>
        <a:xfrm>
          <a:off x="735333" y="0"/>
          <a:ext cx="3122711" cy="2022808"/>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171450" lvl="1" indent="-171450" algn="l" defTabSz="844550">
            <a:lnSpc>
              <a:spcPct val="90000"/>
            </a:lnSpc>
            <a:spcBef>
              <a:spcPct val="0"/>
            </a:spcBef>
            <a:spcAft>
              <a:spcPct val="15000"/>
            </a:spcAft>
            <a:buChar char="•"/>
          </a:pPr>
          <a:r>
            <a:rPr lang="en-GB" sz="1900" kern="1200" dirty="0"/>
            <a:t>Personal Management</a:t>
          </a:r>
        </a:p>
      </dsp:txBody>
      <dsp:txXfrm>
        <a:off x="779768" y="44435"/>
        <a:ext cx="2097027" cy="1428236"/>
      </dsp:txXfrm>
    </dsp:sp>
    <dsp:sp modelId="{FAE7595A-CFD1-4C5D-9AED-26D7E3E39A2A}">
      <dsp:nvSpPr>
        <dsp:cNvPr id="0" name=""/>
        <dsp:cNvSpPr/>
      </dsp:nvSpPr>
      <dsp:spPr>
        <a:xfrm>
          <a:off x="2098042" y="429561"/>
          <a:ext cx="2737113" cy="2737113"/>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Poor concept of self, objects, materials and people, minimal ability to initiate or maintain effort </a:t>
          </a:r>
        </a:p>
      </dsp:txBody>
      <dsp:txXfrm>
        <a:off x="2899724" y="1231243"/>
        <a:ext cx="1935431" cy="1935431"/>
      </dsp:txXfrm>
    </dsp:sp>
    <dsp:sp modelId="{205D8631-238F-433F-9EF9-3E9C924E5746}">
      <dsp:nvSpPr>
        <dsp:cNvPr id="0" name=""/>
        <dsp:cNvSpPr/>
      </dsp:nvSpPr>
      <dsp:spPr>
        <a:xfrm rot="5400000">
          <a:off x="4926518" y="360312"/>
          <a:ext cx="2737113" cy="2737113"/>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Limited attention span, poor cognitive functioning, limited emotional control when faced with obstacles </a:t>
          </a:r>
        </a:p>
      </dsp:txBody>
      <dsp:txXfrm rot="-5400000">
        <a:off x="4926518" y="1161994"/>
        <a:ext cx="1935431" cy="1935431"/>
      </dsp:txXfrm>
    </dsp:sp>
    <dsp:sp modelId="{01C6A6EA-D6DE-4ADB-B49F-FF60F641F156}">
      <dsp:nvSpPr>
        <dsp:cNvPr id="0" name=""/>
        <dsp:cNvSpPr/>
      </dsp:nvSpPr>
      <dsp:spPr>
        <a:xfrm rot="10800000">
          <a:off x="4926518" y="3223851"/>
          <a:ext cx="2737113" cy="2737113"/>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Little ability to initiate or maintain effort</a:t>
          </a:r>
        </a:p>
        <a:p>
          <a:pPr marL="0" lvl="0" indent="0" algn="ctr" defTabSz="666750">
            <a:lnSpc>
              <a:spcPct val="90000"/>
            </a:lnSpc>
            <a:spcBef>
              <a:spcPct val="0"/>
            </a:spcBef>
            <a:spcAft>
              <a:spcPct val="35000"/>
            </a:spcAft>
            <a:buNone/>
          </a:pPr>
          <a:r>
            <a:rPr lang="en-GB" sz="1500" kern="1200" dirty="0">
              <a:solidFill>
                <a:schemeClr val="tx1"/>
              </a:solidFill>
            </a:rPr>
            <a:t>Shows no interest</a:t>
          </a:r>
        </a:p>
      </dsp:txBody>
      <dsp:txXfrm rot="10800000">
        <a:off x="4926518" y="3223851"/>
        <a:ext cx="1935431" cy="1935431"/>
      </dsp:txXfrm>
    </dsp:sp>
    <dsp:sp modelId="{B6A5DF0C-784B-4D99-B652-19A40E88D539}">
      <dsp:nvSpPr>
        <dsp:cNvPr id="0" name=""/>
        <dsp:cNvSpPr/>
      </dsp:nvSpPr>
      <dsp:spPr>
        <a:xfrm rot="16200000">
          <a:off x="2062979" y="3223851"/>
          <a:ext cx="2737113" cy="2737113"/>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r>
            <a:rPr lang="en-GB" sz="1500" kern="1200" dirty="0">
              <a:solidFill>
                <a:schemeClr val="tx1"/>
              </a:solidFill>
            </a:rPr>
            <a:t>Some ability to recognise people, poor verbal communication skills, misinterprets people and situations, acts with aggression</a:t>
          </a:r>
        </a:p>
      </dsp:txBody>
      <dsp:txXfrm rot="5400000">
        <a:off x="2864661" y="3223851"/>
        <a:ext cx="1935431" cy="1935431"/>
      </dsp:txXfrm>
    </dsp:sp>
    <dsp:sp modelId="{49B13A83-9BAB-42A4-AB85-9A4EA947FC6B}">
      <dsp:nvSpPr>
        <dsp:cNvPr id="0" name=""/>
        <dsp:cNvSpPr/>
      </dsp:nvSpPr>
      <dsp:spPr>
        <a:xfrm>
          <a:off x="4390790" y="2591723"/>
          <a:ext cx="945031" cy="821766"/>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601E5ED-CBC1-413E-82E9-8548B8EF82BA}">
      <dsp:nvSpPr>
        <dsp:cNvPr id="0" name=""/>
        <dsp:cNvSpPr/>
      </dsp:nvSpPr>
      <dsp:spPr>
        <a:xfrm rot="10800000">
          <a:off x="4390790" y="2907787"/>
          <a:ext cx="945031" cy="821766"/>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1CC3B7-A0FD-4174-9CBF-EFB7A2F3D013}">
      <dsp:nvSpPr>
        <dsp:cNvPr id="0" name=""/>
        <dsp:cNvSpPr/>
      </dsp:nvSpPr>
      <dsp:spPr>
        <a:xfrm>
          <a:off x="3443688" y="0"/>
          <a:ext cx="3354612" cy="3464486"/>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GB" sz="2000" kern="1200" dirty="0"/>
        </a:p>
      </dsp:txBody>
      <dsp:txXfrm>
        <a:off x="3934960" y="507362"/>
        <a:ext cx="2372068" cy="2449762"/>
      </dsp:txXfrm>
    </dsp:sp>
    <dsp:sp modelId="{C121C14F-5DEA-47C0-BE8B-95B846999862}">
      <dsp:nvSpPr>
        <dsp:cNvPr id="0" name=""/>
        <dsp:cNvSpPr/>
      </dsp:nvSpPr>
      <dsp:spPr>
        <a:xfrm>
          <a:off x="1879474" y="351679"/>
          <a:ext cx="3542196" cy="3544480"/>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Environment</a:t>
          </a:r>
        </a:p>
      </dsp:txBody>
      <dsp:txXfrm>
        <a:off x="2398217" y="870756"/>
        <a:ext cx="2504710" cy="2506326"/>
      </dsp:txXfrm>
    </dsp:sp>
    <dsp:sp modelId="{87E98145-CC9A-44A8-BB02-B03D66AE6AF1}">
      <dsp:nvSpPr>
        <dsp:cNvPr id="0" name=""/>
        <dsp:cNvSpPr/>
      </dsp:nvSpPr>
      <dsp:spPr>
        <a:xfrm>
          <a:off x="4923931" y="351683"/>
          <a:ext cx="3428010" cy="3558539"/>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Occupation</a:t>
          </a:r>
        </a:p>
      </dsp:txBody>
      <dsp:txXfrm>
        <a:off x="5425951" y="872819"/>
        <a:ext cx="2423970" cy="251626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F9080F-9899-4F00-9A02-C483F8EA65A1}">
      <dsp:nvSpPr>
        <dsp:cNvPr id="0" name=""/>
        <dsp:cNvSpPr/>
      </dsp:nvSpPr>
      <dsp:spPr>
        <a:xfrm>
          <a:off x="6633686" y="4533900"/>
          <a:ext cx="3293745" cy="213360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228600" lvl="1" indent="-228600" algn="l" defTabSz="977900">
            <a:lnSpc>
              <a:spcPct val="90000"/>
            </a:lnSpc>
            <a:spcBef>
              <a:spcPct val="0"/>
            </a:spcBef>
            <a:spcAft>
              <a:spcPct val="15000"/>
            </a:spcAft>
            <a:buChar char="•"/>
          </a:pPr>
          <a:r>
            <a:rPr lang="en-GB" sz="2200" kern="1200" dirty="0"/>
            <a:t>Pathological component</a:t>
          </a:r>
        </a:p>
      </dsp:txBody>
      <dsp:txXfrm>
        <a:off x="7668678" y="5114168"/>
        <a:ext cx="2211885" cy="1506464"/>
      </dsp:txXfrm>
    </dsp:sp>
    <dsp:sp modelId="{EF983960-C34B-47E7-8F8D-F9C3FA38AD4C}">
      <dsp:nvSpPr>
        <dsp:cNvPr id="0" name=""/>
        <dsp:cNvSpPr/>
      </dsp:nvSpPr>
      <dsp:spPr>
        <a:xfrm>
          <a:off x="1259681" y="4533900"/>
          <a:ext cx="3293745" cy="213360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228600" lvl="1" indent="-228600" algn="l" defTabSz="977900">
            <a:lnSpc>
              <a:spcPct val="90000"/>
            </a:lnSpc>
            <a:spcBef>
              <a:spcPct val="0"/>
            </a:spcBef>
            <a:spcAft>
              <a:spcPct val="15000"/>
            </a:spcAft>
            <a:buChar char="•"/>
          </a:pPr>
          <a:r>
            <a:rPr lang="en-GB" sz="2200" kern="1200" dirty="0"/>
            <a:t>Cue component</a:t>
          </a:r>
        </a:p>
      </dsp:txBody>
      <dsp:txXfrm>
        <a:off x="1306549" y="5114168"/>
        <a:ext cx="2211885" cy="1506464"/>
      </dsp:txXfrm>
    </dsp:sp>
    <dsp:sp modelId="{89D98289-6055-4F85-A0BF-50F7EAAF4BBD}">
      <dsp:nvSpPr>
        <dsp:cNvPr id="0" name=""/>
        <dsp:cNvSpPr/>
      </dsp:nvSpPr>
      <dsp:spPr>
        <a:xfrm>
          <a:off x="6633686" y="0"/>
          <a:ext cx="3293745" cy="213360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228600" lvl="1" indent="-228600" algn="l" defTabSz="977900">
            <a:lnSpc>
              <a:spcPct val="90000"/>
            </a:lnSpc>
            <a:spcBef>
              <a:spcPct val="0"/>
            </a:spcBef>
            <a:spcAft>
              <a:spcPct val="15000"/>
            </a:spcAft>
            <a:buChar char="•"/>
          </a:pPr>
          <a:r>
            <a:rPr lang="en-GB" sz="2200" kern="1200" dirty="0"/>
            <a:t>Explanatory component</a:t>
          </a:r>
        </a:p>
      </dsp:txBody>
      <dsp:txXfrm>
        <a:off x="7668678" y="46868"/>
        <a:ext cx="2211885" cy="1506464"/>
      </dsp:txXfrm>
    </dsp:sp>
    <dsp:sp modelId="{35153C30-F7F4-4A84-91E6-A013833C85B0}">
      <dsp:nvSpPr>
        <dsp:cNvPr id="0" name=""/>
        <dsp:cNvSpPr/>
      </dsp:nvSpPr>
      <dsp:spPr>
        <a:xfrm>
          <a:off x="1259681" y="0"/>
          <a:ext cx="3293745" cy="2133600"/>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228600" lvl="1" indent="-228600" algn="l" defTabSz="977900">
            <a:lnSpc>
              <a:spcPct val="90000"/>
            </a:lnSpc>
            <a:spcBef>
              <a:spcPct val="0"/>
            </a:spcBef>
            <a:spcAft>
              <a:spcPct val="15000"/>
            </a:spcAft>
            <a:buChar char="•"/>
          </a:pPr>
          <a:r>
            <a:rPr lang="en-GB" sz="2200" kern="1200" dirty="0"/>
            <a:t>Descriptive component</a:t>
          </a:r>
        </a:p>
      </dsp:txBody>
      <dsp:txXfrm>
        <a:off x="1306549" y="46868"/>
        <a:ext cx="2211885" cy="1506464"/>
      </dsp:txXfrm>
    </dsp:sp>
    <dsp:sp modelId="{73426507-4E77-40CA-81D9-550A0197B69D}">
      <dsp:nvSpPr>
        <dsp:cNvPr id="0" name=""/>
        <dsp:cNvSpPr/>
      </dsp:nvSpPr>
      <dsp:spPr>
        <a:xfrm>
          <a:off x="2639853" y="380047"/>
          <a:ext cx="2887027" cy="2887027"/>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solidFill>
            </a:rPr>
            <a:t>Mr T is unable to engage in any productive tasks and lacks positive roles in his life. </a:t>
          </a:r>
        </a:p>
      </dsp:txBody>
      <dsp:txXfrm>
        <a:off x="3485444" y="1225638"/>
        <a:ext cx="2041436" cy="2041436"/>
      </dsp:txXfrm>
    </dsp:sp>
    <dsp:sp modelId="{9A15E8A8-3C5E-428F-BB9C-1B22BADE886F}">
      <dsp:nvSpPr>
        <dsp:cNvPr id="0" name=""/>
        <dsp:cNvSpPr/>
      </dsp:nvSpPr>
      <dsp:spPr>
        <a:xfrm rot="5400000">
          <a:off x="5660231" y="380047"/>
          <a:ext cx="2887027" cy="2887027"/>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solidFill>
            </a:rPr>
            <a:t>Poor ability to initiate</a:t>
          </a:r>
        </a:p>
        <a:p>
          <a:pPr marL="0" lvl="0" indent="0" algn="l" defTabSz="622300">
            <a:lnSpc>
              <a:spcPct val="90000"/>
            </a:lnSpc>
            <a:spcBef>
              <a:spcPct val="0"/>
            </a:spcBef>
            <a:spcAft>
              <a:spcPct val="35000"/>
            </a:spcAft>
            <a:buNone/>
          </a:pPr>
          <a:r>
            <a:rPr lang="en-GB" sz="1400" kern="1200" dirty="0">
              <a:solidFill>
                <a:schemeClr val="tx1"/>
              </a:solidFill>
            </a:rPr>
            <a:t>Poor self-concept</a:t>
          </a:r>
        </a:p>
        <a:p>
          <a:pPr marL="0" lvl="0" indent="0" algn="l" defTabSz="622300">
            <a:lnSpc>
              <a:spcPct val="90000"/>
            </a:lnSpc>
            <a:spcBef>
              <a:spcPct val="0"/>
            </a:spcBef>
            <a:spcAft>
              <a:spcPct val="35000"/>
            </a:spcAft>
            <a:buNone/>
          </a:pPr>
          <a:r>
            <a:rPr lang="en-GB" sz="1400" kern="1200" dirty="0">
              <a:solidFill>
                <a:schemeClr val="tx1"/>
              </a:solidFill>
            </a:rPr>
            <a:t>Limited attention span</a:t>
          </a:r>
        </a:p>
        <a:p>
          <a:pPr marL="0" lvl="0" indent="0" algn="l" defTabSz="622300">
            <a:lnSpc>
              <a:spcPct val="90000"/>
            </a:lnSpc>
            <a:spcBef>
              <a:spcPct val="0"/>
            </a:spcBef>
            <a:spcAft>
              <a:spcPct val="35000"/>
            </a:spcAft>
            <a:buNone/>
          </a:pPr>
          <a:r>
            <a:rPr lang="en-GB" sz="1400" kern="1200" dirty="0">
              <a:solidFill>
                <a:schemeClr val="tx1"/>
              </a:solidFill>
            </a:rPr>
            <a:t>Poor interaction and communication skills</a:t>
          </a:r>
        </a:p>
        <a:p>
          <a:pPr marL="0" lvl="0" indent="0" algn="ctr" defTabSz="622300">
            <a:lnSpc>
              <a:spcPct val="90000"/>
            </a:lnSpc>
            <a:spcBef>
              <a:spcPct val="0"/>
            </a:spcBef>
            <a:spcAft>
              <a:spcPct val="35000"/>
            </a:spcAft>
            <a:buNone/>
          </a:pPr>
          <a:endParaRPr lang="en-GB" sz="1300" kern="1200" dirty="0"/>
        </a:p>
      </dsp:txBody>
      <dsp:txXfrm rot="-5400000">
        <a:off x="5660231" y="1225638"/>
        <a:ext cx="2041436" cy="2041436"/>
      </dsp:txXfrm>
    </dsp:sp>
    <dsp:sp modelId="{57B3EAD6-C1DA-42B4-83AF-8245AB31E9F1}">
      <dsp:nvSpPr>
        <dsp:cNvPr id="0" name=""/>
        <dsp:cNvSpPr/>
      </dsp:nvSpPr>
      <dsp:spPr>
        <a:xfrm rot="10800000">
          <a:off x="5660231" y="3400425"/>
          <a:ext cx="2887027" cy="2887027"/>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l" defTabSz="577850">
            <a:lnSpc>
              <a:spcPct val="90000"/>
            </a:lnSpc>
            <a:spcBef>
              <a:spcPct val="0"/>
            </a:spcBef>
            <a:spcAft>
              <a:spcPct val="35000"/>
            </a:spcAft>
            <a:buNone/>
          </a:pPr>
          <a:endParaRPr lang="en-GB" sz="1300" kern="1200" dirty="0"/>
        </a:p>
        <a:p>
          <a:pPr marL="0" lvl="0" indent="0" algn="l" defTabSz="577850">
            <a:lnSpc>
              <a:spcPct val="90000"/>
            </a:lnSpc>
            <a:spcBef>
              <a:spcPct val="0"/>
            </a:spcBef>
            <a:spcAft>
              <a:spcPct val="35000"/>
            </a:spcAft>
            <a:buNone/>
          </a:pPr>
          <a:r>
            <a:rPr lang="en-GB" sz="1400" kern="1200" dirty="0">
              <a:solidFill>
                <a:schemeClr val="tx1"/>
              </a:solidFill>
            </a:rPr>
            <a:t>Has a diagnosis of unspecified non-organic psychosis </a:t>
          </a:r>
        </a:p>
        <a:p>
          <a:pPr marL="0" lvl="0" indent="0" algn="l" defTabSz="577850">
            <a:lnSpc>
              <a:spcPct val="90000"/>
            </a:lnSpc>
            <a:spcBef>
              <a:spcPct val="0"/>
            </a:spcBef>
            <a:spcAft>
              <a:spcPct val="35000"/>
            </a:spcAft>
            <a:buNone/>
          </a:pPr>
          <a:r>
            <a:rPr lang="en-GB" sz="1400" kern="1200" dirty="0">
              <a:solidFill>
                <a:schemeClr val="tx1"/>
              </a:solidFill>
            </a:rPr>
            <a:t>Mental illness is of a severe and enduring nature and medication has not been effective</a:t>
          </a:r>
        </a:p>
      </dsp:txBody>
      <dsp:txXfrm rot="10800000">
        <a:off x="5660231" y="3400425"/>
        <a:ext cx="2041436" cy="2041436"/>
      </dsp:txXfrm>
    </dsp:sp>
    <dsp:sp modelId="{6DA6D0CB-43D8-447D-B3FC-33BF6C8055C0}">
      <dsp:nvSpPr>
        <dsp:cNvPr id="0" name=""/>
        <dsp:cNvSpPr/>
      </dsp:nvSpPr>
      <dsp:spPr>
        <a:xfrm rot="16200000">
          <a:off x="2639853" y="3400425"/>
          <a:ext cx="2887027" cy="2887027"/>
        </a:xfrm>
        <a:prstGeom prst="pieWedg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l" defTabSz="622300">
            <a:lnSpc>
              <a:spcPct val="90000"/>
            </a:lnSpc>
            <a:spcBef>
              <a:spcPct val="0"/>
            </a:spcBef>
            <a:spcAft>
              <a:spcPct val="35000"/>
            </a:spcAft>
            <a:buNone/>
          </a:pPr>
          <a:r>
            <a:rPr lang="en-GB" sz="1400" kern="1200" dirty="0">
              <a:solidFill>
                <a:schemeClr val="tx1"/>
              </a:solidFill>
            </a:rPr>
            <a:t>Sits or paces for prolonged periods</a:t>
          </a:r>
        </a:p>
        <a:p>
          <a:pPr marL="0" lvl="0" indent="0" algn="l" defTabSz="622300">
            <a:lnSpc>
              <a:spcPct val="90000"/>
            </a:lnSpc>
            <a:spcBef>
              <a:spcPct val="0"/>
            </a:spcBef>
            <a:spcAft>
              <a:spcPct val="35000"/>
            </a:spcAft>
            <a:buNone/>
          </a:pPr>
          <a:r>
            <a:rPr lang="en-GB" sz="1400" kern="1200" dirty="0">
              <a:solidFill>
                <a:schemeClr val="tx1"/>
              </a:solidFill>
            </a:rPr>
            <a:t>Does not initiate tasks</a:t>
          </a:r>
        </a:p>
        <a:p>
          <a:pPr marL="0" lvl="0" indent="0" algn="l" defTabSz="622300">
            <a:lnSpc>
              <a:spcPct val="90000"/>
            </a:lnSpc>
            <a:spcBef>
              <a:spcPct val="0"/>
            </a:spcBef>
            <a:spcAft>
              <a:spcPct val="35000"/>
            </a:spcAft>
            <a:buNone/>
          </a:pPr>
          <a:r>
            <a:rPr lang="en-GB" sz="1400" kern="1200" dirty="0">
              <a:solidFill>
                <a:schemeClr val="tx1"/>
              </a:solidFill>
            </a:rPr>
            <a:t>Does not attempt to relate to or connect with his environment </a:t>
          </a:r>
        </a:p>
      </dsp:txBody>
      <dsp:txXfrm rot="5400000">
        <a:off x="3485444" y="3400425"/>
        <a:ext cx="2041436" cy="2041436"/>
      </dsp:txXfrm>
    </dsp:sp>
    <dsp:sp modelId="{85777FC9-C931-459F-A4D7-E01C0DCAF0A5}">
      <dsp:nvSpPr>
        <dsp:cNvPr id="0" name=""/>
        <dsp:cNvSpPr/>
      </dsp:nvSpPr>
      <dsp:spPr>
        <a:xfrm>
          <a:off x="5095160" y="2733675"/>
          <a:ext cx="996791" cy="866774"/>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AE4348-1C7A-4647-A152-EFC646915C7C}">
      <dsp:nvSpPr>
        <dsp:cNvPr id="0" name=""/>
        <dsp:cNvSpPr/>
      </dsp:nvSpPr>
      <dsp:spPr>
        <a:xfrm rot="10800000">
          <a:off x="5095160" y="3067050"/>
          <a:ext cx="996791" cy="866774"/>
        </a:xfrm>
        <a:prstGeom prst="circularArrow">
          <a:avLst/>
        </a:prstGeom>
        <a:solidFill>
          <a:schemeClr val="accent1">
            <a:tint val="6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ADA7A7-5B6D-4735-BA73-DFA81EFA80B2}">
      <dsp:nvSpPr>
        <dsp:cNvPr id="0" name=""/>
        <dsp:cNvSpPr/>
      </dsp:nvSpPr>
      <dsp:spPr>
        <a:xfrm>
          <a:off x="0" y="2570"/>
          <a:ext cx="6832212" cy="0"/>
        </a:xfrm>
        <a:prstGeom prst="line">
          <a:avLst/>
        </a:prstGeom>
        <a:solidFill>
          <a:schemeClr val="accent4">
            <a:hueOff val="0"/>
            <a:satOff val="0"/>
            <a:lumOff val="0"/>
            <a:alphaOff val="0"/>
          </a:schemeClr>
        </a:solidFill>
        <a:ln w="15875" cap="rnd"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B8A584-E024-4CD1-AFAE-C49C2503D05E}">
      <dsp:nvSpPr>
        <dsp:cNvPr id="0" name=""/>
        <dsp:cNvSpPr/>
      </dsp:nvSpPr>
      <dsp:spPr>
        <a:xfrm>
          <a:off x="0" y="2570"/>
          <a:ext cx="6832212" cy="1753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dirty="0"/>
            <a:t>Investigating occupations for people with psychosis</a:t>
          </a:r>
        </a:p>
      </dsp:txBody>
      <dsp:txXfrm>
        <a:off x="0" y="2570"/>
        <a:ext cx="6832212" cy="1753212"/>
      </dsp:txXfrm>
    </dsp:sp>
    <dsp:sp modelId="{AB9ACD33-3F96-4832-9FD6-552FDA0B1605}">
      <dsp:nvSpPr>
        <dsp:cNvPr id="0" name=""/>
        <dsp:cNvSpPr/>
      </dsp:nvSpPr>
      <dsp:spPr>
        <a:xfrm>
          <a:off x="0" y="1755783"/>
          <a:ext cx="6832212" cy="0"/>
        </a:xfrm>
        <a:prstGeom prst="line">
          <a:avLst/>
        </a:prstGeom>
        <a:solidFill>
          <a:schemeClr val="accent4">
            <a:hueOff val="582001"/>
            <a:satOff val="-4008"/>
            <a:lumOff val="5000"/>
            <a:alphaOff val="0"/>
          </a:schemeClr>
        </a:solidFill>
        <a:ln w="15875" cap="rnd" cmpd="sng" algn="ctr">
          <a:solidFill>
            <a:schemeClr val="accent4">
              <a:hueOff val="582001"/>
              <a:satOff val="-4008"/>
              <a:lumOff val="500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AA9E21-CE41-4AA9-BE8F-E01804B61AC0}">
      <dsp:nvSpPr>
        <dsp:cNvPr id="0" name=""/>
        <dsp:cNvSpPr/>
      </dsp:nvSpPr>
      <dsp:spPr>
        <a:xfrm>
          <a:off x="0" y="1755783"/>
          <a:ext cx="6832212" cy="1753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dirty="0"/>
            <a:t>Developing self-concept for people with psychosis</a:t>
          </a:r>
        </a:p>
      </dsp:txBody>
      <dsp:txXfrm>
        <a:off x="0" y="1755783"/>
        <a:ext cx="6832212" cy="1753212"/>
      </dsp:txXfrm>
    </dsp:sp>
    <dsp:sp modelId="{CBE6A3D8-F576-46C5-85FF-2EDC648EB3B2}">
      <dsp:nvSpPr>
        <dsp:cNvPr id="0" name=""/>
        <dsp:cNvSpPr/>
      </dsp:nvSpPr>
      <dsp:spPr>
        <a:xfrm>
          <a:off x="0" y="3508995"/>
          <a:ext cx="6832212" cy="0"/>
        </a:xfrm>
        <a:prstGeom prst="line">
          <a:avLst/>
        </a:prstGeom>
        <a:solidFill>
          <a:schemeClr val="accent4">
            <a:hueOff val="1164001"/>
            <a:satOff val="-8016"/>
            <a:lumOff val="10001"/>
            <a:alphaOff val="0"/>
          </a:schemeClr>
        </a:solidFill>
        <a:ln w="15875" cap="rnd" cmpd="sng" algn="ctr">
          <a:solidFill>
            <a:schemeClr val="accent4">
              <a:hueOff val="1164001"/>
              <a:satOff val="-8016"/>
              <a:lumOff val="1000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E72EF0-C46E-4C0C-8806-539C1D58FC19}">
      <dsp:nvSpPr>
        <dsp:cNvPr id="0" name=""/>
        <dsp:cNvSpPr/>
      </dsp:nvSpPr>
      <dsp:spPr>
        <a:xfrm>
          <a:off x="0" y="3508995"/>
          <a:ext cx="6832212" cy="1753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dirty="0"/>
            <a:t>Review</a:t>
          </a:r>
          <a:r>
            <a:rPr lang="en-US" sz="3300" kern="1200" baseline="0" dirty="0"/>
            <a:t> of the theory of Creative ability (use of terminology) and relate to new theories </a:t>
          </a:r>
          <a:endParaRPr lang="en-US" sz="3300" kern="1200" dirty="0"/>
        </a:p>
      </dsp:txBody>
      <dsp:txXfrm>
        <a:off x="0" y="3508995"/>
        <a:ext cx="6832212" cy="175321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BAB7FFE-A52A-4640-B5E4-D6CC695F66DF}" type="datetimeFigureOut">
              <a:rPr lang="en-GB" smtClean="0"/>
              <a:t>17/10/2019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B177046-066B-48DB-8820-9718E2A39873}" type="slidenum">
              <a:rPr lang="en-GB" smtClean="0"/>
              <a:t>‹#›</a:t>
            </a:fld>
            <a:endParaRPr lang="en-GB"/>
          </a:p>
        </p:txBody>
      </p:sp>
    </p:spTree>
    <p:extLst>
      <p:ext uri="{BB962C8B-B14F-4D97-AF65-F5344CB8AC3E}">
        <p14:creationId xmlns:p14="http://schemas.microsoft.com/office/powerpoint/2010/main" val="2104552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go.galegroup.com/ps/retrieve.do?tabID=T002&amp;resultListType=RESULT_LIST&amp;searchResultsType=SingleTab&amp;searchType=AdvancedSearchForm&amp;currentPosition=1&amp;docId=GALE|A200778142&amp;docType=Article&amp;sort=RELEVANCE&amp;contentSegment=&amp;prodId=AONE&amp;contentSet=GALE|A200778142&amp;searchId=R2&amp;userGroupName=nene_uk&amp;inPS=true"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The title of my presentation is ‘An occupational analysis of Patient T– an exploration of the occupational issue </a:t>
            </a:r>
          </a:p>
          <a:p>
            <a:r>
              <a:rPr lang="en-GB" sz="1400" dirty="0"/>
              <a:t>For the purpose of this presentation I shall refer to Patient T as Mr T </a:t>
            </a:r>
          </a:p>
        </p:txBody>
      </p:sp>
      <p:sp>
        <p:nvSpPr>
          <p:cNvPr id="4" name="Slide Number Placeholder 3"/>
          <p:cNvSpPr>
            <a:spLocks noGrp="1"/>
          </p:cNvSpPr>
          <p:nvPr>
            <p:ph type="sldNum" sz="quarter" idx="10"/>
          </p:nvPr>
        </p:nvSpPr>
        <p:spPr/>
        <p:txBody>
          <a:bodyPr/>
          <a:lstStyle/>
          <a:p>
            <a:fld id="{3B177046-066B-48DB-8820-9718E2A39873}" type="slidenum">
              <a:rPr lang="en-GB" smtClean="0"/>
              <a:t>1</a:t>
            </a:fld>
            <a:endParaRPr lang="en-GB"/>
          </a:p>
        </p:txBody>
      </p:sp>
    </p:spTree>
    <p:extLst>
      <p:ext uri="{BB962C8B-B14F-4D97-AF65-F5344CB8AC3E}">
        <p14:creationId xmlns:p14="http://schemas.microsoft.com/office/powerpoint/2010/main" val="880843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5"/>
            <a:ext cx="5438140" cy="4425626"/>
          </a:xfrm>
        </p:spPr>
        <p:txBody>
          <a:bodyPr/>
          <a:lstStyle/>
          <a:p>
            <a:r>
              <a:rPr lang="en-GB" sz="1400" dirty="0"/>
              <a:t>The Person, Environment, Occupation model which was developed by Law et al in 1996 is a conceptual representation of a person, their roles and occupations they engage in and the influence of the environment, which all contribute to ones occupational performance &amp; ultimately well-being.  Optimal function for occupational performance results from a good fit between the three components. </a:t>
            </a:r>
          </a:p>
          <a:p>
            <a:r>
              <a:rPr lang="en-GB" sz="1400" dirty="0"/>
              <a:t>Due to the limited roles, limited capability to engage in occupation ad relate to his environment, I felt this was pertinent to apply to Mr T.  </a:t>
            </a:r>
          </a:p>
          <a:p>
            <a:endParaRPr lang="en-GB" sz="1400" dirty="0"/>
          </a:p>
          <a:p>
            <a:r>
              <a:rPr lang="en-GB" sz="1400" dirty="0"/>
              <a:t>Mr T is represented as a very small section at the centre. He has limited roles, however the role of being a patient and the stimulating environment is currently over-whelming and as a result he has vast amounts of empty time not engaged in occupation. </a:t>
            </a:r>
          </a:p>
          <a:p>
            <a:r>
              <a:rPr lang="en-GB" sz="1400" dirty="0"/>
              <a:t> </a:t>
            </a:r>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10</a:t>
            </a:fld>
            <a:endParaRPr lang="en-GB"/>
          </a:p>
        </p:txBody>
      </p:sp>
    </p:spTree>
    <p:extLst>
      <p:ext uri="{BB962C8B-B14F-4D97-AF65-F5344CB8AC3E}">
        <p14:creationId xmlns:p14="http://schemas.microsoft.com/office/powerpoint/2010/main" val="817893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3908614"/>
          </a:xfrm>
        </p:spPr>
        <p:txBody>
          <a:bodyPr/>
          <a:lstStyle/>
          <a:p>
            <a:r>
              <a:rPr lang="en-GB" sz="1400" dirty="0"/>
              <a:t>Rogers method of diagnostic reasoning allows formulation of analysis to inform assessment of Mr T as an occupational being.  </a:t>
            </a:r>
          </a:p>
          <a:p>
            <a:endParaRPr lang="en-GB" sz="1400" dirty="0"/>
          </a:p>
          <a:p>
            <a:r>
              <a:rPr lang="en-GB" sz="1400" dirty="0"/>
              <a:t>Occupational injustice has developed from occupational science with a core belief that to be denied from engaging in purposeful occupation is an occupational injustice. In context, as health and well being is a human right and occupation is essential for health and well being, the occupational injustice will be identified to specify the occupational deficit to further understand Mr T as an occupational being. </a:t>
            </a:r>
          </a:p>
        </p:txBody>
      </p:sp>
      <p:sp>
        <p:nvSpPr>
          <p:cNvPr id="4" name="Slide Number Placeholder 3"/>
          <p:cNvSpPr>
            <a:spLocks noGrp="1"/>
          </p:cNvSpPr>
          <p:nvPr>
            <p:ph type="sldNum" sz="quarter" idx="10"/>
          </p:nvPr>
        </p:nvSpPr>
        <p:spPr/>
        <p:txBody>
          <a:bodyPr/>
          <a:lstStyle/>
          <a:p>
            <a:fld id="{3B177046-066B-48DB-8820-9718E2A39873}" type="slidenum">
              <a:rPr lang="en-GB" smtClean="0"/>
              <a:t>11</a:t>
            </a:fld>
            <a:endParaRPr lang="en-GB"/>
          </a:p>
        </p:txBody>
      </p:sp>
    </p:spTree>
    <p:extLst>
      <p:ext uri="{BB962C8B-B14F-4D97-AF65-F5344CB8AC3E}">
        <p14:creationId xmlns:p14="http://schemas.microsoft.com/office/powerpoint/2010/main" val="2243846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So through the application of occupational science, occupational justice, through occupational therapy theory and considering Mr T in occupational therapy models a conclusion has been reached.  </a:t>
            </a:r>
          </a:p>
          <a:p>
            <a:endParaRPr lang="en-GB" sz="1400" dirty="0"/>
          </a:p>
          <a:p>
            <a:r>
              <a:rPr lang="en-GB" sz="1400" dirty="0"/>
              <a:t>Read through above</a:t>
            </a:r>
          </a:p>
          <a:p>
            <a:endParaRPr lang="en-GB" sz="1400" dirty="0"/>
          </a:p>
          <a:p>
            <a:r>
              <a:rPr lang="en-GB" sz="1400" dirty="0"/>
              <a:t>10 mins </a:t>
            </a:r>
          </a:p>
          <a:p>
            <a:endParaRPr lang="en-GB" sz="1400" dirty="0"/>
          </a:p>
          <a:p>
            <a:endParaRPr lang="en-GB" dirty="0"/>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12</a:t>
            </a:fld>
            <a:endParaRPr lang="en-GB"/>
          </a:p>
        </p:txBody>
      </p:sp>
    </p:spTree>
    <p:extLst>
      <p:ext uri="{BB962C8B-B14F-4D97-AF65-F5344CB8AC3E}">
        <p14:creationId xmlns:p14="http://schemas.microsoft.com/office/powerpoint/2010/main" val="1811742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651389"/>
          </a:xfrm>
        </p:spPr>
        <p:txBody>
          <a:bodyPr/>
          <a:lstStyle/>
          <a:p>
            <a:r>
              <a:rPr lang="en-GB" dirty="0"/>
              <a:t>Christiansen and Townsend 2010 define occupational balance as </a:t>
            </a:r>
          </a:p>
          <a:p>
            <a:endParaRPr lang="en-GB" dirty="0"/>
          </a:p>
          <a:p>
            <a:r>
              <a:rPr lang="en-GB" dirty="0"/>
              <a:t>Read slide – </a:t>
            </a:r>
          </a:p>
          <a:p>
            <a:endParaRPr lang="en-GB" dirty="0"/>
          </a:p>
          <a:p>
            <a:r>
              <a:rPr lang="en-GB" dirty="0"/>
              <a:t>And imbalance as – </a:t>
            </a:r>
          </a:p>
          <a:p>
            <a:endParaRPr lang="en-GB" dirty="0"/>
          </a:p>
          <a:p>
            <a:r>
              <a:rPr lang="en-GB" dirty="0"/>
              <a:t>THEN - </a:t>
            </a:r>
          </a:p>
          <a:p>
            <a:endParaRPr lang="en-GB" dirty="0"/>
          </a:p>
          <a:p>
            <a:r>
              <a:rPr lang="en-GB" dirty="0"/>
              <a:t>The authors suggest an internalised and personal experience of formulating a perception of balance or imbalance, however,  it is difficult to confirm to what extent Mr T can relate to this himself within his current state of acute psychosis. </a:t>
            </a:r>
          </a:p>
          <a:p>
            <a:endParaRPr lang="en-GB" dirty="0"/>
          </a:p>
          <a:p>
            <a:r>
              <a:rPr lang="en-GB" dirty="0"/>
              <a:t>And these definitions initially suggest that imbalance is difficult to measure in quantitative terms due to its qualitative nature. To understand and relate to Occupational imbalance as an individual requires judgement, goal directed behaviour and understanding of self as an occupational being.  </a:t>
            </a:r>
          </a:p>
          <a:p>
            <a:r>
              <a:rPr lang="en-GB" dirty="0"/>
              <a:t>The theory of creative ability and clinical observations inform us that Mr T is not yet capable of abstract thinking, has poor self concept and does not speak of aspirations and values, other than to return to prison. But assumptions should not be made about his perception of balance or imbalance in his life nor of his values and aspirations. </a:t>
            </a:r>
          </a:p>
          <a:p>
            <a:endParaRPr lang="en-GB" dirty="0"/>
          </a:p>
          <a:p>
            <a:endParaRPr lang="en-GB" dirty="0"/>
          </a:p>
          <a:p>
            <a:endParaRPr lang="en-GB"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13</a:t>
            </a:fld>
            <a:endParaRPr lang="en-GB"/>
          </a:p>
        </p:txBody>
      </p:sp>
    </p:spTree>
    <p:extLst>
      <p:ext uri="{BB962C8B-B14F-4D97-AF65-F5344CB8AC3E}">
        <p14:creationId xmlns:p14="http://schemas.microsoft.com/office/powerpoint/2010/main" val="30003145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5"/>
            <a:ext cx="5438140" cy="4549709"/>
          </a:xfrm>
        </p:spPr>
        <p:txBody>
          <a:bodyPr/>
          <a:lstStyle/>
          <a:p>
            <a:r>
              <a:rPr lang="en-GB" dirty="0"/>
              <a:t>So to look in more detail - </a:t>
            </a:r>
          </a:p>
          <a:p>
            <a:r>
              <a:rPr lang="en-GB" dirty="0"/>
              <a:t>Wada et al 2010, aimed to clarify the fundamental concept of occupational balance and through a literature search, identified four perspectives.</a:t>
            </a:r>
          </a:p>
          <a:p>
            <a:pPr marL="171450" indent="-171450">
              <a:buFont typeface="Arial" panose="020B0604020202020204" pitchFamily="34" charset="0"/>
              <a:buChar char="•"/>
            </a:pPr>
            <a:r>
              <a:rPr lang="en-GB" dirty="0"/>
              <a:t>The quantity of involvement across occupations</a:t>
            </a:r>
          </a:p>
          <a:p>
            <a:pPr marL="171450" indent="-171450">
              <a:buFont typeface="Arial" panose="020B0604020202020204" pitchFamily="34" charset="0"/>
              <a:buChar char="•"/>
            </a:pPr>
            <a:r>
              <a:rPr lang="en-GB" dirty="0"/>
              <a:t>The congruence between occupations, personal values and goals </a:t>
            </a:r>
          </a:p>
          <a:p>
            <a:pPr marL="171450" indent="-171450">
              <a:buFont typeface="Arial" panose="020B0604020202020204" pitchFamily="34" charset="0"/>
              <a:buChar char="•"/>
            </a:pPr>
            <a:r>
              <a:rPr lang="en-GB" dirty="0"/>
              <a:t>The ability to fulfil the demands of roles and occupations </a:t>
            </a:r>
          </a:p>
          <a:p>
            <a:pPr marL="171450" indent="-171450">
              <a:buFont typeface="Arial" panose="020B0604020202020204" pitchFamily="34" charset="0"/>
              <a:buChar char="•"/>
            </a:pPr>
            <a:r>
              <a:rPr lang="en-GB" dirty="0"/>
              <a:t>And the compatibility in the arrangements of occupations. </a:t>
            </a:r>
          </a:p>
          <a:p>
            <a:pPr marL="171450" indent="-171450">
              <a:buFont typeface="Arial" panose="020B0604020202020204" pitchFamily="34" charset="0"/>
              <a:buChar char="•"/>
            </a:pPr>
            <a:endParaRPr lang="en-GB" dirty="0"/>
          </a:p>
          <a:p>
            <a:endParaRPr lang="en-GB" dirty="0"/>
          </a:p>
          <a:p>
            <a:r>
              <a:rPr lang="en-GB" dirty="0"/>
              <a:t>These are useful in clarifying some measurable and less tangible aspects of occupational imbalance. Also of interest is the correlation between these perspectives of occupational balance and terms used within the APOM. </a:t>
            </a:r>
          </a:p>
          <a:p>
            <a:r>
              <a:rPr lang="en-GB" dirty="0"/>
              <a:t>Within the domain of balanced lifestyle the APOM measures time use and routine, habits and mix of occupation which correlates to the quantity and compatibility of occupations. </a:t>
            </a:r>
          </a:p>
        </p:txBody>
      </p:sp>
      <p:sp>
        <p:nvSpPr>
          <p:cNvPr id="4" name="Slide Number Placeholder 3"/>
          <p:cNvSpPr>
            <a:spLocks noGrp="1"/>
          </p:cNvSpPr>
          <p:nvPr>
            <p:ph type="sldNum" sz="quarter" idx="10"/>
          </p:nvPr>
        </p:nvSpPr>
        <p:spPr/>
        <p:txBody>
          <a:bodyPr/>
          <a:lstStyle/>
          <a:p>
            <a:fld id="{3B177046-066B-48DB-8820-9718E2A39873}" type="slidenum">
              <a:rPr lang="en-GB" smtClean="0"/>
              <a:t>14</a:t>
            </a:fld>
            <a:endParaRPr lang="en-GB"/>
          </a:p>
        </p:txBody>
      </p:sp>
    </p:spTree>
    <p:extLst>
      <p:ext uri="{BB962C8B-B14F-4D97-AF65-F5344CB8AC3E}">
        <p14:creationId xmlns:p14="http://schemas.microsoft.com/office/powerpoint/2010/main" val="26482370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0307" y="4777195"/>
            <a:ext cx="5438140" cy="4526143"/>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 firstly to focus on the tangible element of occupational imbalance.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These two articles were exploring time use for patients with a mental illness within forensic settings which is relevant to Mr T however, neither specified the severity of their symptoms nor the abilities of patients to participate in occupation.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Both studies used time use recordings however Stewart and </a:t>
            </a:r>
            <a:r>
              <a:rPr lang="en-GB" dirty="0" err="1"/>
              <a:t>Craiks</a:t>
            </a:r>
            <a:r>
              <a:rPr lang="en-GB" dirty="0"/>
              <a:t> observations were over 24 hours, whereas  Farnworth et al observations were over 5 weeks, giving more valid data.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Go through slide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a:defRPr/>
            </a:pPr>
            <a:r>
              <a:rPr lang="en-GB" dirty="0"/>
              <a:t>These two studies whilst with very small sample sizes 5 and 8 both reflect the time use of Mr T. One more recent article by </a:t>
            </a:r>
            <a:r>
              <a:rPr lang="en-GB" dirty="0" err="1"/>
              <a:t>Eklund</a:t>
            </a:r>
            <a:r>
              <a:rPr lang="en-GB" dirty="0"/>
              <a:t> et al (2010)  explored time use with people with psychosis with a much larger population of 103 participants, however for out-patients and therefore not relevant to Mr T., due to them living in the community and having increased access to occupational opportunities.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15</a:t>
            </a:fld>
            <a:endParaRPr lang="en-GB"/>
          </a:p>
        </p:txBody>
      </p:sp>
    </p:spTree>
    <p:extLst>
      <p:ext uri="{BB962C8B-B14F-4D97-AF65-F5344CB8AC3E}">
        <p14:creationId xmlns:p14="http://schemas.microsoft.com/office/powerpoint/2010/main" val="1816559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651389"/>
          </a:xfrm>
        </p:spPr>
        <p:txBody>
          <a:bodyPr/>
          <a:lstStyle/>
          <a:p>
            <a:r>
              <a:rPr lang="en-GB" dirty="0"/>
              <a:t>These studies could not be replicated with Mr T due to the high demands of keeping a time use diary and undertaking interviews. However through observation of time use it is also interesting to look at the mix of occupations in which Mr T participates. </a:t>
            </a:r>
          </a:p>
          <a:p>
            <a:endParaRPr lang="en-GB" dirty="0"/>
          </a:p>
          <a:p>
            <a:r>
              <a:rPr lang="en-GB" dirty="0"/>
              <a:t>The only occupations Mr T engages in are – sleep, rest, pacing and eating and drinking (in daily living tasks). It could be argued by looking at this chart that his time is </a:t>
            </a:r>
            <a:r>
              <a:rPr lang="en-GB" i="1" dirty="0"/>
              <a:t>equally balanced </a:t>
            </a:r>
            <a:r>
              <a:rPr lang="en-GB" dirty="0"/>
              <a:t>however by sedentary and passive occupations (pacing, eating, drinking, resting). </a:t>
            </a:r>
          </a:p>
          <a:p>
            <a:r>
              <a:rPr lang="en-GB" dirty="0"/>
              <a:t>But maybe at this current time in his life, this is all he is capable of or motivated towards doing and maybe this in itself reflects Mr T’s sense of self and ability to relate to his roles and occupations. </a:t>
            </a:r>
          </a:p>
          <a:p>
            <a:endParaRPr lang="en-GB" dirty="0"/>
          </a:p>
          <a:p>
            <a:r>
              <a:rPr lang="en-GB" dirty="0"/>
              <a:t>Is it acceptable then to allow Mr T to have such empty time and such an imbalance in occupation when theory informs us this does not promote health and well-being? </a:t>
            </a:r>
          </a:p>
          <a:p>
            <a:endParaRPr lang="en-GB" dirty="0"/>
          </a:p>
          <a:p>
            <a:r>
              <a:rPr lang="en-GB" dirty="0"/>
              <a:t>Is Mr T so absorbed by his psychotic experiences that he in-fact extremely occupied and busy? </a:t>
            </a:r>
          </a:p>
          <a:p>
            <a:endParaRPr lang="en-GB" dirty="0"/>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16</a:t>
            </a:fld>
            <a:endParaRPr lang="en-GB"/>
          </a:p>
        </p:txBody>
      </p:sp>
    </p:spTree>
    <p:extLst>
      <p:ext uri="{BB962C8B-B14F-4D97-AF65-F5344CB8AC3E}">
        <p14:creationId xmlns:p14="http://schemas.microsoft.com/office/powerpoint/2010/main" val="1099270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thinking about the intangible nature of occupational balance. </a:t>
            </a:r>
          </a:p>
          <a:p>
            <a:endParaRPr lang="en-GB" dirty="0"/>
          </a:p>
          <a:p>
            <a:r>
              <a:rPr lang="en-GB" dirty="0"/>
              <a:t>At present Mr T is not able to connect with the concept of self, having distorted beliefs and experiences influencing his motivation to engage. </a:t>
            </a:r>
          </a:p>
          <a:p>
            <a:endParaRPr lang="en-GB" dirty="0"/>
          </a:p>
          <a:p>
            <a:r>
              <a:rPr lang="en-GB" dirty="0"/>
              <a:t>Read slide </a:t>
            </a:r>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17</a:t>
            </a:fld>
            <a:endParaRPr lang="en-GB"/>
          </a:p>
        </p:txBody>
      </p:sp>
    </p:spTree>
    <p:extLst>
      <p:ext uri="{BB962C8B-B14F-4D97-AF65-F5344CB8AC3E}">
        <p14:creationId xmlns:p14="http://schemas.microsoft.com/office/powerpoint/2010/main" val="22826490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So to summarise – read above. </a:t>
            </a:r>
          </a:p>
        </p:txBody>
      </p:sp>
      <p:sp>
        <p:nvSpPr>
          <p:cNvPr id="4" name="Slide Number Placeholder 3"/>
          <p:cNvSpPr>
            <a:spLocks noGrp="1"/>
          </p:cNvSpPr>
          <p:nvPr>
            <p:ph type="sldNum" sz="quarter" idx="10"/>
          </p:nvPr>
        </p:nvSpPr>
        <p:spPr/>
        <p:txBody>
          <a:bodyPr/>
          <a:lstStyle/>
          <a:p>
            <a:fld id="{3B177046-066B-48DB-8820-9718E2A39873}" type="slidenum">
              <a:rPr lang="en-GB" smtClean="0"/>
              <a:t>18</a:t>
            </a:fld>
            <a:endParaRPr lang="en-GB"/>
          </a:p>
        </p:txBody>
      </p:sp>
    </p:spTree>
    <p:extLst>
      <p:ext uri="{BB962C8B-B14F-4D97-AF65-F5344CB8AC3E}">
        <p14:creationId xmlns:p14="http://schemas.microsoft.com/office/powerpoint/2010/main" val="10827827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to conclude window cleaning will be introduced – </a:t>
            </a:r>
          </a:p>
        </p:txBody>
      </p:sp>
      <p:sp>
        <p:nvSpPr>
          <p:cNvPr id="4" name="Slide Number Placeholder 3"/>
          <p:cNvSpPr>
            <a:spLocks noGrp="1"/>
          </p:cNvSpPr>
          <p:nvPr>
            <p:ph type="sldNum" sz="quarter" idx="10"/>
          </p:nvPr>
        </p:nvSpPr>
        <p:spPr/>
        <p:txBody>
          <a:bodyPr/>
          <a:lstStyle/>
          <a:p>
            <a:fld id="{3B177046-066B-48DB-8820-9718E2A39873}" type="slidenum">
              <a:rPr lang="en-GB" smtClean="0"/>
              <a:t>19</a:t>
            </a:fld>
            <a:endParaRPr lang="en-GB"/>
          </a:p>
        </p:txBody>
      </p:sp>
    </p:spTree>
    <p:extLst>
      <p:ext uri="{BB962C8B-B14F-4D97-AF65-F5344CB8AC3E}">
        <p14:creationId xmlns:p14="http://schemas.microsoft.com/office/powerpoint/2010/main" val="211223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dirty="0"/>
              <a:t>The presentation will begin looking at the Global, European and Professional context of health and well being and occupation. </a:t>
            </a:r>
          </a:p>
          <a:p>
            <a:r>
              <a:rPr lang="en-GB" sz="1400" dirty="0"/>
              <a:t>The case study will then be introduced </a:t>
            </a:r>
          </a:p>
          <a:p>
            <a:endParaRPr lang="en-GB" sz="1400" dirty="0"/>
          </a:p>
          <a:p>
            <a:r>
              <a:rPr lang="en-GB" sz="1400" dirty="0"/>
              <a:t>Occupational science will be explored alongside the theory of creative ability. The model of creative ability will be used to inform the occupational analysis and a diagnostic statement will be confirmed. </a:t>
            </a:r>
          </a:p>
          <a:p>
            <a:endParaRPr lang="en-GB" sz="1400" dirty="0"/>
          </a:p>
          <a:p>
            <a:r>
              <a:rPr lang="en-GB" sz="1400" dirty="0"/>
              <a:t>Occupational theory, models of practise will be explored as well as relevant literature to discuss the occupational issue in more detail. </a:t>
            </a:r>
          </a:p>
          <a:p>
            <a:r>
              <a:rPr lang="en-GB" sz="1400" dirty="0"/>
              <a:t>The presentation will conclude by introducing potential considerations for future practise. </a:t>
            </a:r>
          </a:p>
        </p:txBody>
      </p:sp>
      <p:sp>
        <p:nvSpPr>
          <p:cNvPr id="4" name="Slide Number Placeholder 3"/>
          <p:cNvSpPr>
            <a:spLocks noGrp="1"/>
          </p:cNvSpPr>
          <p:nvPr>
            <p:ph type="sldNum" sz="quarter" idx="10"/>
          </p:nvPr>
        </p:nvSpPr>
        <p:spPr/>
        <p:txBody>
          <a:bodyPr/>
          <a:lstStyle/>
          <a:p>
            <a:fld id="{3B177046-066B-48DB-8820-9718E2A39873}" type="slidenum">
              <a:rPr lang="en-GB" smtClean="0"/>
              <a:t>2</a:t>
            </a:fld>
            <a:endParaRPr lang="en-GB"/>
          </a:p>
        </p:txBody>
      </p:sp>
    </p:spTree>
    <p:extLst>
      <p:ext uri="{BB962C8B-B14F-4D97-AF65-F5344CB8AC3E}">
        <p14:creationId xmlns:p14="http://schemas.microsoft.com/office/powerpoint/2010/main" val="5030415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3"/>
            <a:ext cx="5438140" cy="4953524"/>
          </a:xfrm>
        </p:spPr>
        <p:txBody>
          <a:bodyPr/>
          <a:lstStyle/>
          <a:p>
            <a:r>
              <a:rPr lang="en-GB" sz="1400" dirty="0"/>
              <a:t>What has come out of this process? </a:t>
            </a:r>
          </a:p>
          <a:p>
            <a:endParaRPr lang="en-GB" sz="1400" dirty="0"/>
          </a:p>
          <a:p>
            <a:pPr marL="285750" indent="-285750">
              <a:buFontTx/>
              <a:buChar char="-"/>
            </a:pPr>
            <a:r>
              <a:rPr lang="en-GB" sz="1400" dirty="0"/>
              <a:t>Occupations they engage in as a result of mental health symptoms – what’s driving the pacing, is pacing meaningful in itself? </a:t>
            </a:r>
          </a:p>
          <a:p>
            <a:endParaRPr lang="en-GB" sz="1400" dirty="0"/>
          </a:p>
          <a:p>
            <a:pPr marL="285750" indent="-285750">
              <a:buFontTx/>
              <a:buChar char="-"/>
            </a:pPr>
            <a:r>
              <a:rPr lang="en-GB" sz="1400" dirty="0"/>
              <a:t>How do we as OT’s assist individuals to develop self-concept for people with psychosis</a:t>
            </a:r>
          </a:p>
          <a:p>
            <a:pPr marL="285750" indent="-285750">
              <a:buFontTx/>
              <a:buChar char="-"/>
            </a:pPr>
            <a:endParaRPr lang="en-GB" sz="1400" dirty="0"/>
          </a:p>
          <a:p>
            <a:pPr marL="285750" indent="-285750">
              <a:buFontTx/>
              <a:buChar char="-"/>
            </a:pPr>
            <a:r>
              <a:rPr lang="en-GB" sz="1400" dirty="0"/>
              <a:t>A review of the theory of creative ability. This was developed in the 60’s and 70’s and can feel out of date with the use of its language. A review of terminology would be helpful to consider how it fits with occupational science. </a:t>
            </a:r>
          </a:p>
        </p:txBody>
      </p:sp>
      <p:sp>
        <p:nvSpPr>
          <p:cNvPr id="4" name="Slide Number Placeholder 3"/>
          <p:cNvSpPr>
            <a:spLocks noGrp="1"/>
          </p:cNvSpPr>
          <p:nvPr>
            <p:ph type="sldNum" sz="quarter" idx="10"/>
          </p:nvPr>
        </p:nvSpPr>
        <p:spPr/>
        <p:txBody>
          <a:bodyPr/>
          <a:lstStyle/>
          <a:p>
            <a:fld id="{3B177046-066B-48DB-8820-9718E2A39873}" type="slidenum">
              <a:rPr lang="en-GB" smtClean="0"/>
              <a:t>20</a:t>
            </a:fld>
            <a:endParaRPr lang="en-GB"/>
          </a:p>
        </p:txBody>
      </p:sp>
    </p:spTree>
    <p:extLst>
      <p:ext uri="{BB962C8B-B14F-4D97-AF65-F5344CB8AC3E}">
        <p14:creationId xmlns:p14="http://schemas.microsoft.com/office/powerpoint/2010/main" val="14931020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3225" y="1241425"/>
            <a:ext cx="59531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B177046-066B-48DB-8820-9718E2A39873}" type="slidenum">
              <a:rPr lang="en-GB" smtClean="0"/>
              <a:t>21</a:t>
            </a:fld>
            <a:endParaRPr lang="en-GB"/>
          </a:p>
        </p:txBody>
      </p:sp>
    </p:spTree>
    <p:extLst>
      <p:ext uri="{BB962C8B-B14F-4D97-AF65-F5344CB8AC3E}">
        <p14:creationId xmlns:p14="http://schemas.microsoft.com/office/powerpoint/2010/main" val="2627559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5015021"/>
          </a:xfrm>
        </p:spPr>
        <p:txBody>
          <a:bodyPr/>
          <a:lstStyle/>
          <a:p>
            <a:endParaRPr lang="en-GB" dirty="0"/>
          </a:p>
          <a:p>
            <a:endParaRPr lang="en-GB"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22</a:t>
            </a:fld>
            <a:endParaRPr lang="en-GB"/>
          </a:p>
        </p:txBody>
      </p:sp>
    </p:spTree>
    <p:extLst>
      <p:ext uri="{BB962C8B-B14F-4D97-AF65-F5344CB8AC3E}">
        <p14:creationId xmlns:p14="http://schemas.microsoft.com/office/powerpoint/2010/main" val="35889537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hlinkClick r:id="rId3"/>
            </a:endParaRPr>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23</a:t>
            </a:fld>
            <a:endParaRPr lang="en-GB"/>
          </a:p>
        </p:txBody>
      </p:sp>
    </p:spTree>
    <p:extLst>
      <p:ext uri="{BB962C8B-B14F-4D97-AF65-F5344CB8AC3E}">
        <p14:creationId xmlns:p14="http://schemas.microsoft.com/office/powerpoint/2010/main" val="3328460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5"/>
            <a:ext cx="5438140" cy="4535559"/>
          </a:xfrm>
        </p:spPr>
        <p:txBody>
          <a:bodyPr/>
          <a:lstStyle/>
          <a:p>
            <a:r>
              <a:rPr lang="en-GB" sz="1400" dirty="0"/>
              <a:t>“Occupational science is a science devoted to the study of the human as an occupational being.” </a:t>
            </a:r>
            <a:r>
              <a:rPr lang="en-GB" sz="1400" dirty="0" err="1"/>
              <a:t>Yerxa</a:t>
            </a:r>
            <a:r>
              <a:rPr lang="en-GB" sz="1400" dirty="0"/>
              <a:t> 1993. With occupation as a central component of occupational science, it makes a strong link with engagement in meaningful occupation and its positive impact upon health and wellbeing. </a:t>
            </a:r>
          </a:p>
          <a:p>
            <a:r>
              <a:rPr lang="en-GB" sz="1400" dirty="0"/>
              <a:t>Health and well-being is recognised globally as vital to human survival and success. The European policy ‘2020 Health and well-being’, refers to health and well-being as central to the lives of all people, with the policy based upon the values of the World Health Organisation.</a:t>
            </a:r>
          </a:p>
          <a:p>
            <a:r>
              <a:rPr lang="en-GB" sz="1400" dirty="0"/>
              <a:t>The World Federation of Occupational Therapist’s support this however additionally emphasise the vital link between the contribution of occupation to one’s health and well-being acknowledging the contribution of occupational science. </a:t>
            </a:r>
          </a:p>
          <a:p>
            <a:r>
              <a:rPr lang="en-GB" sz="1400" dirty="0"/>
              <a:t> Mr T’s healthcare provider is also driving an outcome strategy for patient care based on the three values of physical health, mental health and personalisation, also recognising the global drive to improve health and well being. </a:t>
            </a:r>
          </a:p>
          <a:p>
            <a:endParaRPr lang="en-GB" sz="1400" dirty="0"/>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3</a:t>
            </a:fld>
            <a:endParaRPr lang="en-GB"/>
          </a:p>
        </p:txBody>
      </p:sp>
    </p:spTree>
    <p:extLst>
      <p:ext uri="{BB962C8B-B14F-4D97-AF65-F5344CB8AC3E}">
        <p14:creationId xmlns:p14="http://schemas.microsoft.com/office/powerpoint/2010/main" val="1935912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280863"/>
          </a:xfrm>
        </p:spPr>
        <p:txBody>
          <a:bodyPr/>
          <a:lstStyle/>
          <a:p>
            <a:endParaRPr lang="en-GB" dirty="0"/>
          </a:p>
          <a:p>
            <a:r>
              <a:rPr lang="en-GB" dirty="0"/>
              <a:t>The model of creative ability assumes levels of motivation with coinciding levels of action with increasing acquirement of skills as individuals progress through the levels. In an article by </a:t>
            </a:r>
            <a:r>
              <a:rPr lang="en-GB" dirty="0" err="1"/>
              <a:t>Casteleijn</a:t>
            </a:r>
            <a:r>
              <a:rPr lang="en-GB" dirty="0"/>
              <a:t> et al (2014)  through an investigation of  3 instruments for evidence of increasing levels ability, all 3 instruments used  concluded the levels of Creative Ability do exist. </a:t>
            </a:r>
          </a:p>
        </p:txBody>
      </p:sp>
      <p:sp>
        <p:nvSpPr>
          <p:cNvPr id="4" name="Slide Number Placeholder 3"/>
          <p:cNvSpPr>
            <a:spLocks noGrp="1"/>
          </p:cNvSpPr>
          <p:nvPr>
            <p:ph type="sldNum" sz="quarter" idx="10"/>
          </p:nvPr>
        </p:nvSpPr>
        <p:spPr/>
        <p:txBody>
          <a:bodyPr/>
          <a:lstStyle/>
          <a:p>
            <a:fld id="{3B177046-066B-48DB-8820-9718E2A39873}" type="slidenum">
              <a:rPr lang="en-GB" smtClean="0"/>
              <a:t>4</a:t>
            </a:fld>
            <a:endParaRPr lang="en-GB"/>
          </a:p>
        </p:txBody>
      </p:sp>
    </p:spTree>
    <p:extLst>
      <p:ext uri="{BB962C8B-B14F-4D97-AF65-F5344CB8AC3E}">
        <p14:creationId xmlns:p14="http://schemas.microsoft.com/office/powerpoint/2010/main" val="3216261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796787"/>
          </a:xfrm>
        </p:spPr>
        <p:txBody>
          <a:bodyPr/>
          <a:lstStyle/>
          <a:p>
            <a:r>
              <a:rPr lang="en-GB" sz="1400" dirty="0"/>
              <a:t>Mr T is a 38 year old Welsh man currently detained on a Sec 47/49 of the MHA within a medium secure unit. On the day he was transferred from prison he was on a 4 man senior unlock due to experiencing an acute psychotic illness leading to high levels of violence. </a:t>
            </a:r>
          </a:p>
          <a:p>
            <a:r>
              <a:rPr lang="en-GB" sz="1400" dirty="0"/>
              <a:t>Mr T was subject to physical, emotional, and sexual abuse from a young age and was neglected during childhood. </a:t>
            </a:r>
          </a:p>
          <a:p>
            <a:r>
              <a:rPr lang="en-GB" sz="1400" dirty="0"/>
              <a:t>This led to occupational deprivation and imbalance, due to neglect, poor performance at school, extremely limited work experience (3 months in a factory and a cleaner in prison), involvement in criminal activity and drug misuse, all potentially contributing factors to the onset of a psychotic illness at the age of 23. </a:t>
            </a:r>
          </a:p>
          <a:p>
            <a:r>
              <a:rPr lang="en-GB" sz="1400" dirty="0"/>
              <a:t>Whilst in prison Mr T was occupationally marginalised by inmates forcing him to try illicit substances further impacting on his symptoms and hence the transfer to hospital. Mr T has spent the majority of his adult life in hospital or prison and as a result has no positive social network and no positive roles. </a:t>
            </a:r>
          </a:p>
          <a:p>
            <a:r>
              <a:rPr lang="en-GB" sz="1400" dirty="0"/>
              <a:t>Upon admission to hospital his immediate goal was to return to prison.</a:t>
            </a:r>
          </a:p>
          <a:p>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5</a:t>
            </a:fld>
            <a:endParaRPr lang="en-GB"/>
          </a:p>
        </p:txBody>
      </p:sp>
    </p:spTree>
    <p:extLst>
      <p:ext uri="{BB962C8B-B14F-4D97-AF65-F5344CB8AC3E}">
        <p14:creationId xmlns:p14="http://schemas.microsoft.com/office/powerpoint/2010/main" val="1112238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Go through roles </a:t>
            </a:r>
          </a:p>
          <a:p>
            <a:endParaRPr lang="en-GB" dirty="0"/>
          </a:p>
          <a:p>
            <a:r>
              <a:rPr lang="en-GB" dirty="0"/>
              <a:t>So Mr T’s life to date has been dominated by dark occupations. Dark occupations are those which may not promote health and well-being and could be potentially damaging, crime, taking drugs, violence. However, with the consideration of historical information and the onset of psychosis, how can we reliably say </a:t>
            </a:r>
            <a:r>
              <a:rPr lang="en-GB" dirty="0" err="1"/>
              <a:t>Mr.T</a:t>
            </a:r>
            <a:r>
              <a:rPr lang="en-GB" dirty="0"/>
              <a:t> is motivated to participate in these occupations? Does Mr T have a sense of self, how were his goals and aspirations formed? </a:t>
            </a:r>
          </a:p>
          <a:p>
            <a:r>
              <a:rPr lang="en-GB" dirty="0"/>
              <a:t>On the other hand maybe these dark occupations served a purpose, were achieving something for Mr T, giving him a sense of purpose, control, identity? </a:t>
            </a:r>
          </a:p>
          <a:p>
            <a:endParaRPr lang="en-GB" dirty="0"/>
          </a:p>
          <a:p>
            <a:r>
              <a:rPr lang="en-GB" dirty="0"/>
              <a:t>To put this in context, Mr T has been heard, shouting and screaming at night, he believes he is being raped by the Angel Gabriel and has been heard making animal noises. He is extremely paranoid and believes others are telling him to assault specific individuals. </a:t>
            </a:r>
          </a:p>
          <a:p>
            <a:endParaRPr lang="en-GB" dirty="0"/>
          </a:p>
          <a:p>
            <a:r>
              <a:rPr lang="en-GB" dirty="0"/>
              <a:t>How do these psychotic experiences impact upon Mr T’s ability to understand and fulfil his occupational roles. </a:t>
            </a:r>
          </a:p>
        </p:txBody>
      </p:sp>
      <p:sp>
        <p:nvSpPr>
          <p:cNvPr id="4" name="Slide Number Placeholder 3"/>
          <p:cNvSpPr>
            <a:spLocks noGrp="1"/>
          </p:cNvSpPr>
          <p:nvPr>
            <p:ph type="sldNum" sz="quarter" idx="10"/>
          </p:nvPr>
        </p:nvSpPr>
        <p:spPr/>
        <p:txBody>
          <a:bodyPr/>
          <a:lstStyle/>
          <a:p>
            <a:fld id="{3B177046-066B-48DB-8820-9718E2A39873}" type="slidenum">
              <a:rPr lang="en-GB" smtClean="0"/>
              <a:t>6</a:t>
            </a:fld>
            <a:endParaRPr lang="en-GB"/>
          </a:p>
        </p:txBody>
      </p:sp>
    </p:spTree>
    <p:extLst>
      <p:ext uri="{BB962C8B-B14F-4D97-AF65-F5344CB8AC3E}">
        <p14:creationId xmlns:p14="http://schemas.microsoft.com/office/powerpoint/2010/main" val="1579897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261271"/>
          </a:xfrm>
        </p:spPr>
        <p:txBody>
          <a:bodyPr/>
          <a:lstStyle/>
          <a:p>
            <a:r>
              <a:rPr lang="en-GB" sz="1400" dirty="0"/>
              <a:t>Initial observation of functioning was conducted within the four performance areas personal management, work ability, social ability and constructive use of free time. </a:t>
            </a:r>
            <a:endParaRPr lang="en-GB" dirty="0"/>
          </a:p>
        </p:txBody>
      </p:sp>
      <p:sp>
        <p:nvSpPr>
          <p:cNvPr id="4" name="Slide Number Placeholder 3"/>
          <p:cNvSpPr>
            <a:spLocks noGrp="1"/>
          </p:cNvSpPr>
          <p:nvPr>
            <p:ph type="sldNum" sz="quarter" idx="10"/>
          </p:nvPr>
        </p:nvSpPr>
        <p:spPr/>
        <p:txBody>
          <a:bodyPr/>
          <a:lstStyle/>
          <a:p>
            <a:fld id="{3B177046-066B-48DB-8820-9718E2A39873}" type="slidenum">
              <a:rPr lang="en-GB" smtClean="0"/>
              <a:t>7</a:t>
            </a:fld>
            <a:endParaRPr lang="en-GB"/>
          </a:p>
        </p:txBody>
      </p:sp>
    </p:spTree>
    <p:extLst>
      <p:ext uri="{BB962C8B-B14F-4D97-AF65-F5344CB8AC3E}">
        <p14:creationId xmlns:p14="http://schemas.microsoft.com/office/powerpoint/2010/main" val="3286360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4091473"/>
          </a:xfrm>
        </p:spPr>
        <p:txBody>
          <a:bodyPr/>
          <a:lstStyle/>
          <a:p>
            <a:r>
              <a:rPr lang="en-GB" dirty="0"/>
              <a:t>This diagram explores the performance skills which impact on the four performance areas – read through…….. </a:t>
            </a:r>
          </a:p>
          <a:p>
            <a:endParaRPr lang="en-GB" dirty="0"/>
          </a:p>
          <a:p>
            <a:r>
              <a:rPr lang="en-GB" dirty="0"/>
              <a:t>Due to the debilitating nature of Mr T’s psychotic illness on his functioning the model of creative ability allowed insight in to his motivation to connect with his environment. </a:t>
            </a:r>
          </a:p>
          <a:p>
            <a:endParaRPr lang="en-GB" dirty="0"/>
          </a:p>
          <a:p>
            <a:r>
              <a:rPr lang="en-GB" dirty="0"/>
              <a:t>This information could not have been elicited fully through other models. </a:t>
            </a:r>
          </a:p>
          <a:p>
            <a:endParaRPr lang="en-GB" dirty="0"/>
          </a:p>
          <a:p>
            <a:r>
              <a:rPr lang="en-GB" dirty="0"/>
              <a:t>Whilst the Model of Human Occupation assessment tools have been rigorously tested and there is plentiful research, many rely heavily on self-report, semi-structured interviews (OCAIRS) or through observing specific tasks (AMPS) all methods of data collection were inaccessible for Mr T. </a:t>
            </a:r>
            <a:r>
              <a:rPr lang="en-GB" dirty="0" err="1"/>
              <a:t>Kielhofner</a:t>
            </a:r>
            <a:r>
              <a:rPr lang="en-GB" dirty="0"/>
              <a:t> (2009)</a:t>
            </a:r>
          </a:p>
          <a:p>
            <a:r>
              <a:rPr lang="en-GB" dirty="0"/>
              <a:t>This assessment process allows for assessment to be undertaken in a 3 month period, rather than waiting for Mr T to improve in mental state to engage in more demanding methods of data collection. </a:t>
            </a:r>
          </a:p>
        </p:txBody>
      </p:sp>
      <p:sp>
        <p:nvSpPr>
          <p:cNvPr id="4" name="Slide Number Placeholder 3"/>
          <p:cNvSpPr>
            <a:spLocks noGrp="1"/>
          </p:cNvSpPr>
          <p:nvPr>
            <p:ph type="sldNum" sz="quarter" idx="10"/>
          </p:nvPr>
        </p:nvSpPr>
        <p:spPr/>
        <p:txBody>
          <a:bodyPr/>
          <a:lstStyle/>
          <a:p>
            <a:fld id="{3B177046-066B-48DB-8820-9718E2A39873}" type="slidenum">
              <a:rPr lang="en-GB" smtClean="0"/>
              <a:t>8</a:t>
            </a:fld>
            <a:endParaRPr lang="en-GB"/>
          </a:p>
        </p:txBody>
      </p:sp>
    </p:spTree>
    <p:extLst>
      <p:ext uri="{BB962C8B-B14F-4D97-AF65-F5344CB8AC3E}">
        <p14:creationId xmlns:p14="http://schemas.microsoft.com/office/powerpoint/2010/main" val="1366868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77194"/>
            <a:ext cx="5438140" cy="5004681"/>
          </a:xfrm>
        </p:spPr>
        <p:txBody>
          <a:bodyPr/>
          <a:lstStyle/>
          <a:p>
            <a:r>
              <a:rPr lang="en-GB" sz="1400" dirty="0"/>
              <a:t>The Activity Participation Outcome Measure consists of 53 items within 8 domains. Whilst initial findings suggest the APOM is reliable and valid more rigorous research is needed. </a:t>
            </a:r>
            <a:r>
              <a:rPr lang="en-GB" sz="1400" dirty="0" err="1"/>
              <a:t>Casteleijn</a:t>
            </a:r>
            <a:r>
              <a:rPr lang="en-GB" sz="1400" dirty="0"/>
              <a:t> (2014) </a:t>
            </a:r>
          </a:p>
          <a:p>
            <a:r>
              <a:rPr lang="en-GB" sz="1400" dirty="0"/>
              <a:t>This baseline indicates that Mr T is functioning at the Self-Differentiation level (destructive action). The two lowest scores are in the domains of motivation and balanced lifestyle which imply an issue with occupational balance.  </a:t>
            </a:r>
          </a:p>
          <a:p>
            <a:r>
              <a:rPr lang="en-GB" sz="1400" dirty="0"/>
              <a:t>However the higher scores in the remaining 6 domains suggest potential for growth and change.</a:t>
            </a:r>
          </a:p>
          <a:p>
            <a:r>
              <a:rPr lang="en-GB" sz="1400" dirty="0"/>
              <a:t>On this level individuals are going through a process of re-discovery. </a:t>
            </a:r>
            <a:r>
              <a:rPr lang="en-GB" sz="1400" dirty="0" err="1"/>
              <a:t>Vona</a:t>
            </a:r>
            <a:r>
              <a:rPr lang="en-GB" sz="1400" dirty="0"/>
              <a:t> Du Toit (2009)</a:t>
            </a:r>
          </a:p>
          <a:p>
            <a:endParaRPr lang="en-GB" sz="1400" dirty="0"/>
          </a:p>
          <a:p>
            <a:endParaRPr lang="en-GB" sz="1400" dirty="0"/>
          </a:p>
          <a:p>
            <a:endParaRPr lang="en-GB" sz="1400" dirty="0"/>
          </a:p>
          <a:p>
            <a:endParaRPr lang="en-GB" dirty="0"/>
          </a:p>
        </p:txBody>
      </p:sp>
    </p:spTree>
    <p:extLst>
      <p:ext uri="{BB962C8B-B14F-4D97-AF65-F5344CB8AC3E}">
        <p14:creationId xmlns:p14="http://schemas.microsoft.com/office/powerpoint/2010/main" val="2323752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601219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190138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A74721-CEDA-411B-B714-AF68B2586A34}"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3169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28F50D7E-BF26-4231-B724-5ED4AD8027F4}"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36748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28F50D7E-BF26-4231-B724-5ED4AD8027F4}"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74721-CEDA-411B-B714-AF68B2586A34}"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40165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28F50D7E-BF26-4231-B724-5ED4AD8027F4}"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53770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3441836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68266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575581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F50D7E-BF26-4231-B724-5ED4AD8027F4}" type="datetimeFigureOut">
              <a:rPr lang="en-GB" smtClean="0"/>
              <a:t>17/10/2019</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776147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F50D7E-BF26-4231-B724-5ED4AD8027F4}"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95883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F50D7E-BF26-4231-B724-5ED4AD8027F4}" type="datetimeFigureOut">
              <a:rPr lang="en-GB" smtClean="0"/>
              <a:t>17/10/2019</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51318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F50D7E-BF26-4231-B724-5ED4AD8027F4}" type="datetimeFigureOut">
              <a:rPr lang="en-GB" smtClean="0"/>
              <a:t>17/10/2019</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2193203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F50D7E-BF26-4231-B724-5ED4AD8027F4}" type="datetimeFigureOut">
              <a:rPr lang="en-GB" smtClean="0"/>
              <a:t>17/10/2019</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640480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8F50D7E-BF26-4231-B724-5ED4AD8027F4}"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2792562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8F50D7E-BF26-4231-B724-5ED4AD8027F4}" type="datetimeFigureOut">
              <a:rPr lang="en-GB" smtClean="0"/>
              <a:t>17/10/2019</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A74721-CEDA-411B-B714-AF68B2586A34}" type="slidenum">
              <a:rPr lang="en-GB" smtClean="0"/>
              <a:t>‹#›</a:t>
            </a:fld>
            <a:endParaRPr lang="en-GB"/>
          </a:p>
        </p:txBody>
      </p:sp>
    </p:spTree>
    <p:extLst>
      <p:ext uri="{BB962C8B-B14F-4D97-AF65-F5344CB8AC3E}">
        <p14:creationId xmlns:p14="http://schemas.microsoft.com/office/powerpoint/2010/main" val="1641757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8F50D7E-BF26-4231-B724-5ED4AD8027F4}" type="datetimeFigureOut">
              <a:rPr lang="en-GB" smtClean="0"/>
              <a:t>17/10/2019</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A74721-CEDA-411B-B714-AF68B2586A34}" type="slidenum">
              <a:rPr lang="en-GB" smtClean="0"/>
              <a:t>‹#›</a:t>
            </a:fld>
            <a:endParaRPr lang="en-GB"/>
          </a:p>
        </p:txBody>
      </p:sp>
    </p:spTree>
    <p:extLst>
      <p:ext uri="{BB962C8B-B14F-4D97-AF65-F5344CB8AC3E}">
        <p14:creationId xmlns:p14="http://schemas.microsoft.com/office/powerpoint/2010/main" val="241473937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wfot.org/AboutUs/FundamentalBeliefs.aspx"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apps.who.int/gb/bd/"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56549-AA0E-41A4-9A5A-552EB018BD50}"/>
              </a:ext>
            </a:extLst>
          </p:cNvPr>
          <p:cNvSpPr>
            <a:spLocks noGrp="1"/>
          </p:cNvSpPr>
          <p:nvPr>
            <p:ph type="ctrTitle"/>
          </p:nvPr>
        </p:nvSpPr>
        <p:spPr>
          <a:xfrm>
            <a:off x="2589213" y="2514598"/>
            <a:ext cx="8915399" cy="2262781"/>
          </a:xfrm>
        </p:spPr>
        <p:txBody>
          <a:bodyPr>
            <a:normAutofit/>
          </a:bodyPr>
          <a:lstStyle/>
          <a:p>
            <a:r>
              <a:rPr lang="en-GB" sz="3600" cap="none" dirty="0"/>
              <a:t>An Occupational </a:t>
            </a:r>
            <a:r>
              <a:rPr lang="en-GB" sz="3600" dirty="0"/>
              <a:t>A</a:t>
            </a:r>
            <a:r>
              <a:rPr lang="en-GB" sz="3600" cap="none" dirty="0"/>
              <a:t>nalysis of </a:t>
            </a:r>
            <a:r>
              <a:rPr lang="en-GB" sz="3600" dirty="0"/>
              <a:t>Patient</a:t>
            </a:r>
            <a:r>
              <a:rPr lang="en-GB" sz="3600" cap="none" dirty="0"/>
              <a:t> T: An exploration of the Occupational Issue </a:t>
            </a:r>
          </a:p>
        </p:txBody>
      </p:sp>
      <p:sp>
        <p:nvSpPr>
          <p:cNvPr id="3" name="Subtitle 2">
            <a:extLst>
              <a:ext uri="{FF2B5EF4-FFF2-40B4-BE49-F238E27FC236}">
                <a16:creationId xmlns:a16="http://schemas.microsoft.com/office/drawing/2014/main" id="{C5B0EA8A-2021-4988-99FE-52DBC0F0CB40}"/>
              </a:ext>
            </a:extLst>
          </p:cNvPr>
          <p:cNvSpPr>
            <a:spLocks noGrp="1"/>
          </p:cNvSpPr>
          <p:nvPr>
            <p:ph type="subTitle" idx="1"/>
          </p:nvPr>
        </p:nvSpPr>
        <p:spPr/>
        <p:txBody>
          <a:bodyPr/>
          <a:lstStyle/>
          <a:p>
            <a:r>
              <a:rPr lang="en-GB" dirty="0"/>
              <a:t>Louise Jeffries</a:t>
            </a:r>
          </a:p>
          <a:p>
            <a:r>
              <a:rPr lang="en-GB" dirty="0"/>
              <a:t>Senior </a:t>
            </a:r>
            <a:r>
              <a:rPr lang="en-GB"/>
              <a:t>Occupational Therapist </a:t>
            </a:r>
            <a:endParaRPr lang="en-GB" dirty="0"/>
          </a:p>
        </p:txBody>
      </p:sp>
    </p:spTree>
    <p:extLst>
      <p:ext uri="{BB962C8B-B14F-4D97-AF65-F5344CB8AC3E}">
        <p14:creationId xmlns:p14="http://schemas.microsoft.com/office/powerpoint/2010/main" val="3115937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752FA-DCB2-480B-83C4-5DE0F0E687A2}"/>
              </a:ext>
            </a:extLst>
          </p:cNvPr>
          <p:cNvSpPr>
            <a:spLocks noGrp="1"/>
          </p:cNvSpPr>
          <p:nvPr>
            <p:ph type="title"/>
          </p:nvPr>
        </p:nvSpPr>
        <p:spPr>
          <a:xfrm>
            <a:off x="2592925" y="624110"/>
            <a:ext cx="8911687" cy="852998"/>
          </a:xfrm>
        </p:spPr>
        <p:txBody>
          <a:bodyPr/>
          <a:lstStyle/>
          <a:p>
            <a:r>
              <a:rPr lang="en-GB" dirty="0"/>
              <a:t> </a:t>
            </a:r>
          </a:p>
        </p:txBody>
      </p:sp>
      <p:graphicFrame>
        <p:nvGraphicFramePr>
          <p:cNvPr id="13" name="Content Placeholder 12">
            <a:extLst>
              <a:ext uri="{FF2B5EF4-FFF2-40B4-BE49-F238E27FC236}">
                <a16:creationId xmlns:a16="http://schemas.microsoft.com/office/drawing/2014/main" id="{6FB835C2-EA44-417F-9647-C4CD0C2E01D2}"/>
              </a:ext>
            </a:extLst>
          </p:cNvPr>
          <p:cNvGraphicFramePr>
            <a:graphicFrameLocks noGrp="1"/>
          </p:cNvGraphicFramePr>
          <p:nvPr>
            <p:ph idx="1"/>
            <p:extLst>
              <p:ext uri="{D42A27DB-BD31-4B8C-83A1-F6EECF244321}">
                <p14:modId xmlns:p14="http://schemas.microsoft.com/office/powerpoint/2010/main" val="1891109523"/>
              </p:ext>
            </p:extLst>
          </p:nvPr>
        </p:nvGraphicFramePr>
        <p:xfrm>
          <a:off x="1800666" y="1814732"/>
          <a:ext cx="9537894" cy="4600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a:extLst>
              <a:ext uri="{FF2B5EF4-FFF2-40B4-BE49-F238E27FC236}">
                <a16:creationId xmlns:a16="http://schemas.microsoft.com/office/drawing/2014/main" id="{01B6C896-B873-4BEE-A4DF-E59575FEC5CA}"/>
              </a:ext>
            </a:extLst>
          </p:cNvPr>
          <p:cNvSpPr txBox="1"/>
          <p:nvPr/>
        </p:nvSpPr>
        <p:spPr>
          <a:xfrm>
            <a:off x="6471138" y="2166425"/>
            <a:ext cx="1153551" cy="400110"/>
          </a:xfrm>
          <a:prstGeom prst="rect">
            <a:avLst/>
          </a:prstGeom>
          <a:noFill/>
        </p:spPr>
        <p:txBody>
          <a:bodyPr wrap="square" rtlCol="0">
            <a:spAutoFit/>
          </a:bodyPr>
          <a:lstStyle/>
          <a:p>
            <a:pPr algn="ctr"/>
            <a:r>
              <a:rPr lang="en-GB" sz="2000" dirty="0"/>
              <a:t>Person</a:t>
            </a:r>
          </a:p>
        </p:txBody>
      </p:sp>
      <p:sp>
        <p:nvSpPr>
          <p:cNvPr id="15" name="TextBox 14">
            <a:extLst>
              <a:ext uri="{FF2B5EF4-FFF2-40B4-BE49-F238E27FC236}">
                <a16:creationId xmlns:a16="http://schemas.microsoft.com/office/drawing/2014/main" id="{56228496-F5B0-43FA-ABAB-BE0994B40E57}"/>
              </a:ext>
            </a:extLst>
          </p:cNvPr>
          <p:cNvSpPr txBox="1"/>
          <p:nvPr/>
        </p:nvSpPr>
        <p:spPr>
          <a:xfrm>
            <a:off x="2166425" y="2166425"/>
            <a:ext cx="2264898" cy="707886"/>
          </a:xfrm>
          <a:prstGeom prst="rect">
            <a:avLst/>
          </a:prstGeom>
          <a:noFill/>
        </p:spPr>
        <p:txBody>
          <a:bodyPr wrap="square" rtlCol="0">
            <a:spAutoFit/>
          </a:bodyPr>
          <a:lstStyle/>
          <a:p>
            <a:r>
              <a:rPr lang="en-GB" sz="2000" dirty="0"/>
              <a:t>Occupational Performance</a:t>
            </a:r>
          </a:p>
        </p:txBody>
      </p:sp>
      <p:cxnSp>
        <p:nvCxnSpPr>
          <p:cNvPr id="17" name="Straight Arrow Connector 16">
            <a:extLst>
              <a:ext uri="{FF2B5EF4-FFF2-40B4-BE49-F238E27FC236}">
                <a16:creationId xmlns:a16="http://schemas.microsoft.com/office/drawing/2014/main" id="{36AC744D-5390-43F5-8A31-C442AFC660F1}"/>
              </a:ext>
            </a:extLst>
          </p:cNvPr>
          <p:cNvCxnSpPr/>
          <p:nvPr/>
        </p:nvCxnSpPr>
        <p:spPr>
          <a:xfrm>
            <a:off x="3812345" y="2535757"/>
            <a:ext cx="3094892" cy="17126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249FE6B-0B66-41AC-97B6-7222EB182944}"/>
              </a:ext>
            </a:extLst>
          </p:cNvPr>
          <p:cNvSpPr txBox="1"/>
          <p:nvPr/>
        </p:nvSpPr>
        <p:spPr>
          <a:xfrm>
            <a:off x="10025574" y="6035040"/>
            <a:ext cx="1594339" cy="307777"/>
          </a:xfrm>
          <a:prstGeom prst="rect">
            <a:avLst/>
          </a:prstGeom>
          <a:noFill/>
        </p:spPr>
        <p:txBody>
          <a:bodyPr wrap="square" rtlCol="0">
            <a:spAutoFit/>
          </a:bodyPr>
          <a:lstStyle/>
          <a:p>
            <a:r>
              <a:rPr lang="en-GB" sz="1400" dirty="0"/>
              <a:t>Law et al  1996 </a:t>
            </a:r>
          </a:p>
        </p:txBody>
      </p:sp>
    </p:spTree>
    <p:extLst>
      <p:ext uri="{BB962C8B-B14F-4D97-AF65-F5344CB8AC3E}">
        <p14:creationId xmlns:p14="http://schemas.microsoft.com/office/powerpoint/2010/main" val="3996598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3F7CC40-2B91-4595-A694-41F1C4E95FE6}"/>
              </a:ext>
            </a:extLst>
          </p:cNvPr>
          <p:cNvGraphicFramePr>
            <a:graphicFrameLocks noGrp="1"/>
          </p:cNvGraphicFramePr>
          <p:nvPr>
            <p:ph idx="1"/>
            <p:extLst>
              <p:ext uri="{D42A27DB-BD31-4B8C-83A1-F6EECF244321}">
                <p14:modId xmlns:p14="http://schemas.microsoft.com/office/powerpoint/2010/main" val="1211581435"/>
              </p:ext>
            </p:extLst>
          </p:nvPr>
        </p:nvGraphicFramePr>
        <p:xfrm>
          <a:off x="569170" y="0"/>
          <a:ext cx="11187113" cy="6667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66E4916C-26E1-4DC4-8957-FF64E7C9D09A}"/>
              </a:ext>
            </a:extLst>
          </p:cNvPr>
          <p:cNvSpPr txBox="1"/>
          <p:nvPr/>
        </p:nvSpPr>
        <p:spPr>
          <a:xfrm>
            <a:off x="10486239" y="5523495"/>
            <a:ext cx="1476462" cy="954107"/>
          </a:xfrm>
          <a:prstGeom prst="rect">
            <a:avLst/>
          </a:prstGeom>
          <a:noFill/>
        </p:spPr>
        <p:txBody>
          <a:bodyPr wrap="square" rtlCol="0">
            <a:spAutoFit/>
          </a:bodyPr>
          <a:lstStyle/>
          <a:p>
            <a:r>
              <a:rPr lang="en-GB" sz="1400" dirty="0" err="1"/>
              <a:t>Rogers.J</a:t>
            </a:r>
            <a:r>
              <a:rPr lang="en-GB" sz="1400" dirty="0"/>
              <a:t> (2004) as cited in Molineux (2004) </a:t>
            </a:r>
          </a:p>
        </p:txBody>
      </p:sp>
    </p:spTree>
    <p:extLst>
      <p:ext uri="{BB962C8B-B14F-4D97-AF65-F5344CB8AC3E}">
        <p14:creationId xmlns:p14="http://schemas.microsoft.com/office/powerpoint/2010/main" val="2361749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8BD30EA2-8070-48EC-BC41-2869CA1A91C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F40D12C-3EB2-43EA-A6B2-81D13251900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0" name="Freeform 11">
            <a:extLst>
              <a:ext uri="{FF2B5EF4-FFF2-40B4-BE49-F238E27FC236}">
                <a16:creationId xmlns:a16="http://schemas.microsoft.com/office/drawing/2014/main" id="{A796071E-2EB3-4DB7-AC56-CCD96934984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087BAB-D9C3-4748-A1BA-78164E7D5EA6}"/>
              </a:ext>
            </a:extLst>
          </p:cNvPr>
          <p:cNvSpPr>
            <a:spLocks noGrp="1"/>
          </p:cNvSpPr>
          <p:nvPr>
            <p:ph type="title"/>
          </p:nvPr>
        </p:nvSpPr>
        <p:spPr>
          <a:xfrm>
            <a:off x="1512824" y="799246"/>
            <a:ext cx="9383776" cy="1259894"/>
          </a:xfrm>
        </p:spPr>
        <p:txBody>
          <a:bodyPr>
            <a:normAutofit/>
          </a:bodyPr>
          <a:lstStyle/>
          <a:p>
            <a:pPr>
              <a:lnSpc>
                <a:spcPct val="90000"/>
              </a:lnSpc>
            </a:pPr>
            <a:r>
              <a:rPr lang="en-GB" sz="2800" dirty="0">
                <a:solidFill>
                  <a:schemeClr val="tx1"/>
                </a:solidFill>
              </a:rPr>
              <a:t>Occupational Diagnosis statement</a:t>
            </a:r>
          </a:p>
        </p:txBody>
      </p:sp>
      <p:sp>
        <p:nvSpPr>
          <p:cNvPr id="3" name="Content Placeholder 2">
            <a:extLst>
              <a:ext uri="{FF2B5EF4-FFF2-40B4-BE49-F238E27FC236}">
                <a16:creationId xmlns:a16="http://schemas.microsoft.com/office/drawing/2014/main" id="{8C24224C-AE9F-41AB-AF78-F3D59EE19414}"/>
              </a:ext>
            </a:extLst>
          </p:cNvPr>
          <p:cNvSpPr>
            <a:spLocks noGrp="1"/>
          </p:cNvSpPr>
          <p:nvPr>
            <p:ph idx="1"/>
          </p:nvPr>
        </p:nvSpPr>
        <p:spPr>
          <a:xfrm>
            <a:off x="1320800" y="2286000"/>
            <a:ext cx="9677399" cy="3606853"/>
          </a:xfrm>
        </p:spPr>
        <p:txBody>
          <a:bodyPr>
            <a:normAutofit/>
          </a:bodyPr>
          <a:lstStyle/>
          <a:p>
            <a:r>
              <a:rPr lang="en-GB" dirty="0"/>
              <a:t>Mr T is a 38 year old gentleman who is currently detained within a secure psychiatric hospital. Occupational imbalance is evident due to Mr T being unable to engage in any productive tasks or positive life roles, due to poor self-concept, limited ability to relate to people, minimal ability to initiate and poor attention span. This is evidenced by Mr T sitting or pacing for prolonged periods and observed making no attempts to relate to his environment due to the severe and enduring nature of his psychotic illness.  </a:t>
            </a:r>
          </a:p>
          <a:p>
            <a:endParaRPr lang="en-GB" dirty="0"/>
          </a:p>
        </p:txBody>
      </p:sp>
    </p:spTree>
    <p:extLst>
      <p:ext uri="{BB962C8B-B14F-4D97-AF65-F5344CB8AC3E}">
        <p14:creationId xmlns:p14="http://schemas.microsoft.com/office/powerpoint/2010/main" val="4293181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CCBCD-AF26-468D-9A34-AF56CD892AA9}"/>
              </a:ext>
            </a:extLst>
          </p:cNvPr>
          <p:cNvSpPr>
            <a:spLocks noGrp="1"/>
          </p:cNvSpPr>
          <p:nvPr>
            <p:ph type="title"/>
          </p:nvPr>
        </p:nvSpPr>
        <p:spPr/>
        <p:txBody>
          <a:bodyPr/>
          <a:lstStyle/>
          <a:p>
            <a:r>
              <a:rPr lang="en-GB" dirty="0"/>
              <a:t>Balance and imbalance </a:t>
            </a:r>
          </a:p>
        </p:txBody>
      </p:sp>
      <p:sp>
        <p:nvSpPr>
          <p:cNvPr id="3" name="Content Placeholder 2">
            <a:extLst>
              <a:ext uri="{FF2B5EF4-FFF2-40B4-BE49-F238E27FC236}">
                <a16:creationId xmlns:a16="http://schemas.microsoft.com/office/drawing/2014/main" id="{0DEA2EC4-1A71-4506-B3B1-5BAA7F6323E3}"/>
              </a:ext>
            </a:extLst>
          </p:cNvPr>
          <p:cNvSpPr>
            <a:spLocks noGrp="1"/>
          </p:cNvSpPr>
          <p:nvPr>
            <p:ph idx="1"/>
          </p:nvPr>
        </p:nvSpPr>
        <p:spPr/>
        <p:txBody>
          <a:bodyPr>
            <a:normAutofit/>
          </a:bodyPr>
          <a:lstStyle/>
          <a:p>
            <a:pPr marL="0" indent="0">
              <a:buNone/>
            </a:pPr>
            <a:r>
              <a:rPr lang="en-GB" b="1" dirty="0"/>
              <a:t>Balance</a:t>
            </a:r>
          </a:p>
          <a:p>
            <a:r>
              <a:rPr lang="en-GB" dirty="0"/>
              <a:t>The extent to which an individual is able to organise and participate in occupations congruent with their aspirations and values.’  </a:t>
            </a:r>
            <a:r>
              <a:rPr lang="en-GB" dirty="0" err="1"/>
              <a:t>Christiansen.C</a:t>
            </a:r>
            <a:r>
              <a:rPr lang="en-GB" dirty="0"/>
              <a:t> &amp; </a:t>
            </a:r>
            <a:r>
              <a:rPr lang="en-GB" dirty="0" err="1"/>
              <a:t>Townsend.E</a:t>
            </a:r>
            <a:r>
              <a:rPr lang="en-GB" dirty="0"/>
              <a:t>. (2010)  - </a:t>
            </a:r>
            <a:r>
              <a:rPr lang="en-GB" sz="1600" i="1" dirty="0"/>
              <a:t>Mr T does not have the capability to organise himself nor participate in occupation, can Mr T identify and relate to his aspirations and values within his current state of acute psychosis? Drive to return to prison?</a:t>
            </a:r>
          </a:p>
          <a:p>
            <a:pPr marL="0" indent="0">
              <a:buNone/>
            </a:pPr>
            <a:r>
              <a:rPr lang="en-GB" b="1" dirty="0"/>
              <a:t>Imbalance</a:t>
            </a:r>
          </a:p>
          <a:p>
            <a:r>
              <a:rPr lang="en-GB" dirty="0"/>
              <a:t>Imbalance as ‘A group or individual experience in which health and quality of life are compromised because of being over-occupied or under-occupied.’ </a:t>
            </a:r>
            <a:r>
              <a:rPr lang="en-GB" dirty="0" err="1"/>
              <a:t>Christiansen.C</a:t>
            </a:r>
            <a:r>
              <a:rPr lang="en-GB" dirty="0"/>
              <a:t> &amp; </a:t>
            </a:r>
            <a:r>
              <a:rPr lang="en-GB" dirty="0" err="1"/>
              <a:t>Townsend.E</a:t>
            </a:r>
            <a:r>
              <a:rPr lang="en-GB" dirty="0"/>
              <a:t>. (2010) - </a:t>
            </a:r>
            <a:r>
              <a:rPr lang="en-GB" sz="1600" i="1" dirty="0" err="1"/>
              <a:t>Mr.T’s</a:t>
            </a:r>
            <a:r>
              <a:rPr lang="en-GB" sz="1600" i="1" dirty="0"/>
              <a:t> life appears compromised due to being under-occupied due to an acute psychotic state  </a:t>
            </a:r>
          </a:p>
          <a:p>
            <a:endParaRPr lang="en-GB" dirty="0"/>
          </a:p>
          <a:p>
            <a:endParaRPr lang="en-GB" dirty="0"/>
          </a:p>
        </p:txBody>
      </p:sp>
    </p:spTree>
    <p:extLst>
      <p:ext uri="{BB962C8B-B14F-4D97-AF65-F5344CB8AC3E}">
        <p14:creationId xmlns:p14="http://schemas.microsoft.com/office/powerpoint/2010/main" val="3443200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52764-827C-4C78-9002-A1E776243F38}"/>
              </a:ext>
            </a:extLst>
          </p:cNvPr>
          <p:cNvSpPr>
            <a:spLocks noGrp="1"/>
          </p:cNvSpPr>
          <p:nvPr>
            <p:ph type="title"/>
          </p:nvPr>
        </p:nvSpPr>
        <p:spPr/>
        <p:txBody>
          <a:bodyPr/>
          <a:lstStyle/>
          <a:p>
            <a:r>
              <a:rPr lang="en-GB" dirty="0"/>
              <a:t>Perspectives of occupational balance</a:t>
            </a:r>
          </a:p>
        </p:txBody>
      </p:sp>
      <p:sp>
        <p:nvSpPr>
          <p:cNvPr id="3" name="Content Placeholder 2">
            <a:extLst>
              <a:ext uri="{FF2B5EF4-FFF2-40B4-BE49-F238E27FC236}">
                <a16:creationId xmlns:a16="http://schemas.microsoft.com/office/drawing/2014/main" id="{EC355945-9397-40A6-BA5E-1C12640D8DDE}"/>
              </a:ext>
            </a:extLst>
          </p:cNvPr>
          <p:cNvSpPr>
            <a:spLocks noGrp="1"/>
          </p:cNvSpPr>
          <p:nvPr>
            <p:ph idx="1"/>
          </p:nvPr>
        </p:nvSpPr>
        <p:spPr/>
        <p:txBody>
          <a:bodyPr>
            <a:normAutofit/>
          </a:bodyPr>
          <a:lstStyle/>
          <a:p>
            <a:r>
              <a:rPr lang="en-GB" dirty="0"/>
              <a:t>Wada, M., Backman, C. L., &amp; </a:t>
            </a:r>
            <a:r>
              <a:rPr lang="en-GB" dirty="0" err="1"/>
              <a:t>Forwell</a:t>
            </a:r>
            <a:r>
              <a:rPr lang="en-GB" dirty="0"/>
              <a:t>, S. J. (2010). Theoretical perspectives of balance and the influence of gender ideologies. </a:t>
            </a:r>
            <a:r>
              <a:rPr lang="en-GB" i="1" dirty="0"/>
              <a:t>Journal of Occupational Science</a:t>
            </a:r>
            <a:r>
              <a:rPr lang="en-GB" dirty="0"/>
              <a:t>, </a:t>
            </a:r>
            <a:r>
              <a:rPr lang="en-GB" i="1" dirty="0"/>
              <a:t>17</a:t>
            </a:r>
            <a:r>
              <a:rPr lang="en-GB" dirty="0"/>
              <a:t>(2), 92–103. </a:t>
            </a:r>
          </a:p>
          <a:p>
            <a:pPr marL="0" indent="0">
              <a:buNone/>
            </a:pPr>
            <a:r>
              <a:rPr lang="en-GB" i="1" dirty="0"/>
              <a:t>The authors identified four balance perspectives drawn from a review of literature: </a:t>
            </a:r>
          </a:p>
          <a:p>
            <a:r>
              <a:rPr lang="en-GB" dirty="0"/>
              <a:t>The quantity of involvement across occupations </a:t>
            </a:r>
          </a:p>
          <a:p>
            <a:r>
              <a:rPr lang="en-GB" dirty="0"/>
              <a:t>Congruence between occupations, personal values and goal orientations </a:t>
            </a:r>
          </a:p>
          <a:p>
            <a:r>
              <a:rPr lang="en-GB" dirty="0"/>
              <a:t>Fulfilment of demands of roles/occupations</a:t>
            </a:r>
          </a:p>
          <a:p>
            <a:r>
              <a:rPr lang="en-GB" dirty="0"/>
              <a:t>Compatibility in the arrangements of occupations</a:t>
            </a:r>
          </a:p>
        </p:txBody>
      </p:sp>
    </p:spTree>
    <p:extLst>
      <p:ext uri="{BB962C8B-B14F-4D97-AF65-F5344CB8AC3E}">
        <p14:creationId xmlns:p14="http://schemas.microsoft.com/office/powerpoint/2010/main" val="3147756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55BB4-2DF0-4890-B106-F2AAFA560A79}"/>
              </a:ext>
            </a:extLst>
          </p:cNvPr>
          <p:cNvSpPr>
            <a:spLocks noGrp="1"/>
          </p:cNvSpPr>
          <p:nvPr>
            <p:ph type="title"/>
          </p:nvPr>
        </p:nvSpPr>
        <p:spPr>
          <a:xfrm>
            <a:off x="2133601" y="624110"/>
            <a:ext cx="9371012" cy="810407"/>
          </a:xfrm>
        </p:spPr>
        <p:txBody>
          <a:bodyPr>
            <a:normAutofit fontScale="90000"/>
          </a:bodyPr>
          <a:lstStyle/>
          <a:p>
            <a:r>
              <a:rPr lang="en-GB" dirty="0"/>
              <a:t>Occupational imbalance - </a:t>
            </a:r>
            <a:r>
              <a:rPr lang="en-GB" sz="2700" dirty="0"/>
              <a:t>Exploring time use</a:t>
            </a:r>
            <a:br>
              <a:rPr lang="en-GB" dirty="0"/>
            </a:br>
            <a:endParaRPr lang="en-GB" dirty="0"/>
          </a:p>
        </p:txBody>
      </p:sp>
      <p:sp>
        <p:nvSpPr>
          <p:cNvPr id="3" name="Content Placeholder 2">
            <a:extLst>
              <a:ext uri="{FF2B5EF4-FFF2-40B4-BE49-F238E27FC236}">
                <a16:creationId xmlns:a16="http://schemas.microsoft.com/office/drawing/2014/main" id="{632BEAC4-9B0B-4D8A-A2AB-2321B30E8C66}"/>
              </a:ext>
            </a:extLst>
          </p:cNvPr>
          <p:cNvSpPr>
            <a:spLocks noGrp="1"/>
          </p:cNvSpPr>
          <p:nvPr>
            <p:ph idx="1"/>
          </p:nvPr>
        </p:nvSpPr>
        <p:spPr/>
        <p:txBody>
          <a:bodyPr/>
          <a:lstStyle/>
          <a:p>
            <a:endParaRPr lang="en-GB" dirty="0"/>
          </a:p>
          <a:p>
            <a:endParaRPr lang="en-GB" dirty="0"/>
          </a:p>
          <a:p>
            <a:pPr marL="0" indent="0">
              <a:buNone/>
            </a:pPr>
            <a:endParaRPr lang="en-GB" dirty="0"/>
          </a:p>
          <a:p>
            <a:endParaRPr lang="en-GB" dirty="0"/>
          </a:p>
        </p:txBody>
      </p:sp>
      <p:graphicFrame>
        <p:nvGraphicFramePr>
          <p:cNvPr id="4" name="Table 3">
            <a:extLst>
              <a:ext uri="{FF2B5EF4-FFF2-40B4-BE49-F238E27FC236}">
                <a16:creationId xmlns:a16="http://schemas.microsoft.com/office/drawing/2014/main" id="{E75ED968-4D86-42D9-97A8-8847276D389F}"/>
              </a:ext>
            </a:extLst>
          </p:cNvPr>
          <p:cNvGraphicFramePr>
            <a:graphicFrameLocks noGrp="1"/>
          </p:cNvGraphicFramePr>
          <p:nvPr>
            <p:extLst>
              <p:ext uri="{D42A27DB-BD31-4B8C-83A1-F6EECF244321}">
                <p14:modId xmlns:p14="http://schemas.microsoft.com/office/powerpoint/2010/main" val="2632196212"/>
              </p:ext>
            </p:extLst>
          </p:nvPr>
        </p:nvGraphicFramePr>
        <p:xfrm>
          <a:off x="1266738" y="1308682"/>
          <a:ext cx="10242958" cy="5405827"/>
        </p:xfrm>
        <a:graphic>
          <a:graphicData uri="http://schemas.openxmlformats.org/drawingml/2006/table">
            <a:tbl>
              <a:tblPr firstRow="1" bandRow="1">
                <a:tableStyleId>{5C22544A-7EE6-4342-B048-85BDC9FD1C3A}</a:tableStyleId>
              </a:tblPr>
              <a:tblGrid>
                <a:gridCol w="5242558">
                  <a:extLst>
                    <a:ext uri="{9D8B030D-6E8A-4147-A177-3AD203B41FA5}">
                      <a16:colId xmlns:a16="http://schemas.microsoft.com/office/drawing/2014/main" val="2589848000"/>
                    </a:ext>
                  </a:extLst>
                </a:gridCol>
                <a:gridCol w="5000400">
                  <a:extLst>
                    <a:ext uri="{9D8B030D-6E8A-4147-A177-3AD203B41FA5}">
                      <a16:colId xmlns:a16="http://schemas.microsoft.com/office/drawing/2014/main" val="4210102671"/>
                    </a:ext>
                  </a:extLst>
                </a:gridCol>
              </a:tblGrid>
              <a:tr h="15327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0" dirty="0" err="1">
                          <a:solidFill>
                            <a:schemeClr val="tx1"/>
                          </a:solidFill>
                        </a:rPr>
                        <a:t>Stewart.P</a:t>
                      </a:r>
                      <a:r>
                        <a:rPr lang="en-GB" b="0" dirty="0">
                          <a:solidFill>
                            <a:schemeClr val="tx1"/>
                          </a:solidFill>
                        </a:rPr>
                        <a:t> &amp; </a:t>
                      </a:r>
                      <a:r>
                        <a:rPr lang="en-GB" b="0" dirty="0" err="1">
                          <a:solidFill>
                            <a:schemeClr val="tx1"/>
                          </a:solidFill>
                        </a:rPr>
                        <a:t>Craik.C</a:t>
                      </a:r>
                      <a:r>
                        <a:rPr lang="en-GB" b="0" dirty="0">
                          <a:solidFill>
                            <a:schemeClr val="tx1"/>
                          </a:solidFill>
                        </a:rPr>
                        <a:t> (2007).  Occupation, Mental Illness and Medium</a:t>
                      </a:r>
                      <a:r>
                        <a:rPr lang="en-GB" b="0" baseline="0" dirty="0">
                          <a:solidFill>
                            <a:schemeClr val="tx1"/>
                          </a:solidFill>
                        </a:rPr>
                        <a:t> Security: Exploring Time-use in Forensic Regional Secure Units. </a:t>
                      </a:r>
                    </a:p>
                    <a:p>
                      <a:pPr marL="0" marR="0" lvl="0" indent="0" algn="l" defTabSz="457200" rtl="0" eaLnBrk="1" fontAlgn="auto" latinLnBrk="0" hangingPunct="1">
                        <a:lnSpc>
                          <a:spcPct val="100000"/>
                        </a:lnSpc>
                        <a:spcBef>
                          <a:spcPts val="0"/>
                        </a:spcBef>
                        <a:spcAft>
                          <a:spcPts val="0"/>
                        </a:spcAft>
                        <a:buClrTx/>
                        <a:buSzTx/>
                        <a:buFontTx/>
                        <a:buNone/>
                        <a:tabLst/>
                        <a:defRPr/>
                      </a:pPr>
                      <a:r>
                        <a:rPr lang="en-GB" b="0" i="1" baseline="0" dirty="0">
                          <a:solidFill>
                            <a:schemeClr val="tx1"/>
                          </a:solidFill>
                        </a:rPr>
                        <a:t>British Journal of Occupational Therapy</a:t>
                      </a:r>
                      <a:r>
                        <a:rPr lang="en-GB" b="0" baseline="0" dirty="0">
                          <a:solidFill>
                            <a:schemeClr val="tx1"/>
                          </a:solidFill>
                        </a:rPr>
                        <a:t>. Vol 70, Issue10. p416-425</a:t>
                      </a:r>
                      <a:endParaRPr lang="en-GB" b="0" dirty="0">
                        <a:solidFill>
                          <a:schemeClr val="tx1"/>
                        </a:solidFill>
                      </a:endParaRPr>
                    </a:p>
                    <a:p>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b="0" dirty="0" err="1">
                          <a:solidFill>
                            <a:schemeClr val="tx1"/>
                          </a:solidFill>
                        </a:rPr>
                        <a:t>Farnworth.L</a:t>
                      </a:r>
                      <a:r>
                        <a:rPr lang="en-GB" b="0" baseline="0" dirty="0">
                          <a:solidFill>
                            <a:schemeClr val="tx1"/>
                          </a:solidFill>
                        </a:rPr>
                        <a:t> et al (</a:t>
                      </a:r>
                      <a:r>
                        <a:rPr lang="en-GB" b="0" dirty="0">
                          <a:solidFill>
                            <a:schemeClr val="tx1"/>
                          </a:solidFill>
                        </a:rPr>
                        <a:t>2004). </a:t>
                      </a:r>
                    </a:p>
                    <a:p>
                      <a:pPr marL="0" marR="0" lvl="0" indent="0" algn="l" defTabSz="457200" rtl="0" eaLnBrk="1" fontAlgn="auto" latinLnBrk="0" hangingPunct="1">
                        <a:lnSpc>
                          <a:spcPct val="100000"/>
                        </a:lnSpc>
                        <a:spcBef>
                          <a:spcPts val="0"/>
                        </a:spcBef>
                        <a:spcAft>
                          <a:spcPts val="0"/>
                        </a:spcAft>
                        <a:buClrTx/>
                        <a:buSzTx/>
                        <a:buFontTx/>
                        <a:buNone/>
                        <a:tabLst/>
                        <a:defRPr/>
                      </a:pPr>
                      <a:r>
                        <a:rPr lang="en-GB" b="0" dirty="0">
                          <a:solidFill>
                            <a:schemeClr val="tx1"/>
                          </a:solidFill>
                        </a:rPr>
                        <a:t>Being</a:t>
                      </a:r>
                      <a:r>
                        <a:rPr lang="en-GB" b="0" baseline="0" dirty="0">
                          <a:solidFill>
                            <a:schemeClr val="tx1"/>
                          </a:solidFill>
                        </a:rPr>
                        <a:t> in a Secure Forensic Psychiatric Unit: Every Day is the Same, Killing Time or making the Most of it. </a:t>
                      </a:r>
                    </a:p>
                    <a:p>
                      <a:pPr marL="0" marR="0" lvl="0" indent="0" algn="l" defTabSz="457200" rtl="0" eaLnBrk="1" fontAlgn="auto" latinLnBrk="0" hangingPunct="1">
                        <a:lnSpc>
                          <a:spcPct val="100000"/>
                        </a:lnSpc>
                        <a:spcBef>
                          <a:spcPts val="0"/>
                        </a:spcBef>
                        <a:spcAft>
                          <a:spcPts val="0"/>
                        </a:spcAft>
                        <a:buClrTx/>
                        <a:buSzTx/>
                        <a:buFontTx/>
                        <a:buNone/>
                        <a:tabLst/>
                        <a:defRPr/>
                      </a:pPr>
                      <a:r>
                        <a:rPr lang="en-GB" b="0" i="1" baseline="0" dirty="0">
                          <a:solidFill>
                            <a:schemeClr val="tx1"/>
                          </a:solidFill>
                        </a:rPr>
                        <a:t>British Journal of Occupational Therapy</a:t>
                      </a:r>
                      <a:r>
                        <a:rPr lang="en-GB" b="0" baseline="0" dirty="0">
                          <a:solidFill>
                            <a:schemeClr val="tx1"/>
                          </a:solidFill>
                        </a:rPr>
                        <a:t>. Vol 67, Issue 10, P430 – 438</a:t>
                      </a:r>
                      <a:endParaRPr lang="en-GB" b="0" dirty="0">
                        <a:solidFill>
                          <a:schemeClr val="tx1"/>
                        </a:solidFill>
                      </a:endParaRPr>
                    </a:p>
                  </a:txBody>
                  <a:tcPr/>
                </a:tc>
                <a:extLst>
                  <a:ext uri="{0D108BD9-81ED-4DB2-BD59-A6C34878D82A}">
                    <a16:rowId xmlns:a16="http://schemas.microsoft.com/office/drawing/2014/main" val="335046259"/>
                  </a:ext>
                </a:extLst>
              </a:tr>
              <a:tr h="559507">
                <a:tc>
                  <a:txBody>
                    <a:bodyPr/>
                    <a:lstStyle/>
                    <a:p>
                      <a:r>
                        <a:rPr lang="en-GB" dirty="0"/>
                        <a:t>24 hour period</a:t>
                      </a:r>
                    </a:p>
                  </a:txBody>
                  <a:tcPr/>
                </a:tc>
                <a:tc>
                  <a:txBody>
                    <a:bodyPr/>
                    <a:lstStyle/>
                    <a:p>
                      <a:r>
                        <a:rPr lang="en-GB" dirty="0"/>
                        <a:t>Five week period </a:t>
                      </a:r>
                    </a:p>
                  </a:txBody>
                  <a:tcPr/>
                </a:tc>
                <a:extLst>
                  <a:ext uri="{0D108BD9-81ED-4DB2-BD59-A6C34878D82A}">
                    <a16:rowId xmlns:a16="http://schemas.microsoft.com/office/drawing/2014/main" val="3304701995"/>
                  </a:ext>
                </a:extLst>
              </a:tr>
              <a:tr h="559507">
                <a:tc>
                  <a:txBody>
                    <a:bodyPr/>
                    <a:lstStyle/>
                    <a:p>
                      <a:r>
                        <a:rPr lang="en-GB" dirty="0"/>
                        <a:t>Occupational Questionnaire (validity &amp; reliability questioned)</a:t>
                      </a:r>
                    </a:p>
                  </a:txBody>
                  <a:tcPr/>
                </a:tc>
                <a:tc>
                  <a:txBody>
                    <a:bodyPr/>
                    <a:lstStyle/>
                    <a:p>
                      <a:r>
                        <a:rPr lang="en-GB" dirty="0"/>
                        <a:t>Occupational Performance History Interview –II  (useful for long term conditions)</a:t>
                      </a:r>
                    </a:p>
                  </a:txBody>
                  <a:tcPr/>
                </a:tc>
                <a:extLst>
                  <a:ext uri="{0D108BD9-81ED-4DB2-BD59-A6C34878D82A}">
                    <a16:rowId xmlns:a16="http://schemas.microsoft.com/office/drawing/2014/main" val="2256567044"/>
                  </a:ext>
                </a:extLst>
              </a:tr>
              <a:tr h="559507">
                <a:tc>
                  <a:txBody>
                    <a:bodyPr/>
                    <a:lstStyle/>
                    <a:p>
                      <a:r>
                        <a:rPr lang="en-GB" dirty="0"/>
                        <a:t>Time use diaries (Reliability of recording?)</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dirty="0"/>
                        <a:t>Time use diaries (Reliability of recording?)</a:t>
                      </a:r>
                    </a:p>
                    <a:p>
                      <a:endParaRPr lang="en-GB" dirty="0"/>
                    </a:p>
                  </a:txBody>
                  <a:tcPr/>
                </a:tc>
                <a:extLst>
                  <a:ext uri="{0D108BD9-81ED-4DB2-BD59-A6C34878D82A}">
                    <a16:rowId xmlns:a16="http://schemas.microsoft.com/office/drawing/2014/main" val="3208182271"/>
                  </a:ext>
                </a:extLst>
              </a:tr>
              <a:tr h="559507">
                <a:tc>
                  <a:txBody>
                    <a:bodyPr/>
                    <a:lstStyle/>
                    <a:p>
                      <a:r>
                        <a:rPr lang="en-GB" dirty="0"/>
                        <a:t>54% - sleeping/resting</a:t>
                      </a:r>
                    </a:p>
                    <a:p>
                      <a:r>
                        <a:rPr lang="en-GB" dirty="0"/>
                        <a:t>8% - work related  </a:t>
                      </a:r>
                    </a:p>
                  </a:txBody>
                  <a:tcPr/>
                </a:tc>
                <a:tc>
                  <a:txBody>
                    <a:bodyPr/>
                    <a:lstStyle/>
                    <a:p>
                      <a:r>
                        <a:rPr lang="en-GB" dirty="0"/>
                        <a:t>50%  - sleeping/resting</a:t>
                      </a:r>
                    </a:p>
                    <a:p>
                      <a:r>
                        <a:rPr lang="en-GB" dirty="0"/>
                        <a:t>0% - work</a:t>
                      </a:r>
                      <a:r>
                        <a:rPr lang="en-GB" baseline="0" dirty="0"/>
                        <a:t> related</a:t>
                      </a:r>
                      <a:endParaRPr lang="en-GB" dirty="0"/>
                    </a:p>
                  </a:txBody>
                  <a:tcPr/>
                </a:tc>
                <a:extLst>
                  <a:ext uri="{0D108BD9-81ED-4DB2-BD59-A6C34878D82A}">
                    <a16:rowId xmlns:a16="http://schemas.microsoft.com/office/drawing/2014/main" val="3005983654"/>
                  </a:ext>
                </a:extLst>
              </a:tr>
              <a:tr h="709746">
                <a:tc>
                  <a:txBody>
                    <a:bodyPr/>
                    <a:lstStyle/>
                    <a:p>
                      <a:r>
                        <a:rPr lang="en-GB" dirty="0"/>
                        <a:t>Activities</a:t>
                      </a:r>
                      <a:r>
                        <a:rPr lang="en-GB" baseline="0" dirty="0"/>
                        <a:t> selected should be valued to increase participation </a:t>
                      </a:r>
                    </a:p>
                    <a:p>
                      <a:endParaRPr lang="en-GB" dirty="0"/>
                    </a:p>
                  </a:txBody>
                  <a:tcPr/>
                </a:tc>
                <a:tc>
                  <a:txBody>
                    <a:bodyPr/>
                    <a:lstStyle/>
                    <a:p>
                      <a:r>
                        <a:rPr lang="en-GB" dirty="0"/>
                        <a:t>Challenges of offering choice and control </a:t>
                      </a:r>
                    </a:p>
                    <a:p>
                      <a:r>
                        <a:rPr lang="en-GB" dirty="0"/>
                        <a:t>Need a better understanding of the capabilities and skills </a:t>
                      </a:r>
                    </a:p>
                  </a:txBody>
                  <a:tcPr/>
                </a:tc>
                <a:extLst>
                  <a:ext uri="{0D108BD9-81ED-4DB2-BD59-A6C34878D82A}">
                    <a16:rowId xmlns:a16="http://schemas.microsoft.com/office/drawing/2014/main" val="3382724847"/>
                  </a:ext>
                </a:extLst>
              </a:tr>
            </a:tbl>
          </a:graphicData>
        </a:graphic>
      </p:graphicFrame>
    </p:spTree>
    <p:extLst>
      <p:ext uri="{BB962C8B-B14F-4D97-AF65-F5344CB8AC3E}">
        <p14:creationId xmlns:p14="http://schemas.microsoft.com/office/powerpoint/2010/main" val="2915986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60502-AE98-4874-94CB-FFB5D84E3D39}"/>
              </a:ext>
            </a:extLst>
          </p:cNvPr>
          <p:cNvSpPr>
            <a:spLocks noGrp="1"/>
          </p:cNvSpPr>
          <p:nvPr>
            <p:ph type="title"/>
          </p:nvPr>
        </p:nvSpPr>
        <p:spPr>
          <a:xfrm>
            <a:off x="2237325" y="281210"/>
            <a:ext cx="8911687" cy="1064990"/>
          </a:xfrm>
        </p:spPr>
        <p:txBody>
          <a:bodyPr>
            <a:noAutofit/>
          </a:bodyPr>
          <a:lstStyle/>
          <a:p>
            <a:r>
              <a:rPr lang="en-GB" sz="3200" dirty="0"/>
              <a:t>Occupational imbalance – mix of occupations </a:t>
            </a:r>
          </a:p>
        </p:txBody>
      </p:sp>
      <p:graphicFrame>
        <p:nvGraphicFramePr>
          <p:cNvPr id="4" name="Content Placeholder 5">
            <a:extLst>
              <a:ext uri="{FF2B5EF4-FFF2-40B4-BE49-F238E27FC236}">
                <a16:creationId xmlns:a16="http://schemas.microsoft.com/office/drawing/2014/main" id="{9287B018-7AAF-41D4-8682-2AAFD9C52E77}"/>
              </a:ext>
            </a:extLst>
          </p:cNvPr>
          <p:cNvGraphicFramePr>
            <a:graphicFrameLocks/>
          </p:cNvGraphicFramePr>
          <p:nvPr>
            <p:extLst>
              <p:ext uri="{D42A27DB-BD31-4B8C-83A1-F6EECF244321}">
                <p14:modId xmlns:p14="http://schemas.microsoft.com/office/powerpoint/2010/main" val="3910840283"/>
              </p:ext>
            </p:extLst>
          </p:nvPr>
        </p:nvGraphicFramePr>
        <p:xfrm>
          <a:off x="2600587" y="1501630"/>
          <a:ext cx="6711193" cy="46478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9446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84064-7D67-462D-94DD-9D996998DD44}"/>
              </a:ext>
            </a:extLst>
          </p:cNvPr>
          <p:cNvSpPr>
            <a:spLocks noGrp="1"/>
          </p:cNvSpPr>
          <p:nvPr>
            <p:ph type="title"/>
          </p:nvPr>
        </p:nvSpPr>
        <p:spPr/>
        <p:txBody>
          <a:bodyPr/>
          <a:lstStyle/>
          <a:p>
            <a:r>
              <a:rPr lang="en-GB" dirty="0"/>
              <a:t>Occupational identity &amp; engagement</a:t>
            </a:r>
          </a:p>
        </p:txBody>
      </p:sp>
      <p:sp>
        <p:nvSpPr>
          <p:cNvPr id="3" name="Content Placeholder 2">
            <a:extLst>
              <a:ext uri="{FF2B5EF4-FFF2-40B4-BE49-F238E27FC236}">
                <a16:creationId xmlns:a16="http://schemas.microsoft.com/office/drawing/2014/main" id="{45890C72-5008-459C-AF8A-8232392DA8FB}"/>
              </a:ext>
            </a:extLst>
          </p:cNvPr>
          <p:cNvSpPr>
            <a:spLocks noGrp="1"/>
          </p:cNvSpPr>
          <p:nvPr>
            <p:ph idx="1"/>
          </p:nvPr>
        </p:nvSpPr>
        <p:spPr>
          <a:xfrm>
            <a:off x="2589212" y="1593908"/>
            <a:ext cx="8915400" cy="4317314"/>
          </a:xfrm>
        </p:spPr>
        <p:txBody>
          <a:bodyPr>
            <a:normAutofit/>
          </a:bodyPr>
          <a:lstStyle/>
          <a:p>
            <a:r>
              <a:rPr lang="en-GB" dirty="0"/>
              <a:t>To identify with the intangible elements of occupational balance Mr T needs to develop his values and beliefs, to form ideas of his goals and aspirations. </a:t>
            </a:r>
          </a:p>
          <a:p>
            <a:r>
              <a:rPr lang="en-GB" dirty="0"/>
              <a:t>‘Through engagement in occupations, people are able to exercise choice, interact, adapt within their specific environments and make sense of their existence’. </a:t>
            </a:r>
            <a:r>
              <a:rPr lang="en-GB" dirty="0" err="1"/>
              <a:t>Mee.J</a:t>
            </a:r>
            <a:r>
              <a:rPr lang="en-GB" dirty="0"/>
              <a:t> and </a:t>
            </a:r>
            <a:r>
              <a:rPr lang="en-GB" dirty="0" err="1"/>
              <a:t>Sumsion.T</a:t>
            </a:r>
            <a:r>
              <a:rPr lang="en-GB" dirty="0"/>
              <a:t> (2001)</a:t>
            </a:r>
          </a:p>
          <a:p>
            <a:r>
              <a:rPr lang="en-GB" dirty="0"/>
              <a:t>Through this engagement individuals can then create their sense of self and self identity. </a:t>
            </a:r>
          </a:p>
          <a:p>
            <a:r>
              <a:rPr lang="en-GB" dirty="0"/>
              <a:t>Through the process of doing individuals are being and becoming themselves and by ‘his own use of himself must influence his own physical, mental and spiritual health’. Du </a:t>
            </a:r>
            <a:r>
              <a:rPr lang="en-GB" dirty="0" err="1"/>
              <a:t>Voit</a:t>
            </a:r>
            <a:r>
              <a:rPr lang="en-GB" dirty="0"/>
              <a:t> (2009) </a:t>
            </a:r>
          </a:p>
        </p:txBody>
      </p:sp>
    </p:spTree>
    <p:extLst>
      <p:ext uri="{BB962C8B-B14F-4D97-AF65-F5344CB8AC3E}">
        <p14:creationId xmlns:p14="http://schemas.microsoft.com/office/powerpoint/2010/main" val="21878391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67D6B-4229-4504-A71C-0C07CC3DCE0E}"/>
              </a:ext>
            </a:extLst>
          </p:cNvPr>
          <p:cNvSpPr>
            <a:spLocks noGrp="1"/>
          </p:cNvSpPr>
          <p:nvPr>
            <p:ph type="title"/>
          </p:nvPr>
        </p:nvSpPr>
        <p:spPr/>
        <p:txBody>
          <a:bodyPr/>
          <a:lstStyle/>
          <a:p>
            <a:r>
              <a:rPr lang="en-GB" dirty="0"/>
              <a:t>Conclusions </a:t>
            </a:r>
          </a:p>
        </p:txBody>
      </p:sp>
      <p:sp>
        <p:nvSpPr>
          <p:cNvPr id="3" name="Content Placeholder 2">
            <a:extLst>
              <a:ext uri="{FF2B5EF4-FFF2-40B4-BE49-F238E27FC236}">
                <a16:creationId xmlns:a16="http://schemas.microsoft.com/office/drawing/2014/main" id="{CFC6BB6B-9F4F-4EFF-B48A-2C3892F9E403}"/>
              </a:ext>
            </a:extLst>
          </p:cNvPr>
          <p:cNvSpPr>
            <a:spLocks noGrp="1"/>
          </p:cNvSpPr>
          <p:nvPr>
            <p:ph idx="1"/>
          </p:nvPr>
        </p:nvSpPr>
        <p:spPr>
          <a:xfrm>
            <a:off x="2589212" y="1493240"/>
            <a:ext cx="8915400" cy="4417982"/>
          </a:xfrm>
        </p:spPr>
        <p:txBody>
          <a:bodyPr>
            <a:normAutofit fontScale="92500" lnSpcReduction="20000"/>
          </a:bodyPr>
          <a:lstStyle/>
          <a:p>
            <a:r>
              <a:rPr lang="en-GB" dirty="0"/>
              <a:t>Mr T engaged in dark occupations, in his past, during which time he developed a psychotic illness. </a:t>
            </a:r>
          </a:p>
          <a:p>
            <a:pPr marL="0" indent="0">
              <a:buNone/>
            </a:pPr>
            <a:endParaRPr lang="en-GB" dirty="0"/>
          </a:p>
          <a:p>
            <a:r>
              <a:rPr lang="en-GB" dirty="0"/>
              <a:t>Due to the debilitating nature of psychotic symptoms Mr T has been experiencing an occupational injustice of occupational imbalance, being under-occupied in meaningful occupations for vast amounts of time, supported by observations of time use, mix of occupations and limited ability to engage in meaningful roles. </a:t>
            </a:r>
          </a:p>
          <a:p>
            <a:endParaRPr lang="en-GB" dirty="0"/>
          </a:p>
          <a:p>
            <a:r>
              <a:rPr lang="en-GB" dirty="0"/>
              <a:t>However his ability to engage in meaningful roles and occupations is also impacted by his poor self-concept, understanding of current values and being able to identify aspirations and goals. </a:t>
            </a:r>
          </a:p>
          <a:p>
            <a:endParaRPr lang="en-GB" dirty="0"/>
          </a:p>
          <a:p>
            <a:r>
              <a:rPr lang="en-GB" dirty="0"/>
              <a:t>If Mr T is able to increase his occupational engagement in more meaningful, productive occupations which are prosocial in nature this will improve his current state of imbalance, improve engagement and therefore improve health and well being. </a:t>
            </a:r>
          </a:p>
          <a:p>
            <a:pPr marL="0" indent="0">
              <a:buNone/>
            </a:pPr>
            <a:endParaRPr lang="en-GB" dirty="0"/>
          </a:p>
        </p:txBody>
      </p:sp>
    </p:spTree>
    <p:extLst>
      <p:ext uri="{BB962C8B-B14F-4D97-AF65-F5344CB8AC3E}">
        <p14:creationId xmlns:p14="http://schemas.microsoft.com/office/powerpoint/2010/main" val="2583443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831596" y="624976"/>
            <a:ext cx="9342540" cy="5973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2028212" y="690693"/>
            <a:ext cx="8915400" cy="5416492"/>
          </a:xfrm>
        </p:spPr>
        <p:txBody>
          <a:bodyPr>
            <a:normAutofit/>
          </a:bodyPr>
          <a:lstStyle/>
          <a:p>
            <a:pPr marL="0" indent="0">
              <a:buNone/>
            </a:pPr>
            <a:endParaRPr lang="en-GB" dirty="0"/>
          </a:p>
          <a:p>
            <a:pPr marL="0" indent="0">
              <a:buNone/>
            </a:pPr>
            <a:endParaRPr lang="en-GB" dirty="0"/>
          </a:p>
          <a:p>
            <a:r>
              <a:rPr lang="en-GB" dirty="0"/>
              <a:t>		</a:t>
            </a:r>
            <a:r>
              <a:rPr lang="en-GB" sz="2800" dirty="0">
                <a:solidFill>
                  <a:schemeClr val="tx1"/>
                </a:solidFill>
              </a:rPr>
              <a:t>Increase occupational engagement</a:t>
            </a:r>
          </a:p>
          <a:p>
            <a:r>
              <a:rPr lang="en-GB" sz="2800" dirty="0">
                <a:solidFill>
                  <a:schemeClr val="tx1"/>
                </a:solidFill>
              </a:rPr>
              <a:t>		Increase engagement in meaningful activity</a:t>
            </a:r>
          </a:p>
          <a:p>
            <a:r>
              <a:rPr lang="en-GB" sz="2800" dirty="0">
                <a:solidFill>
                  <a:schemeClr val="tx1"/>
                </a:solidFill>
              </a:rPr>
              <a:t>		Introduce productive role</a:t>
            </a:r>
          </a:p>
          <a:p>
            <a:r>
              <a:rPr lang="en-GB" sz="2800" dirty="0">
                <a:solidFill>
                  <a:schemeClr val="tx1"/>
                </a:solidFill>
              </a:rPr>
              <a:t>		Introduce prosocial role</a:t>
            </a:r>
          </a:p>
          <a:p>
            <a:r>
              <a:rPr lang="en-GB" sz="2800" dirty="0">
                <a:solidFill>
                  <a:schemeClr val="tx1"/>
                </a:solidFill>
              </a:rPr>
              <a:t>		Reduce imbalance</a:t>
            </a:r>
          </a:p>
          <a:p>
            <a:r>
              <a:rPr lang="en-GB" sz="2800" dirty="0">
                <a:solidFill>
                  <a:schemeClr val="tx1"/>
                </a:solidFill>
              </a:rPr>
              <a:t>		Improve health and well being. </a:t>
            </a:r>
          </a:p>
          <a:p>
            <a:pPr marL="0" indent="0">
              <a:buNone/>
            </a:pPr>
            <a:endParaRPr lang="en-GB" dirty="0"/>
          </a:p>
        </p:txBody>
      </p:sp>
      <p:sp>
        <p:nvSpPr>
          <p:cNvPr id="6" name="TextBox 5"/>
          <p:cNvSpPr txBox="1"/>
          <p:nvPr/>
        </p:nvSpPr>
        <p:spPr>
          <a:xfrm>
            <a:off x="1679196" y="3952613"/>
            <a:ext cx="2558643" cy="369332"/>
          </a:xfrm>
          <a:prstGeom prst="rect">
            <a:avLst/>
          </a:prstGeom>
          <a:noFill/>
        </p:spPr>
        <p:txBody>
          <a:bodyPr wrap="square" rtlCol="0">
            <a:spAutoFit/>
          </a:bodyPr>
          <a:lstStyle/>
          <a:p>
            <a:endParaRPr lang="en-GB" dirty="0"/>
          </a:p>
        </p:txBody>
      </p:sp>
      <p:sp>
        <p:nvSpPr>
          <p:cNvPr id="7" name="TextBox 6"/>
          <p:cNvSpPr txBox="1"/>
          <p:nvPr/>
        </p:nvSpPr>
        <p:spPr>
          <a:xfrm>
            <a:off x="1831596" y="4105013"/>
            <a:ext cx="2558643" cy="369332"/>
          </a:xfrm>
          <a:prstGeom prst="rect">
            <a:avLst/>
          </a:prstGeom>
          <a:noFill/>
        </p:spPr>
        <p:txBody>
          <a:bodyPr wrap="square" rtlCol="0">
            <a:spAutoFit/>
          </a:bodyPr>
          <a:lstStyle/>
          <a:p>
            <a:endParaRPr lang="en-GB" dirty="0"/>
          </a:p>
        </p:txBody>
      </p:sp>
      <p:sp>
        <p:nvSpPr>
          <p:cNvPr id="11" name="TextBox 10"/>
          <p:cNvSpPr txBox="1"/>
          <p:nvPr/>
        </p:nvSpPr>
        <p:spPr>
          <a:xfrm>
            <a:off x="1904301" y="3430881"/>
            <a:ext cx="2558643" cy="369332"/>
          </a:xfrm>
          <a:prstGeom prst="rect">
            <a:avLst/>
          </a:prstGeom>
          <a:noFill/>
        </p:spPr>
        <p:txBody>
          <a:bodyPr wrap="square" rtlCol="0">
            <a:spAutoFit/>
          </a:bodyPr>
          <a:lstStyle/>
          <a:p>
            <a:endParaRPr lang="en-GB" dirty="0"/>
          </a:p>
        </p:txBody>
      </p:sp>
    </p:spTree>
    <p:extLst>
      <p:ext uri="{BB962C8B-B14F-4D97-AF65-F5344CB8AC3E}">
        <p14:creationId xmlns:p14="http://schemas.microsoft.com/office/powerpoint/2010/main" val="2953887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6295D53-0474-4725-85BE-1F15FCC2D9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5E4CBEC-18A2-4509-A45D-D5E653582CE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0A5EA4A7-4381-4FC6-AA9A-C9EA77B84F8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1A39808A-E3BD-4751-B40A-7B41F12DA899}"/>
              </a:ext>
            </a:extLst>
          </p:cNvPr>
          <p:cNvSpPr>
            <a:spLocks noGrp="1"/>
          </p:cNvSpPr>
          <p:nvPr>
            <p:ph type="title"/>
          </p:nvPr>
        </p:nvSpPr>
        <p:spPr>
          <a:xfrm>
            <a:off x="1259893" y="3101093"/>
            <a:ext cx="2454052" cy="3029344"/>
          </a:xfrm>
        </p:spPr>
        <p:txBody>
          <a:bodyPr>
            <a:normAutofit/>
          </a:bodyPr>
          <a:lstStyle/>
          <a:p>
            <a:r>
              <a:rPr lang="en-GB" sz="3200">
                <a:solidFill>
                  <a:schemeClr val="bg1"/>
                </a:solidFill>
              </a:rPr>
              <a:t>Contents </a:t>
            </a:r>
          </a:p>
        </p:txBody>
      </p:sp>
      <p:graphicFrame>
        <p:nvGraphicFramePr>
          <p:cNvPr id="5" name="Content Placeholder 2">
            <a:extLst>
              <a:ext uri="{FF2B5EF4-FFF2-40B4-BE49-F238E27FC236}">
                <a16:creationId xmlns:a16="http://schemas.microsoft.com/office/drawing/2014/main" id="{69C7749C-4871-4F2A-9A53-084C96CD4F58}"/>
              </a:ext>
            </a:extLst>
          </p:cNvPr>
          <p:cNvGraphicFramePr>
            <a:graphicFrameLocks noGrp="1"/>
          </p:cNvGraphicFramePr>
          <p:nvPr>
            <p:ph idx="1"/>
            <p:extLst>
              <p:ext uri="{D42A27DB-BD31-4B8C-83A1-F6EECF244321}">
                <p14:modId xmlns:p14="http://schemas.microsoft.com/office/powerpoint/2010/main" val="1483177971"/>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0762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6295D53-0474-4725-85BE-1F15FCC2D9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5E4CBEC-18A2-4509-A45D-D5E653582CE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0A5EA4A7-4381-4FC6-AA9A-C9EA77B84F8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AB8A2172-B6B1-430E-B9F0-F5D6D790CB5A}"/>
              </a:ext>
            </a:extLst>
          </p:cNvPr>
          <p:cNvSpPr>
            <a:spLocks noGrp="1"/>
          </p:cNvSpPr>
          <p:nvPr>
            <p:ph type="title"/>
          </p:nvPr>
        </p:nvSpPr>
        <p:spPr>
          <a:xfrm>
            <a:off x="1259893" y="3101093"/>
            <a:ext cx="2454052" cy="3029344"/>
          </a:xfrm>
        </p:spPr>
        <p:txBody>
          <a:bodyPr>
            <a:normAutofit/>
          </a:bodyPr>
          <a:lstStyle/>
          <a:p>
            <a:r>
              <a:rPr lang="en-GB" sz="3000">
                <a:solidFill>
                  <a:schemeClr val="bg1"/>
                </a:solidFill>
              </a:rPr>
              <a:t>Implications for future practise  </a:t>
            </a:r>
          </a:p>
        </p:txBody>
      </p:sp>
      <p:graphicFrame>
        <p:nvGraphicFramePr>
          <p:cNvPr id="5" name="Content Placeholder 2">
            <a:extLst>
              <a:ext uri="{FF2B5EF4-FFF2-40B4-BE49-F238E27FC236}">
                <a16:creationId xmlns:a16="http://schemas.microsoft.com/office/drawing/2014/main" id="{4C7B3495-52FA-4B95-98A0-1661A928EB12}"/>
              </a:ext>
            </a:extLst>
          </p:cNvPr>
          <p:cNvGraphicFramePr>
            <a:graphicFrameLocks noGrp="1"/>
          </p:cNvGraphicFramePr>
          <p:nvPr>
            <p:ph idx="1"/>
            <p:extLst>
              <p:ext uri="{D42A27DB-BD31-4B8C-83A1-F6EECF244321}">
                <p14:modId xmlns:p14="http://schemas.microsoft.com/office/powerpoint/2010/main" val="2256075722"/>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786394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FC7BE47C-BAEE-49EE-BB54-156C979AC84C}"/>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0" name="Freeform 11">
              <a:extLst>
                <a:ext uri="{FF2B5EF4-FFF2-40B4-BE49-F238E27FC236}">
                  <a16:creationId xmlns:a16="http://schemas.microsoft.com/office/drawing/2014/main" id="{2EE9AC32-EDB1-4EFD-BB0E-C26E206C1BC6}"/>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1" name="Freeform 12">
              <a:extLst>
                <a:ext uri="{FF2B5EF4-FFF2-40B4-BE49-F238E27FC236}">
                  <a16:creationId xmlns:a16="http://schemas.microsoft.com/office/drawing/2014/main" id="{2FDF0B09-0E9E-45B4-B91E-0E7734ED14A0}"/>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2" name="Freeform 13">
              <a:extLst>
                <a:ext uri="{FF2B5EF4-FFF2-40B4-BE49-F238E27FC236}">
                  <a16:creationId xmlns:a16="http://schemas.microsoft.com/office/drawing/2014/main" id="{1EEB8353-6E5B-417C-B98B-07EE306402F3}"/>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3" name="Freeform 14">
              <a:extLst>
                <a:ext uri="{FF2B5EF4-FFF2-40B4-BE49-F238E27FC236}">
                  <a16:creationId xmlns:a16="http://schemas.microsoft.com/office/drawing/2014/main" id="{F9C5BD3B-D39A-4F8B-9240-7A6C153F0130}"/>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4" name="Freeform 15">
              <a:extLst>
                <a:ext uri="{FF2B5EF4-FFF2-40B4-BE49-F238E27FC236}">
                  <a16:creationId xmlns:a16="http://schemas.microsoft.com/office/drawing/2014/main" id="{FD941421-268E-4666-A503-9F058B2478CC}"/>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5" name="Freeform 16">
              <a:extLst>
                <a:ext uri="{FF2B5EF4-FFF2-40B4-BE49-F238E27FC236}">
                  <a16:creationId xmlns:a16="http://schemas.microsoft.com/office/drawing/2014/main" id="{A00E88A0-7025-47DF-BA70-A8F6F57088AA}"/>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6" name="Freeform 17">
              <a:extLst>
                <a:ext uri="{FF2B5EF4-FFF2-40B4-BE49-F238E27FC236}">
                  <a16:creationId xmlns:a16="http://schemas.microsoft.com/office/drawing/2014/main" id="{DE00BA63-6194-4ECA-84D8-80235F4093B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7" name="Freeform 18">
              <a:extLst>
                <a:ext uri="{FF2B5EF4-FFF2-40B4-BE49-F238E27FC236}">
                  <a16:creationId xmlns:a16="http://schemas.microsoft.com/office/drawing/2014/main" id="{39AC4B74-4C3D-4EDA-94C2-CDA24D0689BE}"/>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8" name="Freeform 19">
              <a:extLst>
                <a:ext uri="{FF2B5EF4-FFF2-40B4-BE49-F238E27FC236}">
                  <a16:creationId xmlns:a16="http://schemas.microsoft.com/office/drawing/2014/main" id="{202B11E6-4CA9-4162-AF59-8C145BC3B8AE}"/>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9" name="Freeform 20">
              <a:extLst>
                <a:ext uri="{FF2B5EF4-FFF2-40B4-BE49-F238E27FC236}">
                  <a16:creationId xmlns:a16="http://schemas.microsoft.com/office/drawing/2014/main" id="{8B0AF5D0-1EDB-41E2-8FCD-60CBC2EF5BD0}"/>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0" name="Freeform 21">
              <a:extLst>
                <a:ext uri="{FF2B5EF4-FFF2-40B4-BE49-F238E27FC236}">
                  <a16:creationId xmlns:a16="http://schemas.microsoft.com/office/drawing/2014/main" id="{C0D0B969-D0AC-487B-9438-B1FA3284739A}"/>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1" name="Freeform 22">
              <a:extLst>
                <a:ext uri="{FF2B5EF4-FFF2-40B4-BE49-F238E27FC236}">
                  <a16:creationId xmlns:a16="http://schemas.microsoft.com/office/drawing/2014/main" id="{F7583D38-95E7-4E22-8130-05E88EC0E92E}"/>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33" name="Group 32">
            <a:extLst>
              <a:ext uri="{FF2B5EF4-FFF2-40B4-BE49-F238E27FC236}">
                <a16:creationId xmlns:a16="http://schemas.microsoft.com/office/drawing/2014/main" id="{BB3CB4D2-7362-459B-B043-4A7AA941D540}"/>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2"/>
            <a:ext cx="2356675" cy="6853285"/>
            <a:chOff x="6627813" y="195454"/>
            <a:chExt cx="1952625" cy="5678297"/>
          </a:xfrm>
        </p:grpSpPr>
        <p:sp>
          <p:nvSpPr>
            <p:cNvPr id="34" name="Freeform 27">
              <a:extLst>
                <a:ext uri="{FF2B5EF4-FFF2-40B4-BE49-F238E27FC236}">
                  <a16:creationId xmlns:a16="http://schemas.microsoft.com/office/drawing/2014/main" id="{340EF90C-4725-4FA2-9C0E-5CC80706D4E3}"/>
                </a:ext>
              </a:extLst>
            </p:cNvPr>
            <p:cNvSpPr/>
            <p:nvPr>
              <p:extLst>
                <p:ext uri="{386F3935-93C4-4BCD-93E2-E3B085C9AB24}">
                  <p16:designElem xmlns:p16="http://schemas.microsoft.com/office/powerpoint/2015/main" val="1"/>
                </p:ext>
              </p:extLst>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5" name="Freeform 28">
              <a:extLst>
                <a:ext uri="{FF2B5EF4-FFF2-40B4-BE49-F238E27FC236}">
                  <a16:creationId xmlns:a16="http://schemas.microsoft.com/office/drawing/2014/main" id="{55B4B95F-5B02-4199-A4CF-BF80796B2E23}"/>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6" name="Freeform 29">
              <a:extLst>
                <a:ext uri="{FF2B5EF4-FFF2-40B4-BE49-F238E27FC236}">
                  <a16:creationId xmlns:a16="http://schemas.microsoft.com/office/drawing/2014/main" id="{B1A85464-EB4E-4F24-B8D1-5AAB1BD1775F}"/>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7" name="Freeform 30">
              <a:extLst>
                <a:ext uri="{FF2B5EF4-FFF2-40B4-BE49-F238E27FC236}">
                  <a16:creationId xmlns:a16="http://schemas.microsoft.com/office/drawing/2014/main" id="{F9CEBF3A-E181-4658-A255-3280C61262BE}"/>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8" name="Freeform 31">
              <a:extLst>
                <a:ext uri="{FF2B5EF4-FFF2-40B4-BE49-F238E27FC236}">
                  <a16:creationId xmlns:a16="http://schemas.microsoft.com/office/drawing/2014/main" id="{8C349E6E-E8E7-4B47-BE5A-46BC3CCF975B}"/>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9" name="Freeform 32">
              <a:extLst>
                <a:ext uri="{FF2B5EF4-FFF2-40B4-BE49-F238E27FC236}">
                  <a16:creationId xmlns:a16="http://schemas.microsoft.com/office/drawing/2014/main" id="{5DD8C0E0-3E7A-4139-BD20-6E7498410472}"/>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40" name="Freeform 33">
              <a:extLst>
                <a:ext uri="{FF2B5EF4-FFF2-40B4-BE49-F238E27FC236}">
                  <a16:creationId xmlns:a16="http://schemas.microsoft.com/office/drawing/2014/main" id="{3F5C45D2-1802-44B0-A7A1-E7643C61BB8F}"/>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41" name="Freeform 34">
              <a:extLst>
                <a:ext uri="{FF2B5EF4-FFF2-40B4-BE49-F238E27FC236}">
                  <a16:creationId xmlns:a16="http://schemas.microsoft.com/office/drawing/2014/main" id="{E70E5B6E-B6D6-4758-87EB-CE36D7E73CF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42" name="Freeform 35">
              <a:extLst>
                <a:ext uri="{FF2B5EF4-FFF2-40B4-BE49-F238E27FC236}">
                  <a16:creationId xmlns:a16="http://schemas.microsoft.com/office/drawing/2014/main" id="{42D1616A-61DA-4C6C-9AB1-A69903B14FF7}"/>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43" name="Freeform 36">
              <a:extLst>
                <a:ext uri="{FF2B5EF4-FFF2-40B4-BE49-F238E27FC236}">
                  <a16:creationId xmlns:a16="http://schemas.microsoft.com/office/drawing/2014/main" id="{BE714FAF-C28B-40B1-8019-BBDC970C5175}"/>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4" name="Freeform 37">
              <a:extLst>
                <a:ext uri="{FF2B5EF4-FFF2-40B4-BE49-F238E27FC236}">
                  <a16:creationId xmlns:a16="http://schemas.microsoft.com/office/drawing/2014/main" id="{C7AFB3CA-A3ED-4531-BCA8-7571793D40CC}"/>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5" name="Freeform 38">
              <a:extLst>
                <a:ext uri="{FF2B5EF4-FFF2-40B4-BE49-F238E27FC236}">
                  <a16:creationId xmlns:a16="http://schemas.microsoft.com/office/drawing/2014/main" id="{025E88D5-74FA-49C6-8C3A-2C145643D987}"/>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47" name="Rectangle 46">
            <a:extLst>
              <a:ext uri="{FF2B5EF4-FFF2-40B4-BE49-F238E27FC236}">
                <a16:creationId xmlns:a16="http://schemas.microsoft.com/office/drawing/2014/main" id="{55438AA5-07F1-406C-8BA2-E8A868DE0F7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9" name="Freeform 6">
            <a:extLst>
              <a:ext uri="{FF2B5EF4-FFF2-40B4-BE49-F238E27FC236}">
                <a16:creationId xmlns:a16="http://schemas.microsoft.com/office/drawing/2014/main" id="{C437C0A1-9874-40F4-B52A-107A57A05E4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useBgFill="1">
        <p:nvSpPr>
          <p:cNvPr id="51" name="Rectangle 50">
            <a:extLst>
              <a:ext uri="{FF2B5EF4-FFF2-40B4-BE49-F238E27FC236}">
                <a16:creationId xmlns:a16="http://schemas.microsoft.com/office/drawing/2014/main" id="{3492D635-32B1-4D1E-91AA-61905251303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9" name="Content Placeholder 4">
            <a:extLst>
              <a:ext uri="{FF2B5EF4-FFF2-40B4-BE49-F238E27FC236}">
                <a16:creationId xmlns:a16="http://schemas.microsoft.com/office/drawing/2014/main" id="{6AB89909-2099-46A5-8AE3-13CF6C56B2E1}"/>
              </a:ext>
            </a:extLst>
          </p:cNvPr>
          <p:cNvPicPr>
            <a:picLocks noChangeAspect="1"/>
          </p:cNvPicPr>
          <p:nvPr/>
        </p:nvPicPr>
        <p:blipFill rotWithShape="1">
          <a:blip r:embed="rId3">
            <a:extLst>
              <a:ext uri="{28A0092B-C50C-407E-A947-70E740481C1C}">
                <a14:useLocalDpi xmlns:a14="http://schemas.microsoft.com/office/drawing/2010/main" val="0"/>
              </a:ext>
            </a:extLst>
          </a:blip>
          <a:srcRect l="26444" r="-1" b="-1"/>
          <a:stretch/>
        </p:blipFill>
        <p:spPr>
          <a:xfrm>
            <a:off x="4634683" y="10"/>
            <a:ext cx="7557317" cy="6857990"/>
          </a:xfrm>
          <a:prstGeom prst="rect">
            <a:avLst/>
          </a:prstGeom>
        </p:spPr>
      </p:pic>
      <p:pic>
        <p:nvPicPr>
          <p:cNvPr id="6" name="Picture 5">
            <a:extLst>
              <a:ext uri="{FF2B5EF4-FFF2-40B4-BE49-F238E27FC236}">
                <a16:creationId xmlns:a16="http://schemas.microsoft.com/office/drawing/2014/main" id="{FC2881E0-DEFC-4471-890B-D99287306724}"/>
              </a:ext>
            </a:extLst>
          </p:cNvPr>
          <p:cNvPicPr>
            <a:picLocks noChangeAspect="1"/>
          </p:cNvPicPr>
          <p:nvPr/>
        </p:nvPicPr>
        <p:blipFill rotWithShape="1">
          <a:blip r:embed="rId4">
            <a:extLst>
              <a:ext uri="{28A0092B-C50C-407E-A947-70E740481C1C}">
                <a14:useLocalDpi xmlns:a14="http://schemas.microsoft.com/office/drawing/2010/main" val="0"/>
              </a:ext>
            </a:extLst>
          </a:blip>
          <a:srcRect l="33542"/>
          <a:stretch/>
        </p:blipFill>
        <p:spPr>
          <a:xfrm>
            <a:off x="20" y="10"/>
            <a:ext cx="8102493" cy="6857990"/>
          </a:xfrm>
          <a:custGeom>
            <a:avLst/>
            <a:gdLst>
              <a:gd name="connsiteX0" fmla="*/ 0 w 8102513"/>
              <a:gd name="connsiteY0" fmla="*/ 0 h 6858000"/>
              <a:gd name="connsiteX1" fmla="*/ 4500048 w 8102513"/>
              <a:gd name="connsiteY1" fmla="*/ 0 h 6858000"/>
              <a:gd name="connsiteX2" fmla="*/ 4794418 w 8102513"/>
              <a:gd name="connsiteY2" fmla="*/ 0 h 6858000"/>
              <a:gd name="connsiteX3" fmla="*/ 8020436 w 8102513"/>
              <a:gd name="connsiteY3" fmla="*/ 3226734 h 6858000"/>
              <a:gd name="connsiteX4" fmla="*/ 8020436 w 8102513"/>
              <a:gd name="connsiteY4" fmla="*/ 3626507 h 6858000"/>
              <a:gd name="connsiteX5" fmla="*/ 4789660 w 8102513"/>
              <a:gd name="connsiteY5" fmla="*/ 6858000 h 6858000"/>
              <a:gd name="connsiteX6" fmla="*/ 4785185 w 8102513"/>
              <a:gd name="connsiteY6" fmla="*/ 6858000 h 6858000"/>
              <a:gd name="connsiteX7" fmla="*/ 4774556 w 8102513"/>
              <a:gd name="connsiteY7" fmla="*/ 6858000 h 6858000"/>
              <a:gd name="connsiteX8" fmla="*/ 4753857 w 8102513"/>
              <a:gd name="connsiteY8" fmla="*/ 6858000 h 6858000"/>
              <a:gd name="connsiteX9" fmla="*/ 4719732 w 8102513"/>
              <a:gd name="connsiteY9" fmla="*/ 6858000 h 6858000"/>
              <a:gd name="connsiteX10" fmla="*/ 4668824 w 8102513"/>
              <a:gd name="connsiteY10" fmla="*/ 6858000 h 6858000"/>
              <a:gd name="connsiteX11" fmla="*/ 4597777 w 8102513"/>
              <a:gd name="connsiteY11" fmla="*/ 6858000 h 6858000"/>
              <a:gd name="connsiteX12" fmla="*/ 4503233 w 8102513"/>
              <a:gd name="connsiteY12" fmla="*/ 6858000 h 6858000"/>
              <a:gd name="connsiteX13" fmla="*/ 4500048 w 8102513"/>
              <a:gd name="connsiteY13" fmla="*/ 6858000 h 6858000"/>
              <a:gd name="connsiteX14" fmla="*/ 0 w 8102513"/>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102513" h="6858000">
                <a:moveTo>
                  <a:pt x="0" y="0"/>
                </a:moveTo>
                <a:lnTo>
                  <a:pt x="4500048" y="0"/>
                </a:lnTo>
                <a:lnTo>
                  <a:pt x="4794418" y="0"/>
                </a:lnTo>
                <a:cubicBezTo>
                  <a:pt x="4794418" y="0"/>
                  <a:pt x="4794418" y="0"/>
                  <a:pt x="8020436" y="3226734"/>
                </a:cubicBezTo>
                <a:cubicBezTo>
                  <a:pt x="8129873" y="3336196"/>
                  <a:pt x="8129873" y="3517045"/>
                  <a:pt x="8020436" y="3626507"/>
                </a:cubicBezTo>
                <a:cubicBezTo>
                  <a:pt x="8020436" y="3626507"/>
                  <a:pt x="8020436" y="3626507"/>
                  <a:pt x="4789660" y="6858000"/>
                </a:cubicBezTo>
                <a:lnTo>
                  <a:pt x="4785185" y="6858000"/>
                </a:lnTo>
                <a:lnTo>
                  <a:pt x="4774556" y="6858000"/>
                </a:lnTo>
                <a:lnTo>
                  <a:pt x="4753857" y="6858000"/>
                </a:lnTo>
                <a:lnTo>
                  <a:pt x="4719732" y="6858000"/>
                </a:lnTo>
                <a:lnTo>
                  <a:pt x="4668824" y="6858000"/>
                </a:lnTo>
                <a:lnTo>
                  <a:pt x="4597777" y="6858000"/>
                </a:lnTo>
                <a:lnTo>
                  <a:pt x="4503233" y="6858000"/>
                </a:lnTo>
                <a:lnTo>
                  <a:pt x="4500048" y="6858000"/>
                </a:lnTo>
                <a:lnTo>
                  <a:pt x="0" y="6858000"/>
                </a:lnTo>
                <a:close/>
              </a:path>
            </a:pathLst>
          </a:custGeom>
          <a:ln>
            <a:solidFill>
              <a:schemeClr val="accent1"/>
            </a:solidFill>
          </a:ln>
        </p:spPr>
      </p:pic>
      <p:sp>
        <p:nvSpPr>
          <p:cNvPr id="53" name="Freeform 5">
            <a:extLst>
              <a:ext uri="{FF2B5EF4-FFF2-40B4-BE49-F238E27FC236}">
                <a16:creationId xmlns:a16="http://schemas.microsoft.com/office/drawing/2014/main" id="{0A0FA79C-B23F-40C5-B189-3B6B400A3A1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3632297"/>
            <a:ext cx="10602096" cy="2170389"/>
          </a:xfrm>
          <a:custGeom>
            <a:avLst/>
            <a:gdLst>
              <a:gd name="T0" fmla="*/ 2253 w 2259"/>
              <a:gd name="T1" fmla="*/ 195 h 413"/>
              <a:gd name="T2" fmla="*/ 2064 w 2259"/>
              <a:gd name="T3" fmla="*/ 7 h 413"/>
              <a:gd name="T4" fmla="*/ 2062 w 2259"/>
              <a:gd name="T5" fmla="*/ 5 h 413"/>
              <a:gd name="T6" fmla="*/ 2048 w 2259"/>
              <a:gd name="T7" fmla="*/ 0 h 413"/>
              <a:gd name="T8" fmla="*/ 891 w 2259"/>
              <a:gd name="T9" fmla="*/ 0 h 413"/>
              <a:gd name="T10" fmla="*/ 851 w 2259"/>
              <a:gd name="T11" fmla="*/ 0 h 413"/>
              <a:gd name="T12" fmla="*/ 541 w 2259"/>
              <a:gd name="T13" fmla="*/ 0 h 413"/>
              <a:gd name="T14" fmla="*/ 54 w 2259"/>
              <a:gd name="T15" fmla="*/ 0 h 413"/>
              <a:gd name="T16" fmla="*/ 0 w 2259"/>
              <a:gd name="T17" fmla="*/ 0 h 413"/>
              <a:gd name="T18" fmla="*/ 0 w 2259"/>
              <a:gd name="T19" fmla="*/ 413 h 413"/>
              <a:gd name="T20" fmla="*/ 54 w 2259"/>
              <a:gd name="T21" fmla="*/ 413 h 413"/>
              <a:gd name="T22" fmla="*/ 541 w 2259"/>
              <a:gd name="T23" fmla="*/ 413 h 413"/>
              <a:gd name="T24" fmla="*/ 851 w 2259"/>
              <a:gd name="T25" fmla="*/ 413 h 413"/>
              <a:gd name="T26" fmla="*/ 891 w 2259"/>
              <a:gd name="T27" fmla="*/ 413 h 413"/>
              <a:gd name="T28" fmla="*/ 2048 w 2259"/>
              <a:gd name="T29" fmla="*/ 413 h 413"/>
              <a:gd name="T30" fmla="*/ 2062 w 2259"/>
              <a:gd name="T31" fmla="*/ 408 h 413"/>
              <a:gd name="T32" fmla="*/ 2064 w 2259"/>
              <a:gd name="T33" fmla="*/ 406 h 413"/>
              <a:gd name="T34" fmla="*/ 2253 w 2259"/>
              <a:gd name="T35" fmla="*/ 217 h 413"/>
              <a:gd name="T36" fmla="*/ 2253 w 2259"/>
              <a:gd name="T37" fmla="*/ 195 h 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59" h="413">
                <a:moveTo>
                  <a:pt x="2253" y="195"/>
                </a:moveTo>
                <a:cubicBezTo>
                  <a:pt x="2064" y="7"/>
                  <a:pt x="2064" y="7"/>
                  <a:pt x="2064" y="7"/>
                </a:cubicBezTo>
                <a:cubicBezTo>
                  <a:pt x="2064" y="6"/>
                  <a:pt x="2063" y="5"/>
                  <a:pt x="2062" y="5"/>
                </a:cubicBezTo>
                <a:cubicBezTo>
                  <a:pt x="2058" y="2"/>
                  <a:pt x="2053" y="0"/>
                  <a:pt x="2048" y="0"/>
                </a:cubicBezTo>
                <a:cubicBezTo>
                  <a:pt x="891" y="0"/>
                  <a:pt x="891" y="0"/>
                  <a:pt x="891" y="0"/>
                </a:cubicBezTo>
                <a:cubicBezTo>
                  <a:pt x="851" y="0"/>
                  <a:pt x="851" y="0"/>
                  <a:pt x="851" y="0"/>
                </a:cubicBezTo>
                <a:cubicBezTo>
                  <a:pt x="541" y="0"/>
                  <a:pt x="541" y="0"/>
                  <a:pt x="541" y="0"/>
                </a:cubicBezTo>
                <a:cubicBezTo>
                  <a:pt x="54" y="0"/>
                  <a:pt x="54" y="0"/>
                  <a:pt x="54" y="0"/>
                </a:cubicBezTo>
                <a:cubicBezTo>
                  <a:pt x="0" y="0"/>
                  <a:pt x="0" y="0"/>
                  <a:pt x="0" y="0"/>
                </a:cubicBezTo>
                <a:cubicBezTo>
                  <a:pt x="0" y="413"/>
                  <a:pt x="0" y="413"/>
                  <a:pt x="0" y="413"/>
                </a:cubicBezTo>
                <a:cubicBezTo>
                  <a:pt x="54" y="413"/>
                  <a:pt x="54" y="413"/>
                  <a:pt x="54" y="413"/>
                </a:cubicBezTo>
                <a:cubicBezTo>
                  <a:pt x="541" y="413"/>
                  <a:pt x="541" y="413"/>
                  <a:pt x="541" y="413"/>
                </a:cubicBezTo>
                <a:cubicBezTo>
                  <a:pt x="851" y="413"/>
                  <a:pt x="851" y="413"/>
                  <a:pt x="851" y="413"/>
                </a:cubicBezTo>
                <a:cubicBezTo>
                  <a:pt x="891" y="413"/>
                  <a:pt x="891" y="413"/>
                  <a:pt x="891" y="413"/>
                </a:cubicBezTo>
                <a:cubicBezTo>
                  <a:pt x="2048" y="413"/>
                  <a:pt x="2048" y="413"/>
                  <a:pt x="2048" y="413"/>
                </a:cubicBezTo>
                <a:cubicBezTo>
                  <a:pt x="2053" y="413"/>
                  <a:pt x="2058" y="411"/>
                  <a:pt x="2062" y="408"/>
                </a:cubicBezTo>
                <a:cubicBezTo>
                  <a:pt x="2063" y="407"/>
                  <a:pt x="2064" y="406"/>
                  <a:pt x="2064" y="406"/>
                </a:cubicBezTo>
                <a:cubicBezTo>
                  <a:pt x="2253" y="217"/>
                  <a:pt x="2253" y="217"/>
                  <a:pt x="2253" y="217"/>
                </a:cubicBezTo>
                <a:cubicBezTo>
                  <a:pt x="2259" y="211"/>
                  <a:pt x="2259" y="201"/>
                  <a:pt x="2253" y="195"/>
                </a:cubicBezTo>
                <a:close/>
              </a:path>
            </a:pathLst>
          </a:custGeom>
          <a:solidFill>
            <a:schemeClr val="accent1">
              <a:alpha val="9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E84D2D94-A692-46DD-AF49-15BC3A1C7B51}"/>
              </a:ext>
            </a:extLst>
          </p:cNvPr>
          <p:cNvSpPr>
            <a:spLocks noGrp="1"/>
          </p:cNvSpPr>
          <p:nvPr>
            <p:ph type="title"/>
          </p:nvPr>
        </p:nvSpPr>
        <p:spPr>
          <a:xfrm>
            <a:off x="1083733" y="3962400"/>
            <a:ext cx="8458200" cy="958911"/>
          </a:xfrm>
        </p:spPr>
        <p:txBody>
          <a:bodyPr vert="horz" lIns="91440" tIns="45720" rIns="91440" bIns="45720" rtlCol="0" anchor="b">
            <a:normAutofit/>
          </a:bodyPr>
          <a:lstStyle/>
          <a:p>
            <a:r>
              <a:rPr lang="en-US" sz="4400">
                <a:solidFill>
                  <a:srgbClr val="FEFFFF"/>
                </a:solidFill>
              </a:rPr>
              <a:t>Time for questions </a:t>
            </a:r>
          </a:p>
        </p:txBody>
      </p:sp>
    </p:spTree>
    <p:extLst>
      <p:ext uri="{BB962C8B-B14F-4D97-AF65-F5344CB8AC3E}">
        <p14:creationId xmlns:p14="http://schemas.microsoft.com/office/powerpoint/2010/main" val="1662382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7C0D9-5A7B-4594-8CB6-B095CDF2388B}"/>
              </a:ext>
            </a:extLst>
          </p:cNvPr>
          <p:cNvSpPr>
            <a:spLocks noGrp="1"/>
          </p:cNvSpPr>
          <p:nvPr>
            <p:ph type="title"/>
          </p:nvPr>
        </p:nvSpPr>
        <p:spPr/>
        <p:txBody>
          <a:bodyPr/>
          <a:lstStyle/>
          <a:p>
            <a:r>
              <a:rPr lang="en-GB" dirty="0"/>
              <a:t>References </a:t>
            </a:r>
          </a:p>
        </p:txBody>
      </p:sp>
      <p:sp>
        <p:nvSpPr>
          <p:cNvPr id="3" name="Content Placeholder 2">
            <a:extLst>
              <a:ext uri="{FF2B5EF4-FFF2-40B4-BE49-F238E27FC236}">
                <a16:creationId xmlns:a16="http://schemas.microsoft.com/office/drawing/2014/main" id="{D4591C9A-2CEE-4CB6-9029-E43AE9CA0BF8}"/>
              </a:ext>
            </a:extLst>
          </p:cNvPr>
          <p:cNvSpPr>
            <a:spLocks noGrp="1"/>
          </p:cNvSpPr>
          <p:nvPr>
            <p:ph idx="1"/>
          </p:nvPr>
        </p:nvSpPr>
        <p:spPr>
          <a:xfrm>
            <a:off x="2589212" y="1524000"/>
            <a:ext cx="8915400" cy="4387222"/>
          </a:xfrm>
        </p:spPr>
        <p:txBody>
          <a:bodyPr>
            <a:normAutofit fontScale="70000" lnSpcReduction="20000"/>
          </a:bodyPr>
          <a:lstStyle/>
          <a:p>
            <a:pPr marL="0" indent="0">
              <a:buNone/>
            </a:pPr>
            <a:endParaRPr lang="en-GB" dirty="0"/>
          </a:p>
          <a:p>
            <a:pPr lvl="0"/>
            <a:r>
              <a:rPr lang="en-GB" sz="1900" dirty="0"/>
              <a:t>Toit Model of Creative Ability. </a:t>
            </a:r>
            <a:r>
              <a:rPr lang="en-GB" sz="1900" i="1" dirty="0"/>
              <a:t>South African Journal of Occupational Therapy</a:t>
            </a:r>
            <a:r>
              <a:rPr lang="en-GB" sz="1900" dirty="0"/>
              <a:t>. Vol 44, Issue 1. </a:t>
            </a:r>
            <a:r>
              <a:rPr lang="en-GB" sz="1900" dirty="0" err="1"/>
              <a:t>Casteleijn.D</a:t>
            </a:r>
            <a:r>
              <a:rPr lang="en-GB" sz="1900" dirty="0"/>
              <a:t>. 2014. Using the Measurement Principles to Confirm the Levels of Creative Ability as Described by the </a:t>
            </a:r>
            <a:r>
              <a:rPr lang="en-GB" sz="1900" dirty="0" err="1"/>
              <a:t>Vona</a:t>
            </a:r>
            <a:r>
              <a:rPr lang="en-GB" sz="1900" dirty="0"/>
              <a:t> du pp14 – 19. </a:t>
            </a:r>
          </a:p>
          <a:p>
            <a:pPr lvl="0"/>
            <a:r>
              <a:rPr lang="en-GB" sz="1900" dirty="0"/>
              <a:t>Christiansen, C and </a:t>
            </a:r>
            <a:r>
              <a:rPr lang="en-GB" sz="1900" dirty="0" err="1"/>
              <a:t>Townsend.E</a:t>
            </a:r>
            <a:r>
              <a:rPr lang="en-GB" sz="1900" dirty="0"/>
              <a:t>. (2010). </a:t>
            </a:r>
            <a:r>
              <a:rPr lang="en-GB" sz="1900" i="1" dirty="0"/>
              <a:t>Introduction to Occupation: The Art and Science of Living</a:t>
            </a:r>
            <a:r>
              <a:rPr lang="en-GB" sz="1900" dirty="0"/>
              <a:t>. 2nd ed. New Jersey: Person Education Publishers. </a:t>
            </a:r>
          </a:p>
          <a:p>
            <a:pPr lvl="0"/>
            <a:r>
              <a:rPr lang="en-GB" sz="1900" dirty="0"/>
              <a:t>Du </a:t>
            </a:r>
            <a:r>
              <a:rPr lang="en-GB" sz="1900" dirty="0" err="1"/>
              <a:t>Toit.V</a:t>
            </a:r>
            <a:r>
              <a:rPr lang="en-GB" sz="1900" dirty="0"/>
              <a:t>. (2009) Patient </a:t>
            </a:r>
            <a:r>
              <a:rPr lang="en-GB" sz="1900" i="1" dirty="0"/>
              <a:t>Volition and Acton in Occupational Therapy: Theoretical Foundations for the </a:t>
            </a:r>
            <a:r>
              <a:rPr lang="en-GB" sz="1900" i="1" dirty="0" err="1"/>
              <a:t>Vona</a:t>
            </a:r>
            <a:r>
              <a:rPr lang="en-GB" sz="1900" i="1" dirty="0"/>
              <a:t> du Toit Model of Creative Ability.</a:t>
            </a:r>
            <a:r>
              <a:rPr lang="en-GB" sz="1900" dirty="0"/>
              <a:t>  4</a:t>
            </a:r>
            <a:r>
              <a:rPr lang="en-GB" sz="1900" baseline="30000" dirty="0"/>
              <a:t>th</a:t>
            </a:r>
            <a:r>
              <a:rPr lang="en-GB" sz="1900" dirty="0"/>
              <a:t> Edition. Pretoria- South Africa: The </a:t>
            </a:r>
            <a:r>
              <a:rPr lang="en-GB" sz="1900" dirty="0" err="1"/>
              <a:t>Vona</a:t>
            </a:r>
            <a:r>
              <a:rPr lang="en-GB" sz="1900" dirty="0"/>
              <a:t> and Marie du Toit Foundation. </a:t>
            </a:r>
          </a:p>
          <a:p>
            <a:pPr lvl="0"/>
            <a:r>
              <a:rPr lang="en-GB" sz="1900" dirty="0" err="1"/>
              <a:t>Eklund.M</a:t>
            </a:r>
            <a:r>
              <a:rPr lang="en-GB" sz="1900" dirty="0"/>
              <a:t>, Erlandsson.LK and </a:t>
            </a:r>
            <a:r>
              <a:rPr lang="en-GB" sz="1900" dirty="0" err="1"/>
              <a:t>Persson.D</a:t>
            </a:r>
            <a:r>
              <a:rPr lang="en-GB" sz="1900" dirty="0"/>
              <a:t> (2003). Occupational Value Amongst Individuals with Long Term Mental Illness. </a:t>
            </a:r>
            <a:r>
              <a:rPr lang="en-GB" sz="1900" i="1" dirty="0"/>
              <a:t>Canadian Journal of Occupational Therapy. </a:t>
            </a:r>
            <a:r>
              <a:rPr lang="en-GB" sz="1900" dirty="0"/>
              <a:t>Issue 5, Volume 70. </a:t>
            </a:r>
          </a:p>
          <a:p>
            <a:r>
              <a:rPr lang="en-GB" sz="1900" dirty="0"/>
              <a:t>World Health Organisation (2012) Health 2020: The European Policy on Health and Well-Being</a:t>
            </a:r>
            <a:r>
              <a:rPr lang="en-GB" sz="1900" i="1" dirty="0"/>
              <a:t>.</a:t>
            </a:r>
            <a:r>
              <a:rPr lang="en-GB" sz="1900" dirty="0"/>
              <a:t> Source [online] Available from URL: http://www.euro.who.int/en/health-topics/health-policy/health-2020-the-european-policy-for-health-and-well-being. [Accessed (17/04/2018)</a:t>
            </a:r>
          </a:p>
          <a:p>
            <a:pPr lvl="0"/>
            <a:r>
              <a:rPr lang="en-GB" sz="1900" dirty="0" err="1"/>
              <a:t>Farnworth.L</a:t>
            </a:r>
            <a:r>
              <a:rPr lang="en-GB" sz="1900" dirty="0"/>
              <a:t>, </a:t>
            </a:r>
            <a:r>
              <a:rPr lang="en-GB" sz="1900" dirty="0" err="1"/>
              <a:t>Nitikin.L</a:t>
            </a:r>
            <a:r>
              <a:rPr lang="en-GB" sz="1900" dirty="0"/>
              <a:t> and </a:t>
            </a:r>
            <a:r>
              <a:rPr lang="en-GB" sz="1900" dirty="0" err="1"/>
              <a:t>Fossey.E</a:t>
            </a:r>
            <a:r>
              <a:rPr lang="en-GB" sz="1900" dirty="0"/>
              <a:t> (2004) Being in a Secure Forensic Psychiatric Unit: Every Day is the same, Killing Time or Making the Most of it. </a:t>
            </a:r>
            <a:r>
              <a:rPr lang="en-GB" sz="1900" i="1" dirty="0"/>
              <a:t>British Journal of Occupational Therapy. </a:t>
            </a:r>
            <a:r>
              <a:rPr lang="en-GB" sz="1900" dirty="0"/>
              <a:t>Vol 67, Issue 10, pp. 430 – 438</a:t>
            </a:r>
            <a:r>
              <a:rPr lang="en-GB" sz="1900" i="1" dirty="0"/>
              <a:t>.  </a:t>
            </a:r>
          </a:p>
          <a:p>
            <a:pPr lvl="0"/>
            <a:r>
              <a:rPr lang="en-GB" sz="1900" dirty="0" err="1"/>
              <a:t>Kielhofner.G</a:t>
            </a:r>
            <a:r>
              <a:rPr lang="en-GB" sz="1900" dirty="0"/>
              <a:t>. </a:t>
            </a:r>
            <a:r>
              <a:rPr lang="en-GB" sz="1900" i="1" dirty="0"/>
              <a:t>Perspectives in Human Occupation</a:t>
            </a:r>
            <a:r>
              <a:rPr lang="en-GB" sz="1900" dirty="0"/>
              <a:t>. (2003). United States of America: Lippincott, Williams and Wilkins Publishers </a:t>
            </a:r>
          </a:p>
          <a:p>
            <a:pPr marL="0" lvl="0" indent="0">
              <a:buNone/>
            </a:pPr>
            <a:endParaRPr lang="en-GB" dirty="0"/>
          </a:p>
        </p:txBody>
      </p:sp>
    </p:spTree>
    <p:extLst>
      <p:ext uri="{BB962C8B-B14F-4D97-AF65-F5344CB8AC3E}">
        <p14:creationId xmlns:p14="http://schemas.microsoft.com/office/powerpoint/2010/main" val="42277437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7C0D9-5A7B-4594-8CB6-B095CDF2388B}"/>
              </a:ext>
            </a:extLst>
          </p:cNvPr>
          <p:cNvSpPr>
            <a:spLocks noGrp="1"/>
          </p:cNvSpPr>
          <p:nvPr>
            <p:ph type="title"/>
          </p:nvPr>
        </p:nvSpPr>
        <p:spPr/>
        <p:txBody>
          <a:bodyPr/>
          <a:lstStyle/>
          <a:p>
            <a:r>
              <a:rPr lang="en-GB" dirty="0"/>
              <a:t>References </a:t>
            </a:r>
          </a:p>
        </p:txBody>
      </p:sp>
      <p:sp>
        <p:nvSpPr>
          <p:cNvPr id="3" name="Content Placeholder 2">
            <a:extLst>
              <a:ext uri="{FF2B5EF4-FFF2-40B4-BE49-F238E27FC236}">
                <a16:creationId xmlns:a16="http://schemas.microsoft.com/office/drawing/2014/main" id="{D4591C9A-2CEE-4CB6-9029-E43AE9CA0BF8}"/>
              </a:ext>
            </a:extLst>
          </p:cNvPr>
          <p:cNvSpPr>
            <a:spLocks noGrp="1"/>
          </p:cNvSpPr>
          <p:nvPr>
            <p:ph idx="1"/>
          </p:nvPr>
        </p:nvSpPr>
        <p:spPr>
          <a:xfrm>
            <a:off x="2589212" y="1526796"/>
            <a:ext cx="8915400" cy="4384426"/>
          </a:xfrm>
        </p:spPr>
        <p:txBody>
          <a:bodyPr>
            <a:normAutofit fontScale="92500" lnSpcReduction="10000"/>
          </a:bodyPr>
          <a:lstStyle/>
          <a:p>
            <a:pPr lvl="0"/>
            <a:r>
              <a:rPr lang="en-GB" sz="1400" dirty="0"/>
              <a:t>Law, M., Cooper, B,. Strong, S., Stewart, D., Rigby, P. &amp; Letts, L. 1996. The Person-Environment-Occupation Model: A </a:t>
            </a:r>
            <a:r>
              <a:rPr lang="en-GB" sz="1400" dirty="0" err="1"/>
              <a:t>transactive</a:t>
            </a:r>
            <a:r>
              <a:rPr lang="en-GB" sz="1400" dirty="0"/>
              <a:t> approach to occupational performance. </a:t>
            </a:r>
            <a:r>
              <a:rPr lang="en-GB" sz="1400" i="1" dirty="0"/>
              <a:t>Canadian Journal of Occupational Therapy</a:t>
            </a:r>
            <a:r>
              <a:rPr lang="en-GB" sz="1400" dirty="0"/>
              <a:t>. 63(1), pp 9-23.</a:t>
            </a:r>
          </a:p>
          <a:p>
            <a:pPr lvl="0"/>
            <a:r>
              <a:rPr lang="en-GB" sz="1400" dirty="0" err="1"/>
              <a:t>Mee.J</a:t>
            </a:r>
            <a:r>
              <a:rPr lang="en-GB" sz="1400" dirty="0"/>
              <a:t> and </a:t>
            </a:r>
            <a:r>
              <a:rPr lang="en-GB" sz="1400" dirty="0" err="1"/>
              <a:t>Sumsion.T</a:t>
            </a:r>
            <a:r>
              <a:rPr lang="en-GB" sz="1400" dirty="0"/>
              <a:t>. (2001) Mental Health </a:t>
            </a:r>
            <a:r>
              <a:rPr lang="en-GB" sz="1400" dirty="0" err="1"/>
              <a:t>Vlients</a:t>
            </a:r>
            <a:r>
              <a:rPr lang="en-GB" sz="1400" dirty="0"/>
              <a:t> Confirm the Motivating Power of Occupation. </a:t>
            </a:r>
            <a:r>
              <a:rPr lang="en-GB" sz="1400" i="1" dirty="0"/>
              <a:t>British Journal of Occupational Therapy</a:t>
            </a:r>
            <a:r>
              <a:rPr lang="en-GB" sz="1400" dirty="0"/>
              <a:t>. Vol 63, issue 3. pp121-128</a:t>
            </a:r>
          </a:p>
          <a:p>
            <a:pPr lvl="0"/>
            <a:r>
              <a:rPr lang="en-GB" sz="1400" dirty="0" err="1"/>
              <a:t>Molineux.M</a:t>
            </a:r>
            <a:r>
              <a:rPr lang="en-GB" sz="1400" dirty="0"/>
              <a:t>. (2004) </a:t>
            </a:r>
            <a:r>
              <a:rPr lang="en-GB" sz="1400" i="1" dirty="0"/>
              <a:t>Occupation for Occupational Therapists. </a:t>
            </a:r>
            <a:r>
              <a:rPr lang="en-GB" sz="1400" dirty="0"/>
              <a:t>Oxford, Blackwell Publishing Ltd. </a:t>
            </a:r>
            <a:endParaRPr lang="en-GB" sz="1300" dirty="0"/>
          </a:p>
          <a:p>
            <a:r>
              <a:rPr lang="en-GB" sz="1300" dirty="0" err="1"/>
              <a:t>Stewart.P</a:t>
            </a:r>
            <a:r>
              <a:rPr lang="en-GB" sz="1300" dirty="0"/>
              <a:t> and </a:t>
            </a:r>
            <a:r>
              <a:rPr lang="en-GB" sz="1300" dirty="0" err="1"/>
              <a:t>Craik.C</a:t>
            </a:r>
            <a:r>
              <a:rPr lang="en-GB" sz="1300" dirty="0"/>
              <a:t>. (2007) Occupation, Mental Illness and Medium Security: Exploring Time-Use in Forensic Medium Secure Units. </a:t>
            </a:r>
            <a:r>
              <a:rPr lang="en-GB" sz="1300" i="1" dirty="0"/>
              <a:t>British Journal of Occupational Therapy. </a:t>
            </a:r>
            <a:r>
              <a:rPr lang="en-GB" sz="1300" dirty="0"/>
              <a:t>Vol 70, Issue 10, pp. 416 – 425</a:t>
            </a:r>
            <a:r>
              <a:rPr lang="en-GB" sz="1300" i="1" dirty="0"/>
              <a:t>.  </a:t>
            </a:r>
            <a:endParaRPr lang="en-GB" sz="1300" dirty="0"/>
          </a:p>
          <a:p>
            <a:pPr lvl="0"/>
            <a:r>
              <a:rPr lang="en-GB" sz="1300" dirty="0" err="1"/>
              <a:t>Twinley.R</a:t>
            </a:r>
            <a:r>
              <a:rPr lang="en-GB" sz="1300" dirty="0"/>
              <a:t> and </a:t>
            </a:r>
            <a:r>
              <a:rPr lang="en-GB" sz="1300" dirty="0" err="1"/>
              <a:t>Addidle.G</a:t>
            </a:r>
            <a:r>
              <a:rPr lang="en-GB" sz="1300" dirty="0"/>
              <a:t>. (2012). Considering Violence: the dark side of occupation. </a:t>
            </a:r>
            <a:r>
              <a:rPr lang="en-GB" sz="1300" i="1" dirty="0"/>
              <a:t>British Journal of Occupational Therapy</a:t>
            </a:r>
            <a:r>
              <a:rPr lang="en-GB" sz="1300" dirty="0"/>
              <a:t>. Vol 75, Issue 4. </a:t>
            </a:r>
          </a:p>
          <a:p>
            <a:pPr lvl="0"/>
            <a:r>
              <a:rPr lang="en-GB" sz="1300" dirty="0" err="1"/>
              <a:t>Wada.M</a:t>
            </a:r>
            <a:r>
              <a:rPr lang="en-GB" sz="1300" dirty="0"/>
              <a:t>, </a:t>
            </a:r>
            <a:r>
              <a:rPr lang="en-GB" sz="1300" dirty="0" err="1"/>
              <a:t>Backman.C</a:t>
            </a:r>
            <a:r>
              <a:rPr lang="en-GB" sz="1300" dirty="0"/>
              <a:t> and </a:t>
            </a:r>
            <a:r>
              <a:rPr lang="en-GB" sz="1300" dirty="0" err="1"/>
              <a:t>Forwell.S</a:t>
            </a:r>
            <a:r>
              <a:rPr lang="en-GB" sz="1300" dirty="0"/>
              <a:t>. Theoretical Perspectives of Balance and the Influence of Gender Ideologies. </a:t>
            </a:r>
            <a:r>
              <a:rPr lang="en-GB" sz="1300" i="1" dirty="0"/>
              <a:t>Journal of Occupational Science</a:t>
            </a:r>
            <a:r>
              <a:rPr lang="en-GB" sz="1300" dirty="0"/>
              <a:t>. Vol 17, Issue 2, pp92 – 103. </a:t>
            </a:r>
          </a:p>
          <a:p>
            <a:pPr lvl="0"/>
            <a:r>
              <a:rPr lang="en-GB" sz="1300" dirty="0"/>
              <a:t>World Federation of Occupational Therapists. (2018) Fundamental Beliefs. </a:t>
            </a:r>
            <a:r>
              <a:rPr lang="en-GB" sz="1300" i="1" dirty="0"/>
              <a:t>World Federation of Occupational Therapists. </a:t>
            </a:r>
            <a:r>
              <a:rPr lang="en-GB" sz="1300" dirty="0"/>
              <a:t>[online]  Available from URL: </a:t>
            </a:r>
            <a:r>
              <a:rPr lang="en-GB" sz="1300" dirty="0">
                <a:hlinkClick r:id="rId3"/>
              </a:rPr>
              <a:t>http://www.wfot.org/AboutUs/FundamentalBeliefs.aspx</a:t>
            </a:r>
            <a:r>
              <a:rPr lang="en-GB" sz="1300" dirty="0"/>
              <a:t> [Accessed 01/04/2018]</a:t>
            </a:r>
          </a:p>
          <a:p>
            <a:r>
              <a:rPr lang="en-GB" sz="1300" dirty="0"/>
              <a:t>World Health Organisation. (2014) Basic Documents. </a:t>
            </a:r>
            <a:r>
              <a:rPr lang="en-GB" sz="1300" i="1" dirty="0"/>
              <a:t>World Health Organisation</a:t>
            </a:r>
            <a:r>
              <a:rPr lang="en-GB" sz="1300" dirty="0"/>
              <a:t>.[online] Available from URL: </a:t>
            </a:r>
            <a:r>
              <a:rPr lang="en-GB" sz="1300" dirty="0">
                <a:hlinkClick r:id="rId4"/>
              </a:rPr>
              <a:t>http://apps.who.int/gb/bd/</a:t>
            </a:r>
            <a:r>
              <a:rPr lang="en-GB" sz="1300" dirty="0"/>
              <a:t> [Accessed 01/04/2018] </a:t>
            </a:r>
          </a:p>
          <a:p>
            <a:r>
              <a:rPr lang="en-GB" sz="1300" dirty="0" err="1"/>
              <a:t>Yerxa.E</a:t>
            </a:r>
            <a:r>
              <a:rPr lang="en-GB" sz="1300" dirty="0"/>
              <a:t>. (1993). Occupational Science: A New Source of Power for Participants in Occupational therapy. </a:t>
            </a:r>
            <a:r>
              <a:rPr lang="en-GB" sz="1300" i="1" dirty="0"/>
              <a:t>Journal of Occupational Science</a:t>
            </a:r>
            <a:r>
              <a:rPr lang="en-GB" sz="1300" dirty="0"/>
              <a:t>, Vol1, Issue 1, pp3-9.</a:t>
            </a:r>
          </a:p>
          <a:p>
            <a:endParaRPr lang="en-GB" dirty="0"/>
          </a:p>
        </p:txBody>
      </p:sp>
    </p:spTree>
    <p:extLst>
      <p:ext uri="{BB962C8B-B14F-4D97-AF65-F5344CB8AC3E}">
        <p14:creationId xmlns:p14="http://schemas.microsoft.com/office/powerpoint/2010/main" val="3866987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6295D53-0474-4725-85BE-1F15FCC2D9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5E4CBEC-18A2-4509-A45D-D5E653582CE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0A5EA4A7-4381-4FC6-AA9A-C9EA77B84F8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5C191346-CA57-4345-B670-3E7559C782B7}"/>
              </a:ext>
            </a:extLst>
          </p:cNvPr>
          <p:cNvSpPr>
            <a:spLocks noGrp="1"/>
          </p:cNvSpPr>
          <p:nvPr>
            <p:ph type="title"/>
          </p:nvPr>
        </p:nvSpPr>
        <p:spPr>
          <a:xfrm>
            <a:off x="1259893" y="641551"/>
            <a:ext cx="2454052" cy="5488886"/>
          </a:xfrm>
        </p:spPr>
        <p:txBody>
          <a:bodyPr>
            <a:normAutofit/>
          </a:bodyPr>
          <a:lstStyle/>
          <a:p>
            <a:r>
              <a:rPr lang="en-GB" sz="2400" dirty="0">
                <a:solidFill>
                  <a:schemeClr val="bg1"/>
                </a:solidFill>
              </a:rPr>
              <a:t>Phenomena of occupation </a:t>
            </a:r>
            <a:br>
              <a:rPr lang="en-GB" sz="2400" dirty="0">
                <a:solidFill>
                  <a:schemeClr val="bg1"/>
                </a:solidFill>
              </a:rPr>
            </a:br>
            <a:br>
              <a:rPr lang="en-GB" sz="2400" dirty="0">
                <a:solidFill>
                  <a:schemeClr val="bg1"/>
                </a:solidFill>
              </a:rPr>
            </a:br>
            <a:br>
              <a:rPr lang="en-GB" sz="2400" dirty="0">
                <a:solidFill>
                  <a:schemeClr val="bg1"/>
                </a:solidFill>
              </a:rPr>
            </a:br>
            <a:r>
              <a:rPr lang="en-GB" sz="2400" dirty="0">
                <a:solidFill>
                  <a:schemeClr val="bg1"/>
                </a:solidFill>
              </a:rPr>
              <a:t>Health &amp; well being</a:t>
            </a:r>
            <a:br>
              <a:rPr lang="en-GB" sz="2400" dirty="0">
                <a:solidFill>
                  <a:schemeClr val="bg1"/>
                </a:solidFill>
              </a:rPr>
            </a:br>
            <a:br>
              <a:rPr lang="en-GB" sz="2400" dirty="0">
                <a:solidFill>
                  <a:schemeClr val="bg1"/>
                </a:solidFill>
              </a:rPr>
            </a:br>
            <a:br>
              <a:rPr lang="en-GB" sz="2400" dirty="0">
                <a:solidFill>
                  <a:schemeClr val="bg1"/>
                </a:solidFill>
              </a:rPr>
            </a:br>
            <a:r>
              <a:rPr lang="en-GB" sz="2400" dirty="0">
                <a:solidFill>
                  <a:schemeClr val="bg1"/>
                </a:solidFill>
              </a:rPr>
              <a:t>Health &amp; well being &amp; occupation</a:t>
            </a:r>
            <a:br>
              <a:rPr lang="en-GB" sz="2400" dirty="0">
                <a:solidFill>
                  <a:schemeClr val="bg1"/>
                </a:solidFill>
              </a:rPr>
            </a:br>
            <a:br>
              <a:rPr lang="en-GB" sz="2400" dirty="0">
                <a:solidFill>
                  <a:schemeClr val="bg1"/>
                </a:solidFill>
              </a:rPr>
            </a:br>
            <a:br>
              <a:rPr lang="en-GB" sz="2400" dirty="0">
                <a:solidFill>
                  <a:schemeClr val="bg1"/>
                </a:solidFill>
              </a:rPr>
            </a:br>
            <a:r>
              <a:rPr lang="en-GB" sz="2400" dirty="0">
                <a:solidFill>
                  <a:schemeClr val="bg1"/>
                </a:solidFill>
              </a:rPr>
              <a:t>Local context </a:t>
            </a:r>
          </a:p>
        </p:txBody>
      </p:sp>
      <p:graphicFrame>
        <p:nvGraphicFramePr>
          <p:cNvPr id="5" name="Content Placeholder 2">
            <a:extLst>
              <a:ext uri="{FF2B5EF4-FFF2-40B4-BE49-F238E27FC236}">
                <a16:creationId xmlns:a16="http://schemas.microsoft.com/office/drawing/2014/main" id="{D5ED0CF0-A44D-43F3-A000-569CB948E821}"/>
              </a:ext>
            </a:extLst>
          </p:cNvPr>
          <p:cNvGraphicFramePr>
            <a:graphicFrameLocks noGrp="1"/>
          </p:cNvGraphicFramePr>
          <p:nvPr>
            <p:ph idx="1"/>
            <p:extLst>
              <p:ext uri="{D42A27DB-BD31-4B8C-83A1-F6EECF244321}">
                <p14:modId xmlns:p14="http://schemas.microsoft.com/office/powerpoint/2010/main" val="3662530595"/>
              </p:ext>
            </p:extLst>
          </p:nvPr>
        </p:nvGraphicFramePr>
        <p:xfrm>
          <a:off x="4713144" y="641551"/>
          <a:ext cx="6832212" cy="5549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51793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29E24-513E-41C4-BD3E-C1C9F9297972}"/>
              </a:ext>
            </a:extLst>
          </p:cNvPr>
          <p:cNvSpPr>
            <a:spLocks noGrp="1"/>
          </p:cNvSpPr>
          <p:nvPr>
            <p:ph type="title"/>
          </p:nvPr>
        </p:nvSpPr>
        <p:spPr/>
        <p:txBody>
          <a:bodyPr/>
          <a:lstStyle/>
          <a:p>
            <a:r>
              <a:rPr lang="en-GB" dirty="0"/>
              <a:t>Theory of Creative Ability and Occupational Science </a:t>
            </a:r>
          </a:p>
        </p:txBody>
      </p:sp>
      <p:sp>
        <p:nvSpPr>
          <p:cNvPr id="3" name="Content Placeholder 2">
            <a:extLst>
              <a:ext uri="{FF2B5EF4-FFF2-40B4-BE49-F238E27FC236}">
                <a16:creationId xmlns:a16="http://schemas.microsoft.com/office/drawing/2014/main" id="{3C16AEF1-37C0-4C9C-BB14-D9A9895AB0BA}"/>
              </a:ext>
            </a:extLst>
          </p:cNvPr>
          <p:cNvSpPr>
            <a:spLocks noGrp="1"/>
          </p:cNvSpPr>
          <p:nvPr>
            <p:ph idx="1"/>
          </p:nvPr>
        </p:nvSpPr>
        <p:spPr/>
        <p:txBody>
          <a:bodyPr>
            <a:normAutofit/>
          </a:bodyPr>
          <a:lstStyle/>
          <a:p>
            <a:r>
              <a:rPr lang="en-GB" dirty="0"/>
              <a:t>Occupational science is the overarching science to inform the understanding of humans as occupational beings, the theory of creative ability will be used to focus analysis of the individuals ability to relate and connect with their environments and roles to facilitate engagement in occupation. </a:t>
            </a:r>
          </a:p>
          <a:p>
            <a:r>
              <a:rPr lang="en-GB" dirty="0"/>
              <a:t>Occupational science views occupation as a form of action, whereas creative ability assumes motivation to engage with occupations is </a:t>
            </a:r>
            <a:r>
              <a:rPr lang="en-GB" i="1" dirty="0"/>
              <a:t>observed</a:t>
            </a:r>
            <a:r>
              <a:rPr lang="en-GB" dirty="0"/>
              <a:t> through action.  </a:t>
            </a:r>
          </a:p>
          <a:p>
            <a:r>
              <a:rPr lang="en-GB" dirty="0"/>
              <a:t> Occupational science will be used as a basis for case formulation with evidence applied from an assessment of occupational needs through the use of the </a:t>
            </a:r>
            <a:r>
              <a:rPr lang="en-GB" dirty="0" err="1"/>
              <a:t>VdT</a:t>
            </a:r>
            <a:r>
              <a:rPr lang="en-GB" dirty="0"/>
              <a:t> Model of Creative Ability. </a:t>
            </a:r>
          </a:p>
          <a:p>
            <a:endParaRPr lang="en-GB" dirty="0"/>
          </a:p>
          <a:p>
            <a:endParaRPr lang="en-GB" dirty="0"/>
          </a:p>
        </p:txBody>
      </p:sp>
      <p:sp>
        <p:nvSpPr>
          <p:cNvPr id="4" name="TextBox 3">
            <a:extLst>
              <a:ext uri="{FF2B5EF4-FFF2-40B4-BE49-F238E27FC236}">
                <a16:creationId xmlns:a16="http://schemas.microsoft.com/office/drawing/2014/main" id="{77EA59E4-8A72-491A-BBA4-6EA394D95C90}"/>
              </a:ext>
            </a:extLst>
          </p:cNvPr>
          <p:cNvSpPr txBox="1"/>
          <p:nvPr/>
        </p:nvSpPr>
        <p:spPr>
          <a:xfrm>
            <a:off x="9518073" y="5943600"/>
            <a:ext cx="1986539" cy="584775"/>
          </a:xfrm>
          <a:prstGeom prst="rect">
            <a:avLst/>
          </a:prstGeom>
          <a:noFill/>
        </p:spPr>
        <p:txBody>
          <a:bodyPr wrap="square" rtlCol="0">
            <a:spAutoFit/>
          </a:bodyPr>
          <a:lstStyle/>
          <a:p>
            <a:r>
              <a:rPr lang="en-GB" sz="1600" dirty="0" err="1"/>
              <a:t>Yerxa</a:t>
            </a:r>
            <a:r>
              <a:rPr lang="en-GB" sz="1600" dirty="0"/>
              <a:t> (1993)</a:t>
            </a:r>
          </a:p>
          <a:p>
            <a:r>
              <a:rPr lang="en-GB" sz="1600" dirty="0"/>
              <a:t>Du Toit (2009)</a:t>
            </a:r>
          </a:p>
        </p:txBody>
      </p:sp>
    </p:spTree>
    <p:extLst>
      <p:ext uri="{BB962C8B-B14F-4D97-AF65-F5344CB8AC3E}">
        <p14:creationId xmlns:p14="http://schemas.microsoft.com/office/powerpoint/2010/main" val="4261564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6295D53-0474-4725-85BE-1F15FCC2D97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5E4CBEC-18A2-4509-A45D-D5E653582CE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0A5EA4A7-4381-4FC6-AA9A-C9EA77B84F8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sp>
      <p:sp>
        <p:nvSpPr>
          <p:cNvPr id="2" name="Title 1">
            <a:extLst>
              <a:ext uri="{FF2B5EF4-FFF2-40B4-BE49-F238E27FC236}">
                <a16:creationId xmlns:a16="http://schemas.microsoft.com/office/drawing/2014/main" id="{C2C9919F-F68B-4313-842F-24F76E7780BA}"/>
              </a:ext>
            </a:extLst>
          </p:cNvPr>
          <p:cNvSpPr>
            <a:spLocks noGrp="1"/>
          </p:cNvSpPr>
          <p:nvPr>
            <p:ph type="title"/>
          </p:nvPr>
        </p:nvSpPr>
        <p:spPr>
          <a:xfrm>
            <a:off x="1259893" y="3101093"/>
            <a:ext cx="2454052" cy="3029344"/>
          </a:xfrm>
        </p:spPr>
        <p:txBody>
          <a:bodyPr>
            <a:normAutofit/>
          </a:bodyPr>
          <a:lstStyle/>
          <a:p>
            <a:r>
              <a:rPr lang="en-GB" sz="3000" dirty="0">
                <a:solidFill>
                  <a:schemeClr val="bg1"/>
                </a:solidFill>
              </a:rPr>
              <a:t>Introduction to Mr T </a:t>
            </a:r>
          </a:p>
        </p:txBody>
      </p:sp>
      <p:graphicFrame>
        <p:nvGraphicFramePr>
          <p:cNvPr id="5" name="Content Placeholder 2">
            <a:extLst>
              <a:ext uri="{FF2B5EF4-FFF2-40B4-BE49-F238E27FC236}">
                <a16:creationId xmlns:a16="http://schemas.microsoft.com/office/drawing/2014/main" id="{94A3AB44-F608-4D90-9DFB-88C6880D17BD}"/>
              </a:ext>
            </a:extLst>
          </p:cNvPr>
          <p:cNvGraphicFramePr>
            <a:graphicFrameLocks noGrp="1"/>
          </p:cNvGraphicFramePr>
          <p:nvPr>
            <p:ph idx="1"/>
            <p:extLst>
              <p:ext uri="{D42A27DB-BD31-4B8C-83A1-F6EECF244321}">
                <p14:modId xmlns:p14="http://schemas.microsoft.com/office/powerpoint/2010/main" val="4067589873"/>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35689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BFE3618-8387-4153-870E-99EA1B9784F5}"/>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B99A42A-5548-4BB8-9115-A05821C360A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1">
            <a:extLst>
              <a:ext uri="{FF2B5EF4-FFF2-40B4-BE49-F238E27FC236}">
                <a16:creationId xmlns:a16="http://schemas.microsoft.com/office/drawing/2014/main" id="{D49441E5-946F-46B3-BDD2-BAD088532367}"/>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CC95D478-A923-4EB5-AF9F-E8648FF340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949154" y="1916239"/>
            <a:ext cx="3992711" cy="3992711"/>
          </a:xfrm>
          <a:prstGeom prst="rect">
            <a:avLst/>
          </a:prstGeom>
        </p:spPr>
      </p:pic>
      <p:sp>
        <p:nvSpPr>
          <p:cNvPr id="2" name="Title 1">
            <a:extLst>
              <a:ext uri="{FF2B5EF4-FFF2-40B4-BE49-F238E27FC236}">
                <a16:creationId xmlns:a16="http://schemas.microsoft.com/office/drawing/2014/main" id="{5082433F-1EE7-4B74-BB91-A847EDAF9EC3}"/>
              </a:ext>
            </a:extLst>
          </p:cNvPr>
          <p:cNvSpPr>
            <a:spLocks noGrp="1"/>
          </p:cNvSpPr>
          <p:nvPr>
            <p:ph type="title"/>
          </p:nvPr>
        </p:nvSpPr>
        <p:spPr>
          <a:xfrm>
            <a:off x="649224" y="645106"/>
            <a:ext cx="7178040" cy="1259894"/>
          </a:xfrm>
        </p:spPr>
        <p:txBody>
          <a:bodyPr>
            <a:normAutofit/>
          </a:bodyPr>
          <a:lstStyle/>
          <a:p>
            <a:r>
              <a:rPr lang="en-GB" dirty="0"/>
              <a:t>Occupational roles </a:t>
            </a:r>
          </a:p>
        </p:txBody>
      </p:sp>
      <p:graphicFrame>
        <p:nvGraphicFramePr>
          <p:cNvPr id="5" name="Content Placeholder 4">
            <a:extLst>
              <a:ext uri="{FF2B5EF4-FFF2-40B4-BE49-F238E27FC236}">
                <a16:creationId xmlns:a16="http://schemas.microsoft.com/office/drawing/2014/main" id="{A1A47C71-32D3-438D-8775-68A5776FA036}"/>
              </a:ext>
            </a:extLst>
          </p:cNvPr>
          <p:cNvGraphicFramePr>
            <a:graphicFrameLocks noGrp="1"/>
          </p:cNvGraphicFramePr>
          <p:nvPr>
            <p:ph idx="1"/>
            <p:extLst>
              <p:ext uri="{D42A27DB-BD31-4B8C-83A1-F6EECF244321}">
                <p14:modId xmlns:p14="http://schemas.microsoft.com/office/powerpoint/2010/main" val="4209668391"/>
              </p:ext>
            </p:extLst>
          </p:nvPr>
        </p:nvGraphicFramePr>
        <p:xfrm>
          <a:off x="649288" y="1625739"/>
          <a:ext cx="7397432" cy="4115316"/>
        </p:xfrm>
        <a:graphic>
          <a:graphicData uri="http://schemas.openxmlformats.org/drawingml/2006/table">
            <a:tbl>
              <a:tblPr firstRow="1" bandRow="1">
                <a:tableStyleId>{5C22544A-7EE6-4342-B048-85BDC9FD1C3A}</a:tableStyleId>
              </a:tblPr>
              <a:tblGrid>
                <a:gridCol w="1472120">
                  <a:extLst>
                    <a:ext uri="{9D8B030D-6E8A-4147-A177-3AD203B41FA5}">
                      <a16:colId xmlns:a16="http://schemas.microsoft.com/office/drawing/2014/main" val="1266462897"/>
                    </a:ext>
                  </a:extLst>
                </a:gridCol>
                <a:gridCol w="5925312">
                  <a:extLst>
                    <a:ext uri="{9D8B030D-6E8A-4147-A177-3AD203B41FA5}">
                      <a16:colId xmlns:a16="http://schemas.microsoft.com/office/drawing/2014/main" val="647454812"/>
                    </a:ext>
                  </a:extLst>
                </a:gridCol>
              </a:tblGrid>
              <a:tr h="670204">
                <a:tc>
                  <a:txBody>
                    <a:bodyPr/>
                    <a:lstStyle/>
                    <a:p>
                      <a:r>
                        <a:rPr lang="en-GB" dirty="0"/>
                        <a:t>Role</a:t>
                      </a:r>
                    </a:p>
                  </a:txBody>
                  <a:tcPr/>
                </a:tc>
                <a:tc>
                  <a:txBody>
                    <a:bodyPr/>
                    <a:lstStyle/>
                    <a:p>
                      <a:r>
                        <a:rPr lang="en-GB" dirty="0"/>
                        <a:t>Ability to meet demands and expectations </a:t>
                      </a:r>
                    </a:p>
                  </a:txBody>
                  <a:tcPr/>
                </a:tc>
                <a:extLst>
                  <a:ext uri="{0D108BD9-81ED-4DB2-BD59-A6C34878D82A}">
                    <a16:rowId xmlns:a16="http://schemas.microsoft.com/office/drawing/2014/main" val="952449901"/>
                  </a:ext>
                </a:extLst>
              </a:tr>
              <a:tr h="670204">
                <a:tc>
                  <a:txBody>
                    <a:bodyPr/>
                    <a:lstStyle/>
                    <a:p>
                      <a:r>
                        <a:rPr lang="en-GB" dirty="0"/>
                        <a:t>Son</a:t>
                      </a:r>
                    </a:p>
                  </a:txBody>
                  <a:tcPr/>
                </a:tc>
                <a:tc>
                  <a:txBody>
                    <a:bodyPr/>
                    <a:lstStyle/>
                    <a:p>
                      <a:r>
                        <a:rPr lang="en-GB" dirty="0"/>
                        <a:t>Does not want contact, does not talk about family </a:t>
                      </a:r>
                    </a:p>
                  </a:txBody>
                  <a:tcPr/>
                </a:tc>
                <a:extLst>
                  <a:ext uri="{0D108BD9-81ED-4DB2-BD59-A6C34878D82A}">
                    <a16:rowId xmlns:a16="http://schemas.microsoft.com/office/drawing/2014/main" val="2513349808"/>
                  </a:ext>
                </a:extLst>
              </a:tr>
              <a:tr h="670204">
                <a:tc>
                  <a:txBody>
                    <a:bodyPr/>
                    <a:lstStyle/>
                    <a:p>
                      <a:r>
                        <a:rPr lang="en-GB" dirty="0"/>
                        <a:t>Drug user</a:t>
                      </a:r>
                    </a:p>
                  </a:txBody>
                  <a:tcPr/>
                </a:tc>
                <a:tc>
                  <a:txBody>
                    <a:bodyPr/>
                    <a:lstStyle/>
                    <a:p>
                      <a:r>
                        <a:rPr lang="en-GB" dirty="0"/>
                        <a:t>Current environment is protective </a:t>
                      </a:r>
                    </a:p>
                  </a:txBody>
                  <a:tcPr/>
                </a:tc>
                <a:extLst>
                  <a:ext uri="{0D108BD9-81ED-4DB2-BD59-A6C34878D82A}">
                    <a16:rowId xmlns:a16="http://schemas.microsoft.com/office/drawing/2014/main" val="3202692326"/>
                  </a:ext>
                </a:extLst>
              </a:tr>
              <a:tr h="717250">
                <a:tc>
                  <a:txBody>
                    <a:bodyPr/>
                    <a:lstStyle/>
                    <a:p>
                      <a:r>
                        <a:rPr lang="en-GB" dirty="0"/>
                        <a:t>Prisoner</a:t>
                      </a:r>
                    </a:p>
                  </a:txBody>
                  <a:tcPr/>
                </a:tc>
                <a:tc>
                  <a:txBody>
                    <a:bodyPr/>
                    <a:lstStyle/>
                    <a:p>
                      <a:r>
                        <a:rPr lang="en-GB" dirty="0"/>
                        <a:t>Relates to this role, goal is to return to prison, likes the certainty of a release date</a:t>
                      </a:r>
                    </a:p>
                  </a:txBody>
                  <a:tcPr/>
                </a:tc>
                <a:extLst>
                  <a:ext uri="{0D108BD9-81ED-4DB2-BD59-A6C34878D82A}">
                    <a16:rowId xmlns:a16="http://schemas.microsoft.com/office/drawing/2014/main" val="2470804510"/>
                  </a:ext>
                </a:extLst>
              </a:tr>
              <a:tr h="717250">
                <a:tc>
                  <a:txBody>
                    <a:bodyPr/>
                    <a:lstStyle/>
                    <a:p>
                      <a:r>
                        <a:rPr lang="en-GB" dirty="0"/>
                        <a:t>Patient</a:t>
                      </a:r>
                    </a:p>
                  </a:txBody>
                  <a:tcPr/>
                </a:tc>
                <a:tc>
                  <a:txBody>
                    <a:bodyPr/>
                    <a:lstStyle/>
                    <a:p>
                      <a:r>
                        <a:rPr lang="en-GB" dirty="0"/>
                        <a:t>Understands he is in hospital but limited awareness of needs, does not relate to this role</a:t>
                      </a:r>
                    </a:p>
                  </a:txBody>
                  <a:tcPr/>
                </a:tc>
                <a:extLst>
                  <a:ext uri="{0D108BD9-81ED-4DB2-BD59-A6C34878D82A}">
                    <a16:rowId xmlns:a16="http://schemas.microsoft.com/office/drawing/2014/main" val="3825595055"/>
                  </a:ext>
                </a:extLst>
              </a:tr>
              <a:tr h="670204">
                <a:tc>
                  <a:txBody>
                    <a:bodyPr/>
                    <a:lstStyle/>
                    <a:p>
                      <a:r>
                        <a:rPr lang="en-GB" dirty="0"/>
                        <a:t>Cleaner </a:t>
                      </a:r>
                    </a:p>
                  </a:txBody>
                  <a:tcPr/>
                </a:tc>
                <a:tc>
                  <a:txBody>
                    <a:bodyPr/>
                    <a:lstStyle/>
                    <a:p>
                      <a:r>
                        <a:rPr lang="en-GB" dirty="0"/>
                        <a:t>Worked as a cleaner in prison, a positive role. </a:t>
                      </a:r>
                    </a:p>
                  </a:txBody>
                  <a:tcPr/>
                </a:tc>
                <a:extLst>
                  <a:ext uri="{0D108BD9-81ED-4DB2-BD59-A6C34878D82A}">
                    <a16:rowId xmlns:a16="http://schemas.microsoft.com/office/drawing/2014/main" val="5900410"/>
                  </a:ext>
                </a:extLst>
              </a:tr>
            </a:tbl>
          </a:graphicData>
        </a:graphic>
      </p:graphicFrame>
      <p:sp>
        <p:nvSpPr>
          <p:cNvPr id="8" name="Thought Bubble: Cloud 7">
            <a:extLst>
              <a:ext uri="{FF2B5EF4-FFF2-40B4-BE49-F238E27FC236}">
                <a16:creationId xmlns:a16="http://schemas.microsoft.com/office/drawing/2014/main" id="{27C83C66-E6CE-46B2-B2C0-47C998E8882F}"/>
              </a:ext>
            </a:extLst>
          </p:cNvPr>
          <p:cNvSpPr/>
          <p:nvPr/>
        </p:nvSpPr>
        <p:spPr>
          <a:xfrm>
            <a:off x="8229601" y="401781"/>
            <a:ext cx="3313176" cy="1514458"/>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B68B9D6D-5C13-42C2-9973-67965EB11C54}"/>
              </a:ext>
            </a:extLst>
          </p:cNvPr>
          <p:cNvSpPr txBox="1"/>
          <p:nvPr/>
        </p:nvSpPr>
        <p:spPr>
          <a:xfrm>
            <a:off x="8573549" y="703829"/>
            <a:ext cx="2852257" cy="584775"/>
          </a:xfrm>
          <a:prstGeom prst="rect">
            <a:avLst/>
          </a:prstGeom>
          <a:noFill/>
        </p:spPr>
        <p:txBody>
          <a:bodyPr wrap="square" rtlCol="0">
            <a:spAutoFit/>
          </a:bodyPr>
          <a:lstStyle/>
          <a:p>
            <a:pPr algn="ctr"/>
            <a:r>
              <a:rPr lang="en-GB" dirty="0"/>
              <a:t>Dark occupations</a:t>
            </a:r>
          </a:p>
          <a:p>
            <a:pPr algn="ctr"/>
            <a:r>
              <a:rPr lang="en-GB" sz="1400" dirty="0" err="1"/>
              <a:t>Twinley.R</a:t>
            </a:r>
            <a:r>
              <a:rPr lang="en-GB" sz="1400" dirty="0"/>
              <a:t> &amp; </a:t>
            </a:r>
            <a:r>
              <a:rPr lang="en-GB" sz="1400" dirty="0" err="1"/>
              <a:t>Addidle.G</a:t>
            </a:r>
            <a:r>
              <a:rPr lang="en-GB" sz="1400" dirty="0"/>
              <a:t> (2012)</a:t>
            </a:r>
          </a:p>
        </p:txBody>
      </p:sp>
    </p:spTree>
    <p:extLst>
      <p:ext uri="{BB962C8B-B14F-4D97-AF65-F5344CB8AC3E}">
        <p14:creationId xmlns:p14="http://schemas.microsoft.com/office/powerpoint/2010/main" val="49631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4D9F7-05F5-4DC4-B96F-C2FD381498CD}"/>
              </a:ext>
            </a:extLst>
          </p:cNvPr>
          <p:cNvSpPr>
            <a:spLocks noGrp="1"/>
          </p:cNvSpPr>
          <p:nvPr>
            <p:ph type="title"/>
          </p:nvPr>
        </p:nvSpPr>
        <p:spPr/>
        <p:txBody>
          <a:bodyPr/>
          <a:lstStyle/>
          <a:p>
            <a:r>
              <a:rPr lang="en-GB" dirty="0"/>
              <a:t>Occupational Performance Areas </a:t>
            </a:r>
          </a:p>
        </p:txBody>
      </p:sp>
      <p:graphicFrame>
        <p:nvGraphicFramePr>
          <p:cNvPr id="4" name="Content Placeholder 3">
            <a:extLst>
              <a:ext uri="{FF2B5EF4-FFF2-40B4-BE49-F238E27FC236}">
                <a16:creationId xmlns:a16="http://schemas.microsoft.com/office/drawing/2014/main" id="{0D7DB70A-42DE-4537-842E-4191E9E84B72}"/>
              </a:ext>
            </a:extLst>
          </p:cNvPr>
          <p:cNvGraphicFramePr>
            <a:graphicFrameLocks noGrp="1"/>
          </p:cNvGraphicFramePr>
          <p:nvPr>
            <p:ph idx="1"/>
            <p:extLst>
              <p:ext uri="{D42A27DB-BD31-4B8C-83A1-F6EECF244321}">
                <p14:modId xmlns:p14="http://schemas.microsoft.com/office/powerpoint/2010/main" val="3880457940"/>
              </p:ext>
            </p:extLst>
          </p:nvPr>
        </p:nvGraphicFramePr>
        <p:xfrm>
          <a:off x="543560" y="1264555"/>
          <a:ext cx="11499221" cy="4216400"/>
        </p:xfrm>
        <a:graphic>
          <a:graphicData uri="http://schemas.openxmlformats.org/drawingml/2006/table">
            <a:tbl>
              <a:tblPr firstRow="1" bandRow="1">
                <a:tableStyleId>{5C22544A-7EE6-4342-B048-85BDC9FD1C3A}</a:tableStyleId>
              </a:tblPr>
              <a:tblGrid>
                <a:gridCol w="5392472">
                  <a:extLst>
                    <a:ext uri="{9D8B030D-6E8A-4147-A177-3AD203B41FA5}">
                      <a16:colId xmlns:a16="http://schemas.microsoft.com/office/drawing/2014/main" val="1441348333"/>
                    </a:ext>
                  </a:extLst>
                </a:gridCol>
                <a:gridCol w="6106749">
                  <a:extLst>
                    <a:ext uri="{9D8B030D-6E8A-4147-A177-3AD203B41FA5}">
                      <a16:colId xmlns:a16="http://schemas.microsoft.com/office/drawing/2014/main" val="2345980331"/>
                    </a:ext>
                  </a:extLst>
                </a:gridCol>
              </a:tblGrid>
              <a:tr h="370840">
                <a:tc>
                  <a:txBody>
                    <a:bodyPr/>
                    <a:lstStyle/>
                    <a:p>
                      <a:r>
                        <a:rPr lang="en-GB" dirty="0">
                          <a:solidFill>
                            <a:schemeClr val="tx1"/>
                          </a:solidFill>
                        </a:rPr>
                        <a:t>Personal management </a:t>
                      </a:r>
                    </a:p>
                  </a:txBody>
                  <a:tcPr marL="84908" marR="84908"/>
                </a:tc>
                <a:tc>
                  <a:txBody>
                    <a:bodyPr/>
                    <a:lstStyle/>
                    <a:p>
                      <a:r>
                        <a:rPr lang="en-GB" dirty="0">
                          <a:solidFill>
                            <a:schemeClr val="tx1"/>
                          </a:solidFill>
                        </a:rPr>
                        <a:t>Work ability</a:t>
                      </a:r>
                    </a:p>
                  </a:txBody>
                  <a:tcPr marL="84908" marR="84908"/>
                </a:tc>
                <a:extLst>
                  <a:ext uri="{0D108BD9-81ED-4DB2-BD59-A6C34878D82A}">
                    <a16:rowId xmlns:a16="http://schemas.microsoft.com/office/drawing/2014/main" val="3044799898"/>
                  </a:ext>
                </a:extLst>
              </a:tr>
              <a:tr h="370840">
                <a:tc>
                  <a:txBody>
                    <a:bodyPr/>
                    <a:lstStyle/>
                    <a:p>
                      <a:r>
                        <a:rPr lang="en-GB" dirty="0"/>
                        <a:t>Is able to wash and dress but always wears the same clothes </a:t>
                      </a:r>
                    </a:p>
                    <a:p>
                      <a:r>
                        <a:rPr lang="en-GB" dirty="0"/>
                        <a:t>Has some</a:t>
                      </a:r>
                      <a:r>
                        <a:rPr lang="en-GB" baseline="0" dirty="0"/>
                        <a:t> ability </a:t>
                      </a:r>
                      <a:r>
                        <a:rPr lang="en-GB" dirty="0"/>
                        <a:t>to manage finances</a:t>
                      </a:r>
                    </a:p>
                    <a:p>
                      <a:r>
                        <a:rPr lang="en-GB" dirty="0"/>
                        <a:t>Room is sparse and is kept clean by domestic staff</a:t>
                      </a:r>
                    </a:p>
                    <a:p>
                      <a:r>
                        <a:rPr lang="en-GB" dirty="0"/>
                        <a:t>Sleep pattern is disturbed </a:t>
                      </a:r>
                    </a:p>
                  </a:txBody>
                  <a:tcPr marL="84908" marR="84908"/>
                </a:tc>
                <a:tc>
                  <a:txBody>
                    <a:bodyPr/>
                    <a:lstStyle/>
                    <a:p>
                      <a:r>
                        <a:rPr lang="en-GB" dirty="0"/>
                        <a:t>Is</a:t>
                      </a:r>
                      <a:r>
                        <a:rPr lang="en-GB" baseline="0" dirty="0"/>
                        <a:t> able to follow a basic routine with structure and support. </a:t>
                      </a:r>
                    </a:p>
                    <a:p>
                      <a:r>
                        <a:rPr lang="en-GB" dirty="0"/>
                        <a:t>Is not able to initiate tasks in to an organised routine </a:t>
                      </a:r>
                    </a:p>
                    <a:p>
                      <a:r>
                        <a:rPr lang="en-GB" dirty="0"/>
                        <a:t>Has no productive roles within his life </a:t>
                      </a:r>
                    </a:p>
                    <a:p>
                      <a:r>
                        <a:rPr lang="en-GB" dirty="0"/>
                        <a:t>Vast amounts of unproductive time</a:t>
                      </a:r>
                    </a:p>
                    <a:p>
                      <a:r>
                        <a:rPr lang="en-GB" dirty="0"/>
                        <a:t>Has no sense of self as a productive individual within his current environment </a:t>
                      </a:r>
                    </a:p>
                  </a:txBody>
                  <a:tcPr marL="84908" marR="84908"/>
                </a:tc>
                <a:extLst>
                  <a:ext uri="{0D108BD9-81ED-4DB2-BD59-A6C34878D82A}">
                    <a16:rowId xmlns:a16="http://schemas.microsoft.com/office/drawing/2014/main" val="1703001754"/>
                  </a:ext>
                </a:extLst>
              </a:tr>
              <a:tr h="370840">
                <a:tc>
                  <a:txBody>
                    <a:bodyPr/>
                    <a:lstStyle/>
                    <a:p>
                      <a:r>
                        <a:rPr lang="en-GB" b="1" dirty="0"/>
                        <a:t>Social ability </a:t>
                      </a:r>
                    </a:p>
                  </a:txBody>
                  <a:tcPr marL="84908" marR="84908"/>
                </a:tc>
                <a:tc>
                  <a:txBody>
                    <a:bodyPr/>
                    <a:lstStyle/>
                    <a:p>
                      <a:r>
                        <a:rPr lang="en-GB" b="1" dirty="0"/>
                        <a:t>Constructive use of free time</a:t>
                      </a:r>
                    </a:p>
                  </a:txBody>
                  <a:tcPr marL="84908" marR="84908"/>
                </a:tc>
                <a:extLst>
                  <a:ext uri="{0D108BD9-81ED-4DB2-BD59-A6C34878D82A}">
                    <a16:rowId xmlns:a16="http://schemas.microsoft.com/office/drawing/2014/main" val="199452763"/>
                  </a:ext>
                </a:extLst>
              </a:tr>
              <a:tr h="370840">
                <a:tc>
                  <a:txBody>
                    <a:bodyPr/>
                    <a:lstStyle/>
                    <a:p>
                      <a:r>
                        <a:rPr lang="en-GB" dirty="0"/>
                        <a:t>No social networks</a:t>
                      </a:r>
                    </a:p>
                    <a:p>
                      <a:r>
                        <a:rPr lang="en-GB" dirty="0"/>
                        <a:t>No contact with family </a:t>
                      </a:r>
                    </a:p>
                    <a:p>
                      <a:r>
                        <a:rPr lang="en-GB" dirty="0"/>
                        <a:t>Some ability to relate to health professionals </a:t>
                      </a:r>
                    </a:p>
                    <a:p>
                      <a:r>
                        <a:rPr lang="en-GB" dirty="0"/>
                        <a:t>Lack of awareness of his social environment</a:t>
                      </a:r>
                    </a:p>
                    <a:p>
                      <a:r>
                        <a:rPr lang="en-GB" dirty="0"/>
                        <a:t>Has poor concept of self </a:t>
                      </a:r>
                    </a:p>
                  </a:txBody>
                  <a:tcPr marL="84908" marR="84908"/>
                </a:tc>
                <a:tc>
                  <a:txBody>
                    <a:bodyPr/>
                    <a:lstStyle/>
                    <a:p>
                      <a:r>
                        <a:rPr lang="en-GB" dirty="0"/>
                        <a:t>Does not engage in any leisure occupations </a:t>
                      </a:r>
                    </a:p>
                  </a:txBody>
                  <a:tcPr marL="84908" marR="84908"/>
                </a:tc>
                <a:extLst>
                  <a:ext uri="{0D108BD9-81ED-4DB2-BD59-A6C34878D82A}">
                    <a16:rowId xmlns:a16="http://schemas.microsoft.com/office/drawing/2014/main" val="1374728069"/>
                  </a:ext>
                </a:extLst>
              </a:tr>
            </a:tbl>
          </a:graphicData>
        </a:graphic>
      </p:graphicFrame>
    </p:spTree>
    <p:extLst>
      <p:ext uri="{BB962C8B-B14F-4D97-AF65-F5344CB8AC3E}">
        <p14:creationId xmlns:p14="http://schemas.microsoft.com/office/powerpoint/2010/main" val="1685525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5347C55-9FE0-4058-9324-1391C8620464}"/>
              </a:ext>
            </a:extLst>
          </p:cNvPr>
          <p:cNvGraphicFramePr>
            <a:graphicFrameLocks noGrp="1"/>
          </p:cNvGraphicFramePr>
          <p:nvPr>
            <p:ph idx="1"/>
            <p:extLst>
              <p:ext uri="{D42A27DB-BD31-4B8C-83A1-F6EECF244321}">
                <p14:modId xmlns:p14="http://schemas.microsoft.com/office/powerpoint/2010/main" val="1639498584"/>
              </p:ext>
            </p:extLst>
          </p:nvPr>
        </p:nvGraphicFramePr>
        <p:xfrm>
          <a:off x="1674055" y="1491175"/>
          <a:ext cx="9830558" cy="47427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D330159E-C9DB-4AFC-BF61-E5A4FA4E5B63}"/>
              </a:ext>
            </a:extLst>
          </p:cNvPr>
          <p:cNvGraphicFramePr/>
          <p:nvPr>
            <p:extLst>
              <p:ext uri="{D42A27DB-BD31-4B8C-83A1-F6EECF244321}">
                <p14:modId xmlns:p14="http://schemas.microsoft.com/office/powerpoint/2010/main" val="2539519238"/>
              </p:ext>
            </p:extLst>
          </p:nvPr>
        </p:nvGraphicFramePr>
        <p:xfrm>
          <a:off x="1778000" y="295423"/>
          <a:ext cx="9726612" cy="632127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764972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8C9F670-D457-4F9E-BDA1-B6468C7782E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240E2333-C7BB-42CB-A674-0BE0C8ED7B2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1">
            <a:extLst>
              <a:ext uri="{FF2B5EF4-FFF2-40B4-BE49-F238E27FC236}">
                <a16:creationId xmlns:a16="http://schemas.microsoft.com/office/drawing/2014/main" id="{6CADF7DA-72EF-4990-9F27-D443BAF7D83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2" name="Title 1">
            <a:extLst>
              <a:ext uri="{FF2B5EF4-FFF2-40B4-BE49-F238E27FC236}">
                <a16:creationId xmlns:a16="http://schemas.microsoft.com/office/drawing/2014/main" id="{BD6FC695-633A-4ADB-BF1C-9DAE92D1B2E4}"/>
              </a:ext>
            </a:extLst>
          </p:cNvPr>
          <p:cNvSpPr>
            <a:spLocks noGrp="1"/>
          </p:cNvSpPr>
          <p:nvPr>
            <p:ph type="title"/>
          </p:nvPr>
        </p:nvSpPr>
        <p:spPr>
          <a:xfrm>
            <a:off x="1794897" y="624110"/>
            <a:ext cx="9712998" cy="1280890"/>
          </a:xfrm>
        </p:spPr>
        <p:txBody>
          <a:bodyPr>
            <a:normAutofit/>
          </a:bodyPr>
          <a:lstStyle/>
          <a:p>
            <a:r>
              <a:rPr lang="en-GB"/>
              <a:t>Activity Participation Outcome Measure</a:t>
            </a:r>
            <a:endParaRPr lang="en-GB" dirty="0"/>
          </a:p>
        </p:txBody>
      </p:sp>
      <p:graphicFrame>
        <p:nvGraphicFramePr>
          <p:cNvPr id="6" name="Content Placeholder 5">
            <a:extLst>
              <a:ext uri="{FF2B5EF4-FFF2-40B4-BE49-F238E27FC236}">
                <a16:creationId xmlns:a16="http://schemas.microsoft.com/office/drawing/2014/main" id="{00000000-0008-0000-3100-000081C40000}"/>
              </a:ext>
            </a:extLst>
          </p:cNvPr>
          <p:cNvGraphicFramePr>
            <a:graphicFrameLocks noGrp="1"/>
          </p:cNvGraphicFramePr>
          <p:nvPr>
            <p:ph idx="1"/>
            <p:extLst>
              <p:ext uri="{D42A27DB-BD31-4B8C-83A1-F6EECF244321}">
                <p14:modId xmlns:p14="http://schemas.microsoft.com/office/powerpoint/2010/main" val="3103829208"/>
              </p:ext>
            </p:extLst>
          </p:nvPr>
        </p:nvGraphicFramePr>
        <p:xfrm>
          <a:off x="1584338" y="1448972"/>
          <a:ext cx="9197963" cy="47849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9262336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4702</TotalTime>
  <Words>4211</Words>
  <Application>Microsoft Office PowerPoint</Application>
  <PresentationFormat>Widescreen</PresentationFormat>
  <Paragraphs>325</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Century Gothic</vt:lpstr>
      <vt:lpstr>Wingdings 3</vt:lpstr>
      <vt:lpstr>Wisp</vt:lpstr>
      <vt:lpstr>An Occupational Analysis of Patient T: An exploration of the Occupational Issue </vt:lpstr>
      <vt:lpstr>Contents </vt:lpstr>
      <vt:lpstr>Phenomena of occupation    Health &amp; well being   Health &amp; well being &amp; occupation   Local context </vt:lpstr>
      <vt:lpstr>Theory of Creative Ability and Occupational Science </vt:lpstr>
      <vt:lpstr>Introduction to Mr T </vt:lpstr>
      <vt:lpstr>Occupational roles </vt:lpstr>
      <vt:lpstr>Occupational Performance Areas </vt:lpstr>
      <vt:lpstr>PowerPoint Presentation</vt:lpstr>
      <vt:lpstr>Activity Participation Outcome Measure</vt:lpstr>
      <vt:lpstr> </vt:lpstr>
      <vt:lpstr>PowerPoint Presentation</vt:lpstr>
      <vt:lpstr>Occupational Diagnosis statement</vt:lpstr>
      <vt:lpstr>Balance and imbalance </vt:lpstr>
      <vt:lpstr>Perspectives of occupational balance</vt:lpstr>
      <vt:lpstr>Occupational imbalance - Exploring time use </vt:lpstr>
      <vt:lpstr>Occupational imbalance – mix of occupations </vt:lpstr>
      <vt:lpstr>Occupational identity &amp; engagement</vt:lpstr>
      <vt:lpstr>Conclusions </vt:lpstr>
      <vt:lpstr>PowerPoint Presentation</vt:lpstr>
      <vt:lpstr>Implications for future practise  </vt:lpstr>
      <vt:lpstr>Time for questions </vt:lpstr>
      <vt:lpstr>References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Case study: from health and well being to occupational deprivation</dc:title>
  <dc:creator>Louise Jeffries</dc:creator>
  <cp:lastModifiedBy>Louise Jeffries</cp:lastModifiedBy>
  <cp:revision>306</cp:revision>
  <cp:lastPrinted>2018-04-18T15:07:38Z</cp:lastPrinted>
  <dcterms:created xsi:type="dcterms:W3CDTF">2018-04-07T09:53:27Z</dcterms:created>
  <dcterms:modified xsi:type="dcterms:W3CDTF">2019-10-17T15:48:17Z</dcterms:modified>
</cp:coreProperties>
</file>